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6" r:id="rId2"/>
    <p:sldId id="348" r:id="rId3"/>
    <p:sldId id="262" r:id="rId4"/>
    <p:sldId id="385" r:id="rId5"/>
    <p:sldId id="349" r:id="rId6"/>
    <p:sldId id="350" r:id="rId7"/>
    <p:sldId id="361" r:id="rId8"/>
    <p:sldId id="391" r:id="rId9"/>
    <p:sldId id="365" r:id="rId10"/>
    <p:sldId id="357" r:id="rId11"/>
    <p:sldId id="398" r:id="rId12"/>
    <p:sldId id="387" r:id="rId13"/>
    <p:sldId id="368" r:id="rId14"/>
    <p:sldId id="367" r:id="rId15"/>
    <p:sldId id="396" r:id="rId16"/>
    <p:sldId id="382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ACD4C-9607-4A99-A16C-9085BDB421A5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445B2-6907-46F2-81E9-C2C1036D9A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36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A14AE-2510-450C-8C0B-644A5572607C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2364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008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43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624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155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490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A14AE-2510-450C-8C0B-644A5572607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91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26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89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3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60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90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48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48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AA57-8B64-41DE-AB9C-FD9F4F526C4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69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5AA197-9C3E-3E85-49C5-887E1E43B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419152-2550-F5CD-B431-BAB58D5E4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DDC3B5-4664-D837-B765-5799496D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DD64E8-75A0-7505-4A71-E99A0C5E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F92E7A-050A-DADC-6595-377D1FD9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73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BC067-4651-5EF6-2FFA-F6A19EC9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7E72A8-0660-F669-EB3D-88551CDCF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87D1F5-11A7-91A7-45E2-F32A66EF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DC75F7-FCEA-9FAB-BAF8-B969DAB55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1A9D61-DD97-F132-76FD-CC377250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30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5CF3FF1-9DE8-A5FA-F2CA-C75BEB341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06D6454-2A6E-FC0E-711B-E38CCD657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694D94-0962-DCE7-1CFD-2B101F70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4BFA99-0E94-5F5D-5F26-5D4F8B98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83B8ED-AB19-A074-8E72-60187746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06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B56A5-BE09-671D-FB16-79825D2C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8451BB-1505-D19A-BA68-4D144FDEF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D3DA43-6667-5D8A-F60D-C025AAC6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36AA81-1EBC-C563-ED13-AC0E5BCF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697894-D98B-5F7C-8EEB-940133AB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34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E8736-973B-B02E-6030-5E6C3091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F1CEAB-3A82-E666-C752-E168BF1DA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936EB5-89FB-3AA6-6538-DB3A7BBE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E15B72-FC91-D079-F8FD-0137715A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6D02C1-1F9F-1B34-5A66-8E163A55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27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5BC0A-FB67-A819-69F4-685C1BB9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4B5347-605C-E1EE-C31C-AAD3A3D84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E64530-6260-A898-BD5F-EF462D3D2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A41969-F0FA-13AD-6E33-3A809AE0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B11B56-7B6F-15F4-59AF-678C5462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8EB289-EF69-42BE-54CB-4FEBB57C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2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9233C-32F8-D22D-7A2D-2D50F537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29D3B9-9716-8286-72D1-5890FB7DB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2ED384-A342-1970-1698-1B3D2003F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9E6367-BD11-41A1-6257-8DD952FE2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AF01E2-B049-9AB8-6F70-056DBF8ED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C490EFC-5F8D-2E01-5642-EE0916BE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82BD341-5757-C0B9-F08E-78926844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65F3CC-4E55-5295-A4E4-17980EDB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5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DD9A4E-2075-56CC-8A80-5CC0B3E0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6EC4C5-DD79-B8B4-B5C5-FD515F34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CF0E99-50FD-FFAC-CBEF-6A732632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D7E259-8BC6-CA2E-E0E5-81644B20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68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47170-1724-F99F-7172-32CB7F89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93193F-EABA-0DF8-8A2A-17FC3A04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2BA820-92AE-CC18-BFF7-3EE8FE1B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21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6211AE-CDB0-A28B-F5F8-1F0956BC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B1F2FA-AE51-E29E-8B4A-AF46D034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583D50-A8FE-DC0A-10AD-C24903400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534425-B685-FA19-5E90-0F8339B2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D208FC-B9AC-74B9-9CB3-5FC9A6D3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4E246-4C84-FE1E-3626-0D8CCE95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41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B05A2-9148-94DC-EDEC-CD6BFB1B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7BE56E-A79C-CBF5-70B0-9B4E51F5E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12E4EA-40BC-BC5A-73DB-C6308674C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1E53CA-4A04-9F16-4312-0D893E35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AEB614-6CF9-A66D-F55E-246F49AE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047904-5B43-ACC2-A6B4-DA64CAB0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76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CEFAB2-5C72-1A63-2E88-BFECAAC6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904775-BF40-FF2B-0677-6C8E244F4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D8B892-9241-668D-F655-573BDDCCB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1B51-6BF3-4F1B-AB03-CAD0FEC36C5E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531B15-7830-65CC-BE27-3E55AF124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D019CD-4282-BE9B-D7B0-6D83570EA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C1C7-4F6F-4DB1-A76E-01AE86CEC0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94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.svg"/><Relationship Id="rId5" Type="http://schemas.openxmlformats.org/officeDocument/2006/relationships/image" Target="../media/image14.sv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11" Type="http://schemas.openxmlformats.org/officeDocument/2006/relationships/image" Target="../media/image24.svg"/><Relationship Id="rId5" Type="http://schemas.openxmlformats.org/officeDocument/2006/relationships/image" Target="../media/image19.png"/><Relationship Id="rId15" Type="http://schemas.openxmlformats.org/officeDocument/2006/relationships/image" Target="../media/image9.svg"/><Relationship Id="rId10" Type="http://schemas.openxmlformats.org/officeDocument/2006/relationships/image" Target="../media/image23.png"/><Relationship Id="rId19" Type="http://schemas.openxmlformats.org/officeDocument/2006/relationships/image" Target="../media/image28.svg"/><Relationship Id="rId4" Type="http://schemas.openxmlformats.org/officeDocument/2006/relationships/image" Target="../media/image18.svg"/><Relationship Id="rId9" Type="http://schemas.openxmlformats.org/officeDocument/2006/relationships/image" Target="../media/image1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D628C1F-EFD0-111C-647E-86B9B893F17F}"/>
              </a:ext>
            </a:extLst>
          </p:cNvPr>
          <p:cNvSpPr txBox="1"/>
          <p:nvPr/>
        </p:nvSpPr>
        <p:spPr>
          <a:xfrm>
            <a:off x="705158" y="5125357"/>
            <a:ext cx="291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MILANO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Via Monte Napoleone, 18 - 20121 Milano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Tel. 02 7645771 - Fax 02 783524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info@rucellaieraffaelli.it</a:t>
            </a:r>
            <a:endParaRPr lang="it-IT" sz="1000" dirty="0">
              <a:solidFill>
                <a:srgbClr val="74909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140899" y="4365119"/>
            <a:ext cx="1815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284B"/>
                </a:solidFill>
                <a:latin typeface="Constantia" panose="02030602050306030303" pitchFamily="18" charset="0"/>
              </a:rPr>
              <a:t>Avv. Elisa Teti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3643838-0B1E-FF8B-BFBF-934EC03C927E}"/>
              </a:ext>
            </a:extLst>
          </p:cNvPr>
          <p:cNvSpPr txBox="1"/>
          <p:nvPr/>
        </p:nvSpPr>
        <p:spPr>
          <a:xfrm>
            <a:off x="4581414" y="5125357"/>
            <a:ext cx="293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ROMA</a:t>
            </a:r>
            <a:endParaRPr lang="it-IT" sz="1000" dirty="0">
              <a:solidFill>
                <a:schemeClr val="bg1"/>
              </a:solidFill>
              <a:latin typeface="Cambria (Corpo)"/>
            </a:endParaRP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Via Sardegna, 38 - 00187 Roma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Tel. 06 6784778 - Fax 06 6783915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info@rucellaieraffaelli.it</a:t>
            </a:r>
            <a:endParaRPr lang="it-IT" sz="1000" dirty="0">
              <a:solidFill>
                <a:srgbClr val="74909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CCEC21F-9710-4D0A-13CE-5D44EF8C8BB2}"/>
              </a:ext>
            </a:extLst>
          </p:cNvPr>
          <p:cNvSpPr txBox="1"/>
          <p:nvPr/>
        </p:nvSpPr>
        <p:spPr>
          <a:xfrm>
            <a:off x="8681872" y="5125357"/>
            <a:ext cx="261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BOLOGNA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Via Cesare Battisti, 33 - 40123 Bologna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Tel. 051 6440604 - Fax 051 332126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info@rucellaieraffaelli.it</a:t>
            </a:r>
            <a:endParaRPr lang="it-IT" sz="1000" dirty="0">
              <a:solidFill>
                <a:srgbClr val="749090"/>
              </a:solidFill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116457CF-6AC2-5705-9A87-16D2A475B315}"/>
              </a:ext>
            </a:extLst>
          </p:cNvPr>
          <p:cNvSpPr txBox="1">
            <a:spLocks/>
          </p:cNvSpPr>
          <p:nvPr/>
        </p:nvSpPr>
        <p:spPr>
          <a:xfrm>
            <a:off x="-1" y="6054574"/>
            <a:ext cx="12191999" cy="811742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pic>
        <p:nvPicPr>
          <p:cNvPr id="9" name="Immagine 8" descr="R&amp;R logo bello3.png">
            <a:extLst>
              <a:ext uri="{FF2B5EF4-FFF2-40B4-BE49-F238E27FC236}">
                <a16:creationId xmlns:a16="http://schemas.microsoft.com/office/drawing/2014/main" id="{2D31B614-50D6-521C-3995-CD04999257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D45ECD-C916-71BA-F307-22C23292D78F}"/>
              </a:ext>
            </a:extLst>
          </p:cNvPr>
          <p:cNvSpPr txBox="1"/>
          <p:nvPr/>
        </p:nvSpPr>
        <p:spPr>
          <a:xfrm>
            <a:off x="-2" y="2601626"/>
            <a:ext cx="12192000" cy="10336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56360" algn="l"/>
              </a:tabLst>
            </a:pPr>
            <a:r>
              <a:rPr lang="it-IT" sz="2800" b="1" dirty="0">
                <a:solidFill>
                  <a:schemeClr val="bg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GREEN CLAIM</a:t>
            </a:r>
            <a:r>
              <a:rPr lang="it-IT" sz="2800" b="1" dirty="0">
                <a:solidFill>
                  <a:schemeClr val="bg1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DIRECTIVE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56360" algn="l"/>
              </a:tabLst>
            </a:pPr>
            <a:r>
              <a:rPr lang="it-IT" sz="2400" b="1" i="1" dirty="0">
                <a:solidFill>
                  <a:schemeClr val="bg1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Ricadute sulla compliance consumeristica 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49B012CE-46D4-3208-7179-C00FD9BDD2C5}"/>
              </a:ext>
            </a:extLst>
          </p:cNvPr>
          <p:cNvSpPr txBox="1">
            <a:spLocks/>
          </p:cNvSpPr>
          <p:nvPr/>
        </p:nvSpPr>
        <p:spPr>
          <a:xfrm>
            <a:off x="10102789" y="175675"/>
            <a:ext cx="1911442" cy="55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it-IT" b="1" dirty="0">
                <a:solidFill>
                  <a:srgbClr val="00284B"/>
                </a:solidFill>
                <a:latin typeface="Constantia" panose="02030602050306030303" pitchFamily="18" charset="0"/>
              </a:rPr>
              <a:t>12 gennaio 2024 </a:t>
            </a:r>
          </a:p>
        </p:txBody>
      </p:sp>
      <p:pic>
        <p:nvPicPr>
          <p:cNvPr id="18" name="Elemento grafico 17" descr="Fiore con riempimento a tinta unita">
            <a:extLst>
              <a:ext uri="{FF2B5EF4-FFF2-40B4-BE49-F238E27FC236}">
                <a16:creationId xmlns:a16="http://schemas.microsoft.com/office/drawing/2014/main" id="{F3504E96-E830-F50C-25E4-E62280590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2996" y="1963065"/>
            <a:ext cx="633176" cy="633176"/>
          </a:xfrm>
          <a:prstGeom prst="rect">
            <a:avLst/>
          </a:prstGeom>
        </p:spPr>
      </p:pic>
      <p:pic>
        <p:nvPicPr>
          <p:cNvPr id="26" name="Elemento grafico 25" descr="Scena di foresta con riempimento a tinta unita">
            <a:extLst>
              <a:ext uri="{FF2B5EF4-FFF2-40B4-BE49-F238E27FC236}">
                <a16:creationId xmlns:a16="http://schemas.microsoft.com/office/drawing/2014/main" id="{FEF6E44F-1692-F58B-0718-4D178DD3F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076" y="1118693"/>
            <a:ext cx="704723" cy="704723"/>
          </a:xfrm>
          <a:prstGeom prst="rect">
            <a:avLst/>
          </a:prstGeom>
        </p:spPr>
      </p:pic>
      <p:pic>
        <p:nvPicPr>
          <p:cNvPr id="28" name="Elemento grafico 27" descr="Concime con riempimento a tinta unita">
            <a:extLst>
              <a:ext uri="{FF2B5EF4-FFF2-40B4-BE49-F238E27FC236}">
                <a16:creationId xmlns:a16="http://schemas.microsoft.com/office/drawing/2014/main" id="{A8B5EABE-54EB-D935-96E1-991A962BB6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8599" y="1740015"/>
            <a:ext cx="704723" cy="704723"/>
          </a:xfrm>
          <a:prstGeom prst="rect">
            <a:avLst/>
          </a:prstGeom>
        </p:spPr>
      </p:pic>
      <p:pic>
        <p:nvPicPr>
          <p:cNvPr id="30" name="Elemento grafico 29" descr="Sostenibilità con riempimento a tinta unita">
            <a:extLst>
              <a:ext uri="{FF2B5EF4-FFF2-40B4-BE49-F238E27FC236}">
                <a16:creationId xmlns:a16="http://schemas.microsoft.com/office/drawing/2014/main" id="{ACB5F68F-E1E9-F41C-04BB-1D84CC6375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949269">
            <a:off x="10233217" y="1324958"/>
            <a:ext cx="667242" cy="667242"/>
          </a:xfrm>
          <a:prstGeom prst="rect">
            <a:avLst/>
          </a:prstGeom>
        </p:spPr>
      </p:pic>
      <p:pic>
        <p:nvPicPr>
          <p:cNvPr id="5" name="Immagine 4" descr="Immagine che contiene Elementi grafici, Carattere, design&#10;&#10;Descrizione generata automaticamente">
            <a:extLst>
              <a:ext uri="{FF2B5EF4-FFF2-40B4-BE49-F238E27FC236}">
                <a16:creationId xmlns:a16="http://schemas.microsoft.com/office/drawing/2014/main" id="{45CE277B-4224-BBEC-7496-478BF85339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" y="318196"/>
            <a:ext cx="1796987" cy="9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846012"/>
            <a:ext cx="12191999" cy="870165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PROPOSTA di direttiva marzo 2022 (pratiche commerciali scorrette)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89" y="202141"/>
            <a:ext cx="6902045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FUTURI SVILUPPI NORMATIVI: QUALE SARA’ IL PANORAMA</a:t>
            </a:r>
          </a:p>
        </p:txBody>
      </p:sp>
      <p:cxnSp>
        <p:nvCxnSpPr>
          <p:cNvPr id="19" name="Connettore 1 6">
            <a:extLst>
              <a:ext uri="{FF2B5EF4-FFF2-40B4-BE49-F238E27FC236}">
                <a16:creationId xmlns:a16="http://schemas.microsoft.com/office/drawing/2014/main" id="{52F82124-F4FE-4A18-B42D-05824DF0F703}"/>
              </a:ext>
            </a:extLst>
          </p:cNvPr>
          <p:cNvCxnSpPr>
            <a:cxnSpLocks/>
          </p:cNvCxnSpPr>
          <p:nvPr/>
        </p:nvCxnSpPr>
        <p:spPr>
          <a:xfrm>
            <a:off x="0" y="740073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848FE8-3B69-8482-0BBD-3979A938CCD8}"/>
              </a:ext>
            </a:extLst>
          </p:cNvPr>
          <p:cNvSpPr txBox="1"/>
          <p:nvPr/>
        </p:nvSpPr>
        <p:spPr>
          <a:xfrm>
            <a:off x="11453" y="1917173"/>
            <a:ext cx="1219200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cap="all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Andrà a modificare il codice del consumo</a:t>
            </a:r>
            <a:endParaRPr lang="it-IT" sz="2000" cap="all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9CDEA0-D90C-334A-0077-7D50C12B64A7}"/>
              </a:ext>
            </a:extLst>
          </p:cNvPr>
          <p:cNvSpPr txBox="1"/>
          <p:nvPr/>
        </p:nvSpPr>
        <p:spPr>
          <a:xfrm>
            <a:off x="99389" y="2333685"/>
            <a:ext cx="5378046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Pratiche commerciali dedicate al Greenwashing </a:t>
            </a:r>
          </a:p>
          <a:p>
            <a:endParaRPr lang="it-IT" sz="1600" b="1" i="1" dirty="0">
              <a:solidFill>
                <a:srgbClr val="C00000"/>
              </a:solidFill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a dichiarazioni di prestazioni ambientali future senza includere impegni e obiettivi chiari, oggettivi e verificabili e senza un sistema di monitoraggio indipendente</a:t>
            </a:r>
          </a:p>
          <a:p>
            <a:pPr marL="285750" indent="-285750" algn="just"/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pubblicizzare come vantaggi per i consumatori caratteristiche considerate pratica comune nel mercato rilevante</a:t>
            </a:r>
          </a:p>
          <a:p>
            <a:pPr algn="just"/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Comparazione: devono essere considerate rilevanti le informazioni sul metodo di comparazione, sui prodotti raffrontati e sui fornitori di tali prodotti, così come sulle misure prese per tenere aggiornate le informazioni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B9C6CA-2DF0-D982-A7C1-22240015979A}"/>
              </a:ext>
            </a:extLst>
          </p:cNvPr>
          <p:cNvSpPr txBox="1"/>
          <p:nvPr/>
        </p:nvSpPr>
        <p:spPr>
          <a:xfrm>
            <a:off x="6567467" y="2327683"/>
            <a:ext cx="5525144" cy="3600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it-IT" sz="1600" b="1" dirty="0">
                <a:solidFill>
                  <a:srgbClr val="C000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Ampliamento della Black list  </a:t>
            </a:r>
          </a:p>
          <a:p>
            <a:pPr lvl="0" algn="just"/>
            <a:endParaRPr lang="it-IT" sz="1600" b="1" dirty="0">
              <a:solidFill>
                <a:srgbClr val="C00000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marchio di sostenibilità non è basato su sistema di certificazione o stabilito da autorità pubbliche;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dichiarazioni ambientali generiche (senza che professionista possa dimostrare l’eccellenza riconosciuta delle prestazioni ambientali);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dichiarazioni ambientali sul prodotto nel suo complesso se riguardano soltanto un determinato aspetto;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presentazione di requisiti imposti per legge come tratto distintivo dell’offerta del professionista.</a:t>
            </a:r>
          </a:p>
        </p:txBody>
      </p:sp>
    </p:spTree>
    <p:extLst>
      <p:ext uri="{BB962C8B-B14F-4D97-AF65-F5344CB8AC3E}">
        <p14:creationId xmlns:p14="http://schemas.microsoft.com/office/powerpoint/2010/main" val="338302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924617"/>
            <a:ext cx="12191999" cy="743617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PROPOSTA DI DIRETTIVA GREEN CLAIMS – MARZO 2023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90" y="202141"/>
            <a:ext cx="7480986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FUTURI SVILUPPI NORMATIVI: QUALE SARA’ IL PANORAMA</a:t>
            </a:r>
          </a:p>
        </p:txBody>
      </p:sp>
      <p:cxnSp>
        <p:nvCxnSpPr>
          <p:cNvPr id="19" name="Connettore 1 6">
            <a:extLst>
              <a:ext uri="{FF2B5EF4-FFF2-40B4-BE49-F238E27FC236}">
                <a16:creationId xmlns:a16="http://schemas.microsoft.com/office/drawing/2014/main" id="{52F82124-F4FE-4A18-B42D-05824DF0F703}"/>
              </a:ext>
            </a:extLst>
          </p:cNvPr>
          <p:cNvCxnSpPr>
            <a:cxnSpLocks/>
          </p:cNvCxnSpPr>
          <p:nvPr/>
        </p:nvCxnSpPr>
        <p:spPr>
          <a:xfrm>
            <a:off x="0" y="740073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075E30-8A64-43B6-390F-4BFF5898F970}"/>
              </a:ext>
            </a:extLst>
          </p:cNvPr>
          <p:cNvSpPr txBox="1"/>
          <p:nvPr/>
        </p:nvSpPr>
        <p:spPr>
          <a:xfrm>
            <a:off x="122178" y="1767006"/>
            <a:ext cx="4568694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Obbligo di attestazione delle asserzioni ambientali esplicite </a:t>
            </a:r>
          </a:p>
          <a:p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sulla base di una valutazione conforme ai criteri minimi prescelti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[art. 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3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, Proposta Direttiva Green claims] </a:t>
            </a:r>
            <a:r>
              <a:rPr lang="it-IT" sz="1400" b="1" i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Ad es.</a:t>
            </a:r>
          </a:p>
          <a:p>
            <a:pPr algn="just"/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-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precisare se l’asserzione si riferisce all’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intero prodotto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una parte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un prodotto o a determinati 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aspetti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un prodotto; </a:t>
            </a:r>
          </a:p>
          <a:p>
            <a:pPr algn="just"/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utilizzare espressioni che danno l’impressione che il prodotto vanti un pregio ulteriore quando in realtà è solo osservante di 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obblighi di legge previsti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i prodotti appartenenti al gruppo di prodotti o per i professionisti del settore;</a:t>
            </a:r>
          </a:p>
          <a:p>
            <a:pPr algn="just"/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costruire l’asserzione su 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scientifiche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ampiamente riconosciute utilizzando informazioni accurate e tenendo conto delle norme internazionali applicabili</a:t>
            </a:r>
          </a:p>
          <a:p>
            <a:pPr algn="just"/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tenere conto di tutti gli aspetti rilevanti </a:t>
            </a:r>
          </a:p>
          <a:p>
            <a:pPr algn="just"/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segnalazione trasparente delle compensazioni gas effetto serra</a:t>
            </a:r>
          </a:p>
          <a:p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Requisiti specifici per la comunicazione comparativa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[art. 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4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, Proposta Direttiva Green claims]</a:t>
            </a:r>
            <a:endParaRPr lang="it-IT" sz="1400" b="1" dirty="0">
              <a:solidFill>
                <a:srgbClr val="002060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B6D6EC-FC3E-AADD-013C-CAF1B0606B92}"/>
              </a:ext>
            </a:extLst>
          </p:cNvPr>
          <p:cNvSpPr txBox="1"/>
          <p:nvPr/>
        </p:nvSpPr>
        <p:spPr>
          <a:xfrm>
            <a:off x="4834126" y="1771267"/>
            <a:ext cx="2453642" cy="27699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Regolamentazione delle modalità di comunicazione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[art. 5, Proposta Direttiva Green claims]</a:t>
            </a:r>
          </a:p>
          <a:p>
            <a:pPr algn="just"/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Informazioni sul prodotto, sul professionista, sull’attestazione sono messe a disposizione insieme all’asserzione in forma fisica, o con </a:t>
            </a:r>
            <a:r>
              <a:rPr lang="it-IT" sz="1400" dirty="0" err="1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linl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 o con QR Code</a:t>
            </a:r>
            <a:endParaRPr lang="it-IT" sz="1400" dirty="0">
              <a:solidFill>
                <a:srgbClr val="002060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</a:endParaRPr>
          </a:p>
          <a:p>
            <a:pPr algn="just"/>
            <a:endParaRPr lang="it-IT" sz="1400" dirty="0">
              <a:solidFill>
                <a:srgbClr val="002060"/>
              </a:solidFill>
              <a:latin typeface="Goudy Old Style" panose="02020502050305020303" pitchFamily="18" charset="0"/>
              <a:ea typeface="Calibri" panose="020F0502020204030204" pitchFamily="34" charset="0"/>
            </a:endParaRPr>
          </a:p>
          <a:p>
            <a:pPr algn="just"/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6A2888-B174-7EB9-2F13-730C2891ABEE}"/>
              </a:ext>
            </a:extLst>
          </p:cNvPr>
          <p:cNvSpPr txBox="1"/>
          <p:nvPr/>
        </p:nvSpPr>
        <p:spPr>
          <a:xfrm>
            <a:off x="9416175" y="1767006"/>
            <a:ext cx="2653647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3. Certificazione da parte di </a:t>
            </a:r>
            <a:r>
              <a:rPr lang="it-IT" sz="16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organismo indipendente ufficialmente accreditato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[artt. 10 e </a:t>
            </a:r>
            <a:r>
              <a:rPr lang="it-IT" sz="1400" dirty="0" err="1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Proposta Direttiva Green claims] 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</a:p>
          <a:p>
            <a:pPr algn="just"/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Attestazione e la comunicazione delle asserzioni e dei marchi ambientali devono essere sottoposte a verifica e certificate come conformi alle nuove norme prima della diffusione del claim</a:t>
            </a:r>
          </a:p>
          <a:p>
            <a:pPr algn="just"/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E3870F-4656-1196-B024-776228123702}"/>
              </a:ext>
            </a:extLst>
          </p:cNvPr>
          <p:cNvSpPr txBox="1"/>
          <p:nvPr/>
        </p:nvSpPr>
        <p:spPr>
          <a:xfrm>
            <a:off x="7430618" y="1803717"/>
            <a:ext cx="184270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Marchi ambientali 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[artt. 7 e </a:t>
            </a:r>
            <a:r>
              <a:rPr lang="it-IT" sz="1400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ss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, Proposta Direttiva Green </a:t>
            </a:r>
            <a:r>
              <a:rPr lang="it-IT" sz="1400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claims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] </a:t>
            </a:r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E6DD10-706C-5CBE-92C1-A1FB11691EC1}"/>
              </a:ext>
            </a:extLst>
          </p:cNvPr>
          <p:cNvSpPr txBox="1"/>
          <p:nvPr/>
        </p:nvSpPr>
        <p:spPr>
          <a:xfrm>
            <a:off x="4834126" y="5032723"/>
            <a:ext cx="3855269" cy="9541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Competenza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Possibile AGCM (Autorità che ha già in carico il controllo della normativa sulle pratiche commerciali scorrette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36C0B92-D613-FAED-25EF-C4510E57F411}"/>
              </a:ext>
            </a:extLst>
          </p:cNvPr>
          <p:cNvSpPr txBox="1"/>
          <p:nvPr/>
        </p:nvSpPr>
        <p:spPr>
          <a:xfrm>
            <a:off x="9416175" y="4541256"/>
            <a:ext cx="2653648" cy="11695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Certificazione non dirimente: è fatta salva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Applicazione della normativa sulle pratiche commerciali scorrette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091E640F-249E-8750-7840-AF176053D037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 flipV="1">
            <a:off x="8689395" y="5126032"/>
            <a:ext cx="726780" cy="3837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3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821615"/>
            <a:ext cx="12191999" cy="870165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PROPOSTA DI DIRETTIVA GREEN CLAIMS – MARZO 2023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89" y="202141"/>
            <a:ext cx="7000657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FUTURI SVILUPPI NORMATIVI: QUALE SARA’ IL PANORAMA</a:t>
            </a:r>
          </a:p>
        </p:txBody>
      </p:sp>
      <p:cxnSp>
        <p:nvCxnSpPr>
          <p:cNvPr id="19" name="Connettore 1 6">
            <a:extLst>
              <a:ext uri="{FF2B5EF4-FFF2-40B4-BE49-F238E27FC236}">
                <a16:creationId xmlns:a16="http://schemas.microsoft.com/office/drawing/2014/main" id="{52F82124-F4FE-4A18-B42D-05824DF0F703}"/>
              </a:ext>
            </a:extLst>
          </p:cNvPr>
          <p:cNvCxnSpPr>
            <a:cxnSpLocks/>
          </p:cNvCxnSpPr>
          <p:nvPr/>
        </p:nvCxnSpPr>
        <p:spPr>
          <a:xfrm>
            <a:off x="0" y="740073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44C2DD-6081-69B2-F2FB-8E02A171F4E3}"/>
              </a:ext>
            </a:extLst>
          </p:cNvPr>
          <p:cNvSpPr txBox="1"/>
          <p:nvPr/>
        </p:nvSpPr>
        <p:spPr>
          <a:xfrm>
            <a:off x="69223" y="1788831"/>
            <a:ext cx="587437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LEX SPECIALIS 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– ad integrazione delle norme sulle pratiche commerciali sleali</a:t>
            </a:r>
            <a:endParaRPr lang="it-IT" sz="1400" b="1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4360213-29EC-FCBD-4DC8-95A8C2C04055}"/>
              </a:ext>
            </a:extLst>
          </p:cNvPr>
          <p:cNvSpPr txBox="1"/>
          <p:nvPr/>
        </p:nvSpPr>
        <p:spPr>
          <a:xfrm>
            <a:off x="6576156" y="2240539"/>
            <a:ext cx="5615841" cy="1600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OBIETTIVI e FINALITA’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aumentare il livello di tutela dell’ambiente e accelerare la transizione verde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proteggere i consumatori e le imprese dal greenwashing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migliorare la certezza del diritto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aumentare la competitività delle imprese virtuose che investono in sostenibilità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AF512D-B080-A97F-60E9-8142511020FA}"/>
              </a:ext>
            </a:extLst>
          </p:cNvPr>
          <p:cNvSpPr txBox="1"/>
          <p:nvPr/>
        </p:nvSpPr>
        <p:spPr>
          <a:xfrm>
            <a:off x="3834396" y="4000825"/>
            <a:ext cx="452320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Goudy Old Style" panose="02020502050305020303" pitchFamily="18" charset="0"/>
              </a:rPr>
              <a:t>Un punto sulle due proposte di Direttiva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EEAF30-BBB3-546B-892E-CADDD06B41BA}"/>
              </a:ext>
            </a:extLst>
          </p:cNvPr>
          <p:cNvSpPr txBox="1"/>
          <p:nvPr/>
        </p:nvSpPr>
        <p:spPr>
          <a:xfrm>
            <a:off x="111408" y="4569934"/>
            <a:ext cx="488834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>
                <a:solidFill>
                  <a:srgbClr val="00324B"/>
                </a:solidFill>
                <a:latin typeface="Goudy Old Style" panose="02020502050305020303" pitchFamily="18" charset="0"/>
              </a:rPr>
              <a:t>Ampliamento della black list con pratiche dedicate al greenwashing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B4DF86-1E9B-8A9C-F02C-8FDF13168E54}"/>
              </a:ext>
            </a:extLst>
          </p:cNvPr>
          <p:cNvSpPr txBox="1"/>
          <p:nvPr/>
        </p:nvSpPr>
        <p:spPr>
          <a:xfrm>
            <a:off x="111410" y="5227929"/>
            <a:ext cx="488834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324B"/>
                </a:solidFill>
                <a:latin typeface="Goudy Old Style" panose="02020502050305020303" pitchFamily="18" charset="0"/>
              </a:rPr>
              <a:t> </a:t>
            </a:r>
            <a:r>
              <a:rPr lang="it-IT" sz="1400" b="1" dirty="0">
                <a:solidFill>
                  <a:srgbClr val="00324B"/>
                </a:solidFill>
                <a:latin typeface="Goudy Old Style" panose="02020502050305020303" pitchFamily="18" charset="0"/>
              </a:rPr>
              <a:t>Certezza dei comportamenti e conseguente certezza del diritto </a:t>
            </a:r>
            <a:endParaRPr lang="it-IT" b="1" dirty="0">
              <a:solidFill>
                <a:srgbClr val="00324B"/>
              </a:solidFill>
              <a:latin typeface="Goudy Old Style" panose="02020502050305020303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2ED69C-4C62-43EC-82BE-D9447BCEECD6}"/>
              </a:ext>
            </a:extLst>
          </p:cNvPr>
          <p:cNvSpPr txBox="1"/>
          <p:nvPr/>
        </p:nvSpPr>
        <p:spPr>
          <a:xfrm>
            <a:off x="6576156" y="4423746"/>
            <a:ext cx="550443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>
                <a:solidFill>
                  <a:srgbClr val="00324B"/>
                </a:solidFill>
                <a:latin typeface="Goudy Old Style" panose="02020502050305020303" pitchFamily="18" charset="0"/>
              </a:rPr>
              <a:t>La scelta di codificazione non rende la pubblicità green poco accattivante?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745F2D-6554-B98F-C4FC-0DA7420E40C6}"/>
              </a:ext>
            </a:extLst>
          </p:cNvPr>
          <p:cNvSpPr txBox="1"/>
          <p:nvPr/>
        </p:nvSpPr>
        <p:spPr>
          <a:xfrm>
            <a:off x="6576156" y="4836928"/>
            <a:ext cx="550443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>
                <a:solidFill>
                  <a:srgbClr val="00324B"/>
                </a:solidFill>
                <a:latin typeface="Goudy Old Style" panose="02020502050305020303" pitchFamily="18" charset="0"/>
              </a:rPr>
              <a:t>Siamo sicuri che veicolare le minime informazioni al consumatore dia elementi essenziali per le sue scelte consapevoli?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4F6A7E7-A62B-E834-061C-BEF66D381D72}"/>
              </a:ext>
            </a:extLst>
          </p:cNvPr>
          <p:cNvSpPr txBox="1"/>
          <p:nvPr/>
        </p:nvSpPr>
        <p:spPr>
          <a:xfrm>
            <a:off x="6576156" y="5445750"/>
            <a:ext cx="550443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>
                <a:solidFill>
                  <a:srgbClr val="00324B"/>
                </a:solidFill>
                <a:latin typeface="Goudy Old Style" panose="02020502050305020303" pitchFamily="18" charset="0"/>
              </a:rPr>
              <a:t>Imprese devono essere incentivate ad effettuare investimenti in sostenibilità, ma anche a comunicarlo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4E2E5F-572B-7AB8-D7EF-5B4FC9621020}"/>
              </a:ext>
            </a:extLst>
          </p:cNvPr>
          <p:cNvSpPr txBox="1"/>
          <p:nvPr/>
        </p:nvSpPr>
        <p:spPr>
          <a:xfrm>
            <a:off x="99389" y="2257822"/>
            <a:ext cx="5874377" cy="1600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CONTENUTO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Adempimenti antecedenti alla diffusione del messaggio (in parte sovrapponibili a quanto richiesto a livello di compliance dall’attuale regime e prassi)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Modalità di comunicazione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Certificazione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Regolamentazione per i marchi</a:t>
            </a:r>
          </a:p>
        </p:txBody>
      </p:sp>
    </p:spTree>
    <p:extLst>
      <p:ext uri="{BB962C8B-B14F-4D97-AF65-F5344CB8AC3E}">
        <p14:creationId xmlns:p14="http://schemas.microsoft.com/office/powerpoint/2010/main" val="181654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5" y="825822"/>
            <a:ext cx="12180546" cy="724791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1" cap="all" dirty="0">
                <a:solidFill>
                  <a:schemeClr val="bg1"/>
                </a:solidFill>
                <a:latin typeface="Constantia" panose="02030602050306030303" pitchFamily="18" charset="0"/>
              </a:rPr>
              <a:t>GREENWASHING: </a:t>
            </a:r>
            <a:r>
              <a:rPr lang="it-IT" sz="2000" b="1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Ripercussioni finanziarie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22916" y="162467"/>
            <a:ext cx="4852041" cy="3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sz="1600" b="1" dirty="0">
                <a:solidFill>
                  <a:srgbClr val="C00000"/>
                </a:solidFill>
                <a:latin typeface="Constantia" panose="02030602050306030303" pitchFamily="18" charset="0"/>
              </a:rPr>
              <a:t>Responsabilità e rischi del professionista</a:t>
            </a:r>
          </a:p>
        </p:txBody>
      </p: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316D5C-E898-295B-1453-BDA31C79C6B6}"/>
              </a:ext>
            </a:extLst>
          </p:cNvPr>
          <p:cNvSpPr txBox="1"/>
          <p:nvPr/>
        </p:nvSpPr>
        <p:spPr>
          <a:xfrm>
            <a:off x="11455" y="5114903"/>
            <a:ext cx="1216907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SzPct val="70000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Inibitoria ai sensi dell’art. 39 del Codice di autodisciplina pubblicitaria </a:t>
            </a:r>
            <a:endParaRPr lang="it-IT" sz="1600" b="1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cxnSp>
        <p:nvCxnSpPr>
          <p:cNvPr id="6" name="Connettore 1 6">
            <a:extLst>
              <a:ext uri="{FF2B5EF4-FFF2-40B4-BE49-F238E27FC236}">
                <a16:creationId xmlns:a16="http://schemas.microsoft.com/office/drawing/2014/main" id="{718B1C3E-F006-4C94-5A37-9D28B84D2152}"/>
              </a:ext>
            </a:extLst>
          </p:cNvPr>
          <p:cNvCxnSpPr>
            <a:cxnSpLocks/>
          </p:cNvCxnSpPr>
          <p:nvPr/>
        </p:nvCxnSpPr>
        <p:spPr>
          <a:xfrm>
            <a:off x="-3" y="655247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F76D80-A7BC-E963-CEB6-E4ADEA7B2308}"/>
              </a:ext>
            </a:extLst>
          </p:cNvPr>
          <p:cNvSpPr txBox="1"/>
          <p:nvPr/>
        </p:nvSpPr>
        <p:spPr>
          <a:xfrm>
            <a:off x="0" y="2151728"/>
            <a:ext cx="12180529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1" indent="-285750" algn="just"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Sanzione: fino a 10 milioni</a:t>
            </a:r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(</a:t>
            </a:r>
            <a:r>
              <a:rPr lang="it-IT" sz="16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art. 27, comma 9, Codice del Consumo</a:t>
            </a: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) – 4% fatturato se impatto transazionale </a:t>
            </a:r>
            <a:endParaRPr lang="it-IT" sz="1600" b="1" dirty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 marL="285750" lvl="1" indent="-285750" algn="just"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Inibitoria o misure cautelari di sospensione  </a:t>
            </a:r>
          </a:p>
          <a:p>
            <a:pPr marL="285750" lvl="1" indent="-285750" algn="just"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Moral suasion</a:t>
            </a:r>
          </a:p>
          <a:p>
            <a:pPr marL="285750" lvl="1" indent="-285750" algn="just"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Impegni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0F26AD-AAB3-5104-38F1-B336D797AE9A}"/>
              </a:ext>
            </a:extLst>
          </p:cNvPr>
          <p:cNvSpPr txBox="1"/>
          <p:nvPr/>
        </p:nvSpPr>
        <p:spPr>
          <a:xfrm>
            <a:off x="117446" y="1777720"/>
            <a:ext cx="1194592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90250" lvl="1" algn="ctr">
              <a:buSzPct val="70000"/>
              <a:tabLst>
                <a:tab pos="1356360" algn="l"/>
              </a:tabLst>
            </a:pPr>
            <a:r>
              <a:rPr lang="it-IT" sz="16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AGCM</a:t>
            </a:r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3AA9DCE-202E-D445-8399-933B3828AAF1}"/>
              </a:ext>
            </a:extLst>
          </p:cNvPr>
          <p:cNvSpPr txBox="1"/>
          <p:nvPr/>
        </p:nvSpPr>
        <p:spPr>
          <a:xfrm>
            <a:off x="117445" y="3425969"/>
            <a:ext cx="1194592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90250" lvl="1" algn="ctr">
              <a:buSzPct val="70000"/>
              <a:tabLst>
                <a:tab pos="1356360" algn="l"/>
              </a:tabLst>
            </a:pPr>
            <a:r>
              <a:rPr lang="it-IT" sz="16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Tribunale ordinario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0095231-65CB-D63C-EEF8-181CCFF4290E}"/>
              </a:ext>
            </a:extLst>
          </p:cNvPr>
          <p:cNvSpPr txBox="1"/>
          <p:nvPr/>
        </p:nvSpPr>
        <p:spPr>
          <a:xfrm>
            <a:off x="0" y="3788901"/>
            <a:ext cx="1219199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Concorrente può agire in giudizio per ottenere, oltre inibitoria, il </a:t>
            </a:r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risarcimento del danno </a:t>
            </a: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derivante dalla pratica commerciale scorretta  </a:t>
            </a:r>
          </a:p>
          <a:p>
            <a:pPr marL="285750" indent="-285750" algn="just"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Consumatori – class action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57E335F-B4A7-4035-4C91-68CA9386E563}"/>
              </a:ext>
            </a:extLst>
          </p:cNvPr>
          <p:cNvSpPr txBox="1"/>
          <p:nvPr/>
        </p:nvSpPr>
        <p:spPr>
          <a:xfrm>
            <a:off x="117444" y="4708608"/>
            <a:ext cx="1194592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90250" lvl="1" algn="ctr">
              <a:buSzPct val="70000"/>
              <a:tabLst>
                <a:tab pos="1356360" algn="l"/>
              </a:tabLst>
            </a:pPr>
            <a:r>
              <a:rPr lang="it-IT" sz="16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Giurì di Autodisciplina pubblicitaria</a:t>
            </a:r>
          </a:p>
        </p:txBody>
      </p:sp>
    </p:spTree>
    <p:extLst>
      <p:ext uri="{BB962C8B-B14F-4D97-AF65-F5344CB8AC3E}">
        <p14:creationId xmlns:p14="http://schemas.microsoft.com/office/powerpoint/2010/main" val="87012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876737"/>
            <a:ext cx="12191999" cy="733925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1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it-IT" sz="2000" b="1" cap="all" dirty="0">
                <a:solidFill>
                  <a:schemeClr val="bg1"/>
                </a:solidFill>
                <a:latin typeface="Constantia" panose="02030602050306030303" pitchFamily="18" charset="0"/>
              </a:rPr>
              <a:t>GREENWASHING: </a:t>
            </a:r>
            <a:r>
              <a:rPr lang="it-IT" sz="2000" b="1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Danni reputazionali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-3" y="147945"/>
            <a:ext cx="5425751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sz="1600" b="1" dirty="0">
                <a:solidFill>
                  <a:srgbClr val="C00000"/>
                </a:solidFill>
                <a:latin typeface="Constantia" panose="02030602050306030303" pitchFamily="18" charset="0"/>
              </a:rPr>
              <a:t> Responsabilità e rischi del professionista</a:t>
            </a:r>
          </a:p>
        </p:txBody>
      </p: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316D5C-E898-295B-1453-BDA31C79C6B6}"/>
              </a:ext>
            </a:extLst>
          </p:cNvPr>
          <p:cNvSpPr txBox="1"/>
          <p:nvPr/>
        </p:nvSpPr>
        <p:spPr>
          <a:xfrm>
            <a:off x="-4" y="4029152"/>
            <a:ext cx="1219199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SzPct val="70000"/>
              <a:tabLst>
                <a:tab pos="1356360" algn="l"/>
              </a:tabLst>
            </a:pPr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 algn="just">
              <a:buSzPct val="70000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Studio </a:t>
            </a:r>
            <a:r>
              <a:rPr lang="en-US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The Fool, </a:t>
            </a:r>
            <a:r>
              <a:rPr lang="en-US" sz="1600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agosto</a:t>
            </a:r>
            <a:r>
              <a:rPr lang="en-US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 2022, </a:t>
            </a: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Greenwashing in Italia: le false dichiarazioni di sostenibilità o di impegni ambientali costituiscono la prima motivazione per smettere di acquistare i prodotti di un determinato brand per il </a:t>
            </a:r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48% degli italiani</a:t>
            </a: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. </a:t>
            </a:r>
          </a:p>
          <a:p>
            <a:pPr algn="just">
              <a:buSzPct val="70000"/>
              <a:tabLst>
                <a:tab pos="1356360" algn="l"/>
              </a:tabLst>
            </a:pPr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 algn="just">
              <a:buSzPct val="70000"/>
              <a:tabLst>
                <a:tab pos="1356360" algn="l"/>
              </a:tabLst>
            </a:pPr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cxnSp>
        <p:nvCxnSpPr>
          <p:cNvPr id="6" name="Connettore 1 6">
            <a:extLst>
              <a:ext uri="{FF2B5EF4-FFF2-40B4-BE49-F238E27FC236}">
                <a16:creationId xmlns:a16="http://schemas.microsoft.com/office/drawing/2014/main" id="{7D2FA25B-042F-3F50-E6C3-86EA07B5F124}"/>
              </a:ext>
            </a:extLst>
          </p:cNvPr>
          <p:cNvCxnSpPr>
            <a:cxnSpLocks/>
          </p:cNvCxnSpPr>
          <p:nvPr/>
        </p:nvCxnSpPr>
        <p:spPr>
          <a:xfrm>
            <a:off x="-3" y="655247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AA278B-D7CF-5F77-7EE0-E16525F60B85}"/>
              </a:ext>
            </a:extLst>
          </p:cNvPr>
          <p:cNvSpPr txBox="1"/>
          <p:nvPr/>
        </p:nvSpPr>
        <p:spPr>
          <a:xfrm>
            <a:off x="-3" y="2077787"/>
            <a:ext cx="12191996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SzPct val="70000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La </a:t>
            </a:r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perdita di fiducia </a:t>
            </a: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da parte dei consumatori a seguito delle pratiche di greenwashing può avere notevoli ripercussioni </a:t>
            </a:r>
          </a:p>
          <a:p>
            <a:pPr algn="just">
              <a:buSzPct val="70000"/>
              <a:tabLst>
                <a:tab pos="1356360" algn="l"/>
              </a:tabLst>
            </a:pPr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 algn="just">
              <a:buSzPct val="70000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- sull’immagine e sulla reputazione della società e </a:t>
            </a:r>
          </a:p>
          <a:p>
            <a:pPr algn="just">
              <a:buSzPct val="70000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- sul valore del marchio </a:t>
            </a:r>
          </a:p>
          <a:p>
            <a:pPr algn="just">
              <a:buSzPct val="70000"/>
              <a:tabLst>
                <a:tab pos="1356360" algn="l"/>
              </a:tabLst>
            </a:pPr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 algn="just">
              <a:buSzPct val="70000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con la conseguenza che il danno per l’impresa può rivelarsi anche superiore rispetto al beneficio che l’azienda sperava di ottenere ponendo in essere la pratica scorretta. </a:t>
            </a:r>
          </a:p>
        </p:txBody>
      </p:sp>
    </p:spTree>
    <p:extLst>
      <p:ext uri="{BB962C8B-B14F-4D97-AF65-F5344CB8AC3E}">
        <p14:creationId xmlns:p14="http://schemas.microsoft.com/office/powerpoint/2010/main" val="49222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924617"/>
            <a:ext cx="12191999" cy="743617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1" cap="all" dirty="0">
                <a:solidFill>
                  <a:schemeClr val="bg1"/>
                </a:solidFill>
                <a:latin typeface="Constantia" panose="02030602050306030303" pitchFamily="18" charset="0"/>
              </a:rPr>
              <a:t>La compliance consumeristica E’ comunque anche oggi necessaria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90" y="202141"/>
            <a:ext cx="5425751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sz="1600" b="1" dirty="0">
                <a:solidFill>
                  <a:srgbClr val="C00000"/>
                </a:solidFill>
                <a:latin typeface="Constantia" panose="02030602050306030303" pitchFamily="18" charset="0"/>
              </a:rPr>
              <a:t>In attesa delle nuove norme</a:t>
            </a:r>
          </a:p>
        </p:txBody>
      </p:sp>
      <p:cxnSp>
        <p:nvCxnSpPr>
          <p:cNvPr id="19" name="Connettore 1 6">
            <a:extLst>
              <a:ext uri="{FF2B5EF4-FFF2-40B4-BE49-F238E27FC236}">
                <a16:creationId xmlns:a16="http://schemas.microsoft.com/office/drawing/2014/main" id="{52F82124-F4FE-4A18-B42D-05824DF0F703}"/>
              </a:ext>
            </a:extLst>
          </p:cNvPr>
          <p:cNvCxnSpPr>
            <a:cxnSpLocks/>
          </p:cNvCxnSpPr>
          <p:nvPr/>
        </p:nvCxnSpPr>
        <p:spPr>
          <a:xfrm>
            <a:off x="0" y="740073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37DAA95-E7DD-B354-7276-91DB362623F9}"/>
              </a:ext>
            </a:extLst>
          </p:cNvPr>
          <p:cNvSpPr txBox="1"/>
          <p:nvPr/>
        </p:nvSpPr>
        <p:spPr>
          <a:xfrm>
            <a:off x="99390" y="1803717"/>
            <a:ext cx="11952402" cy="41806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SzPct val="70000"/>
              <a:buFont typeface="Wingdings" panose="05000000000000000000" pitchFamily="2" charset="2"/>
              <a:buChar char="q"/>
              <a:tabLst>
                <a:tab pos="1356360" algn="l"/>
              </a:tabLst>
            </a:pPr>
            <a:r>
              <a:rPr lang="it-IT" sz="1700" b="1" dirty="0">
                <a:solidFill>
                  <a:srgbClr val="00324B"/>
                </a:solidFill>
                <a:latin typeface="Goudy Old Style" panose="02020502050305020303" pitchFamily="18" charset="0"/>
              </a:rPr>
              <a:t>Assicurarsi previamente della veridicità dei claims</a:t>
            </a:r>
            <a:r>
              <a:rPr lang="it-IT" sz="1700" dirty="0">
                <a:solidFill>
                  <a:srgbClr val="00324B"/>
                </a:solidFill>
                <a:latin typeface="Goudy Old Style" panose="02020502050305020303" pitchFamily="18" charset="0"/>
              </a:rPr>
              <a:t>, indipendentemente dallo strumento comunicazione, pubblicità classica o etichette, packaging, ecc.; </a:t>
            </a:r>
          </a:p>
          <a:p>
            <a:pPr marL="1371600" lvl="2" indent="-457200">
              <a:spcBef>
                <a:spcPts val="1000"/>
              </a:spcBef>
              <a:buSzPct val="70000"/>
              <a:buFont typeface="Wingdings" panose="05000000000000000000" pitchFamily="2" charset="2"/>
              <a:buChar char="q"/>
              <a:tabLst>
                <a:tab pos="1356360" algn="l"/>
              </a:tabLst>
            </a:pPr>
            <a:r>
              <a:rPr lang="it-IT" sz="1700" i="1" dirty="0">
                <a:solidFill>
                  <a:srgbClr val="00324B"/>
                </a:solidFill>
                <a:latin typeface="Goudy Old Style" panose="02020502050305020303" pitchFamily="18" charset="0"/>
              </a:rPr>
              <a:t>Effettuare una disamina preventiva per evitare di fornire informazioni ingannevoli: es. no a claim generici; no claim supportati; in caso di compensazioni, indicare correttamente il relativo impatto; verificare l’impatto ambientale dei prodotti lungo l’intero ciclo di vita, altrimenti indicare beneficio limitato (es. packaging); no a pubblicizzare caratteristiche comuni o necessarie per legge, ecc.); </a:t>
            </a:r>
          </a:p>
          <a:p>
            <a:pPr marL="457200" indent="-457200">
              <a:spcBef>
                <a:spcPts val="1000"/>
              </a:spcBef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  <a:tabLst>
                <a:tab pos="1356360" algn="l"/>
              </a:tabLst>
            </a:pPr>
            <a:r>
              <a:rPr lang="it-IT" sz="1700" b="1" dirty="0">
                <a:solidFill>
                  <a:srgbClr val="00324B"/>
                </a:solidFill>
                <a:latin typeface="Goudy Old Style" panose="02020502050305020303" pitchFamily="18" charset="0"/>
              </a:rPr>
              <a:t>Avere studi a dimostrazione della veridicità </a:t>
            </a:r>
            <a:r>
              <a:rPr lang="it-IT" sz="1700" dirty="0">
                <a:solidFill>
                  <a:srgbClr val="00324B"/>
                </a:solidFill>
                <a:latin typeface="Goudy Old Style" panose="02020502050305020303" pitchFamily="18" charset="0"/>
              </a:rPr>
              <a:t>effettuati in periodo antecedente alla diffusione del messaggio;</a:t>
            </a:r>
          </a:p>
          <a:p>
            <a:pPr marL="1371600" lvl="2" indent="-457200">
              <a:spcBef>
                <a:spcPts val="1000"/>
              </a:spcBef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  <a:tabLst>
                <a:tab pos="1356360" algn="l"/>
              </a:tabLst>
            </a:pPr>
            <a:r>
              <a:rPr lang="it-IT" sz="1700" i="1" dirty="0">
                <a:solidFill>
                  <a:srgbClr val="00324B"/>
                </a:solidFill>
                <a:latin typeface="Goudy Old Style" panose="02020502050305020303" pitchFamily="18" charset="0"/>
              </a:rPr>
              <a:t>Studi antecedenti, statisticamente rappresentativi, fondati su metodi di valutazione scientifici e ampiamente riconosciuti, completi, verificabili e riproducibili; con dati chiari e puntuali, comprensibili in caso di verifiche; aggiornati; a seconda del claim valutare se di un terzo indipendente; </a:t>
            </a:r>
          </a:p>
          <a:p>
            <a:pPr marL="457200" indent="-457200">
              <a:spcBef>
                <a:spcPts val="1000"/>
              </a:spcBef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  <a:tabLst>
                <a:tab pos="1356360" algn="l"/>
              </a:tabLst>
            </a:pPr>
            <a:r>
              <a:rPr lang="it-IT" sz="1700" dirty="0">
                <a:solidFill>
                  <a:srgbClr val="00324B"/>
                </a:solidFill>
                <a:latin typeface="Goudy Old Style" panose="02020502050305020303" pitchFamily="18" charset="0"/>
              </a:rPr>
              <a:t>Tenere conto che il metro di paragone è il </a:t>
            </a:r>
            <a:r>
              <a:rPr lang="it-IT" sz="1700" b="1" dirty="0">
                <a:solidFill>
                  <a:srgbClr val="00324B"/>
                </a:solidFill>
                <a:latin typeface="Goudy Old Style" panose="02020502050305020303" pitchFamily="18" charset="0"/>
              </a:rPr>
              <a:t>consumatore medio</a:t>
            </a:r>
            <a:r>
              <a:rPr lang="it-IT" sz="1700" dirty="0">
                <a:solidFill>
                  <a:srgbClr val="00324B"/>
                </a:solidFill>
                <a:latin typeface="Goudy Old Style" panose="02020502050305020303" pitchFamily="18" charset="0"/>
              </a:rPr>
              <a:t>; </a:t>
            </a:r>
          </a:p>
          <a:p>
            <a:pPr marL="457200" indent="-457200">
              <a:spcBef>
                <a:spcPts val="1000"/>
              </a:spcBef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  <a:tabLst>
                <a:tab pos="1356360" algn="l"/>
              </a:tabLst>
            </a:pPr>
            <a:r>
              <a:rPr lang="it-IT" sz="1700" dirty="0">
                <a:solidFill>
                  <a:srgbClr val="00324B"/>
                </a:solidFill>
                <a:latin typeface="Goudy Old Style" panose="02020502050305020303" pitchFamily="18" charset="0"/>
              </a:rPr>
              <a:t>Utilizzare cd. </a:t>
            </a:r>
            <a:r>
              <a:rPr lang="it-IT" sz="1700" b="1" dirty="0">
                <a:solidFill>
                  <a:srgbClr val="00324B"/>
                </a:solidFill>
                <a:latin typeface="Goudy Old Style" panose="02020502050305020303" pitchFamily="18" charset="0"/>
              </a:rPr>
              <a:t>buone pratiche aziendali di compliance</a:t>
            </a:r>
            <a:r>
              <a:rPr lang="it-IT" sz="1700" dirty="0">
                <a:solidFill>
                  <a:srgbClr val="00324B"/>
                </a:solidFill>
                <a:latin typeface="Goudy Old Style" panose="02020502050305020303" pitchFamily="18" charset="0"/>
              </a:rPr>
              <a:t> (ad es. Codice etico, policy aziendali, veri e propri programmi di compliance, certificazioni di prodotto e di processo, strumenti di rendicontazione) soggetti a costante revisione ed aggiornamento.</a:t>
            </a:r>
          </a:p>
        </p:txBody>
      </p:sp>
    </p:spTree>
    <p:extLst>
      <p:ext uri="{BB962C8B-B14F-4D97-AF65-F5344CB8AC3E}">
        <p14:creationId xmlns:p14="http://schemas.microsoft.com/office/powerpoint/2010/main" val="279322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705158" y="2386161"/>
            <a:ext cx="10589849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defRPr/>
            </a:pPr>
            <a:r>
              <a:rPr lang="it-IT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GRAZIE DELL’ATTENZIONE</a:t>
            </a:r>
            <a:endParaRPr lang="it-IT" sz="3200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D628C1F-EFD0-111C-647E-86B9B893F17F}"/>
              </a:ext>
            </a:extLst>
          </p:cNvPr>
          <p:cNvSpPr txBox="1"/>
          <p:nvPr/>
        </p:nvSpPr>
        <p:spPr>
          <a:xfrm>
            <a:off x="705158" y="5125357"/>
            <a:ext cx="291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MILANO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Via Monte Napoleone, 18 - 20121 Milano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Tel. 02 7645771 - Fax 02 783524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info@rucellaieraffaelli.it</a:t>
            </a:r>
            <a:endParaRPr lang="it-IT" sz="1000" dirty="0">
              <a:solidFill>
                <a:srgbClr val="74909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927512" y="3099659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00284B"/>
                </a:solidFill>
                <a:latin typeface="Constantia" panose="02030602050306030303" pitchFamily="18" charset="0"/>
              </a:rPr>
              <a:t>Avv. Elisa Teti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3643838-0B1E-FF8B-BFBF-934EC03C927E}"/>
              </a:ext>
            </a:extLst>
          </p:cNvPr>
          <p:cNvSpPr txBox="1"/>
          <p:nvPr/>
        </p:nvSpPr>
        <p:spPr>
          <a:xfrm>
            <a:off x="4581414" y="5125357"/>
            <a:ext cx="293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ROMA</a:t>
            </a:r>
            <a:endParaRPr lang="it-IT" sz="1000" dirty="0">
              <a:solidFill>
                <a:schemeClr val="bg1"/>
              </a:solidFill>
              <a:latin typeface="Cambria (Corpo)"/>
            </a:endParaRP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Via Sardegna, 38 - 00187 Roma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Tel. 06 6784778 - Fax 06 6783915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info@rucellaieraffaelli.it</a:t>
            </a:r>
            <a:endParaRPr lang="it-IT" sz="1000" dirty="0">
              <a:solidFill>
                <a:srgbClr val="74909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CCEC21F-9710-4D0A-13CE-5D44EF8C8BB2}"/>
              </a:ext>
            </a:extLst>
          </p:cNvPr>
          <p:cNvSpPr txBox="1"/>
          <p:nvPr/>
        </p:nvSpPr>
        <p:spPr>
          <a:xfrm>
            <a:off x="8681872" y="5125357"/>
            <a:ext cx="261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BOLOGNA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Via Cesare Battisti, 33 - 40123 Bologna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Tel. 051 6440604 - Fax 051 332126</a:t>
            </a:r>
          </a:p>
          <a:p>
            <a:pPr algn="ctr"/>
            <a:r>
              <a:rPr lang="it-IT" sz="1000" dirty="0">
                <a:solidFill>
                  <a:srgbClr val="749090"/>
                </a:solidFill>
                <a:latin typeface="Cambria (Corpo)"/>
              </a:rPr>
              <a:t>info@rucellaieraffaelli.it</a:t>
            </a:r>
            <a:endParaRPr lang="it-IT" sz="1000" dirty="0">
              <a:solidFill>
                <a:srgbClr val="749090"/>
              </a:solidFill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116457CF-6AC2-5705-9A87-16D2A475B315}"/>
              </a:ext>
            </a:extLst>
          </p:cNvPr>
          <p:cNvSpPr txBox="1">
            <a:spLocks/>
          </p:cNvSpPr>
          <p:nvPr/>
        </p:nvSpPr>
        <p:spPr>
          <a:xfrm>
            <a:off x="-1" y="6054574"/>
            <a:ext cx="12191999" cy="811742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pic>
        <p:nvPicPr>
          <p:cNvPr id="9" name="Immagine 8" descr="R&amp;R logo bello3.png">
            <a:extLst>
              <a:ext uri="{FF2B5EF4-FFF2-40B4-BE49-F238E27FC236}">
                <a16:creationId xmlns:a16="http://schemas.microsoft.com/office/drawing/2014/main" id="{2D31B614-50D6-521C-3995-CD04999257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49B012CE-46D4-3208-7179-C00FD9BDD2C5}"/>
              </a:ext>
            </a:extLst>
          </p:cNvPr>
          <p:cNvSpPr txBox="1">
            <a:spLocks/>
          </p:cNvSpPr>
          <p:nvPr/>
        </p:nvSpPr>
        <p:spPr>
          <a:xfrm>
            <a:off x="10102789" y="175675"/>
            <a:ext cx="1911442" cy="55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it-IT" b="1" dirty="0">
                <a:solidFill>
                  <a:srgbClr val="00284B"/>
                </a:solidFill>
                <a:latin typeface="Constantia" panose="02030602050306030303" pitchFamily="18" charset="0"/>
              </a:rPr>
              <a:t>12 gennaio 2024</a:t>
            </a:r>
          </a:p>
        </p:txBody>
      </p:sp>
      <p:pic>
        <p:nvPicPr>
          <p:cNvPr id="18" name="Elemento grafico 17" descr="Fiore con riempimento a tinta unita">
            <a:extLst>
              <a:ext uri="{FF2B5EF4-FFF2-40B4-BE49-F238E27FC236}">
                <a16:creationId xmlns:a16="http://schemas.microsoft.com/office/drawing/2014/main" id="{F3504E96-E830-F50C-25E4-E62280590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2996" y="1963065"/>
            <a:ext cx="633176" cy="633176"/>
          </a:xfrm>
          <a:prstGeom prst="rect">
            <a:avLst/>
          </a:prstGeom>
        </p:spPr>
      </p:pic>
      <p:pic>
        <p:nvPicPr>
          <p:cNvPr id="26" name="Elemento grafico 25" descr="Scena di foresta con riempimento a tinta unita">
            <a:extLst>
              <a:ext uri="{FF2B5EF4-FFF2-40B4-BE49-F238E27FC236}">
                <a16:creationId xmlns:a16="http://schemas.microsoft.com/office/drawing/2014/main" id="{FEF6E44F-1692-F58B-0718-4D178DD3F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076" y="1118693"/>
            <a:ext cx="704723" cy="704723"/>
          </a:xfrm>
          <a:prstGeom prst="rect">
            <a:avLst/>
          </a:prstGeom>
        </p:spPr>
      </p:pic>
      <p:pic>
        <p:nvPicPr>
          <p:cNvPr id="28" name="Elemento grafico 27" descr="Concime con riempimento a tinta unita">
            <a:extLst>
              <a:ext uri="{FF2B5EF4-FFF2-40B4-BE49-F238E27FC236}">
                <a16:creationId xmlns:a16="http://schemas.microsoft.com/office/drawing/2014/main" id="{A8B5EABE-54EB-D935-96E1-991A962BB6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8599" y="1740015"/>
            <a:ext cx="704723" cy="704723"/>
          </a:xfrm>
          <a:prstGeom prst="rect">
            <a:avLst/>
          </a:prstGeom>
        </p:spPr>
      </p:pic>
      <p:pic>
        <p:nvPicPr>
          <p:cNvPr id="30" name="Elemento grafico 29" descr="Sostenibilità con riempimento a tinta unita">
            <a:extLst>
              <a:ext uri="{FF2B5EF4-FFF2-40B4-BE49-F238E27FC236}">
                <a16:creationId xmlns:a16="http://schemas.microsoft.com/office/drawing/2014/main" id="{ACB5F68F-E1E9-F41C-04BB-1D84CC6375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949269">
            <a:off x="10233217" y="1324958"/>
            <a:ext cx="667242" cy="66724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EF8169-260E-84C0-4E34-7D639A73A1CC}"/>
              </a:ext>
            </a:extLst>
          </p:cNvPr>
          <p:cNvSpPr txBox="1"/>
          <p:nvPr/>
        </p:nvSpPr>
        <p:spPr>
          <a:xfrm>
            <a:off x="4677633" y="3548947"/>
            <a:ext cx="2838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e.teti@rucellaieraffaelli.it</a:t>
            </a:r>
          </a:p>
        </p:txBody>
      </p:sp>
      <p:pic>
        <p:nvPicPr>
          <p:cNvPr id="2" name="Immagine 1" descr="Immagine che contiene Elementi grafici, Carattere, design&#10;&#10;Descrizione generata automaticamente">
            <a:extLst>
              <a:ext uri="{FF2B5EF4-FFF2-40B4-BE49-F238E27FC236}">
                <a16:creationId xmlns:a16="http://schemas.microsoft.com/office/drawing/2014/main" id="{DB2C4C8F-83C4-21C1-A096-1B3FFF8AFE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" y="318196"/>
            <a:ext cx="1796987" cy="9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7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929331"/>
            <a:ext cx="12191999" cy="870165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GREEN CLAIM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90" y="202141"/>
            <a:ext cx="5996610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Importanza della comunicazione pubblicitaria verde</a:t>
            </a:r>
          </a:p>
        </p:txBody>
      </p:sp>
      <p:cxnSp>
        <p:nvCxnSpPr>
          <p:cNvPr id="19" name="Connettore 1 6">
            <a:extLst>
              <a:ext uri="{FF2B5EF4-FFF2-40B4-BE49-F238E27FC236}">
                <a16:creationId xmlns:a16="http://schemas.microsoft.com/office/drawing/2014/main" id="{52F82124-F4FE-4A18-B42D-05824DF0F703}"/>
              </a:ext>
            </a:extLst>
          </p:cNvPr>
          <p:cNvCxnSpPr>
            <a:cxnSpLocks/>
          </p:cNvCxnSpPr>
          <p:nvPr/>
        </p:nvCxnSpPr>
        <p:spPr>
          <a:xfrm>
            <a:off x="0" y="740073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A92634-77B9-3AC7-17CC-881DF128C9C1}"/>
              </a:ext>
            </a:extLst>
          </p:cNvPr>
          <p:cNvSpPr txBox="1"/>
          <p:nvPr/>
        </p:nvSpPr>
        <p:spPr>
          <a:xfrm>
            <a:off x="117987" y="1917801"/>
            <a:ext cx="11978933" cy="584775"/>
          </a:xfrm>
          <a:prstGeom prst="rect">
            <a:avLst/>
          </a:prstGeom>
          <a:noFill/>
          <a:ln>
            <a:solidFill>
              <a:srgbClr val="B8B8B8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Green Deal Europeo</a:t>
            </a:r>
            <a:r>
              <a:rPr lang="it-IT" sz="1600" dirty="0">
                <a:solidFill>
                  <a:srgbClr val="C00000"/>
                </a:solidFill>
                <a:latin typeface="Goudy Old Style" panose="02020502050305020303" pitchFamily="18" charset="0"/>
              </a:rPr>
              <a:t>: </a:t>
            </a:r>
            <a:r>
              <a:rPr lang="it-IT" sz="1600" dirty="0">
                <a:solidFill>
                  <a:srgbClr val="00324B"/>
                </a:solidFill>
                <a:latin typeface="Goudy Old Style" panose="02020502050305020303" pitchFamily="18" charset="0"/>
              </a:rPr>
              <a:t>impegno della Commissione EU per consumatori responsabili nelle scelte informate e con ruolo attivo nella transizione ecologica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F6B0EE-9E9C-C462-1E31-D377D4481CC8}"/>
              </a:ext>
            </a:extLst>
          </p:cNvPr>
          <p:cNvSpPr txBox="1"/>
          <p:nvPr/>
        </p:nvSpPr>
        <p:spPr>
          <a:xfrm>
            <a:off x="117987" y="2613692"/>
            <a:ext cx="11978933" cy="984885"/>
          </a:xfrm>
          <a:prstGeom prst="rect">
            <a:avLst/>
          </a:prstGeom>
          <a:noFill/>
          <a:ln>
            <a:solidFill>
              <a:srgbClr val="B8B8B8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Green claim</a:t>
            </a:r>
            <a:r>
              <a:rPr lang="it-IT" sz="1600" dirty="0">
                <a:solidFill>
                  <a:srgbClr val="C00000"/>
                </a:solidFill>
                <a:latin typeface="Goudy Old Style" panose="02020502050305020303" pitchFamily="18" charset="0"/>
              </a:rPr>
              <a:t>: </a:t>
            </a:r>
            <a:r>
              <a:rPr lang="it-IT" sz="16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strumento di marketing ormai imprescindibile  </a:t>
            </a:r>
          </a:p>
          <a:p>
            <a:pPr marL="1371600" lvl="2" indent="-4572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324B"/>
                </a:solidFill>
                <a:latin typeface="Goudy Old Style" panose="02020502050305020303" pitchFamily="18" charset="0"/>
              </a:rPr>
              <a:t>Fattore di competitività data la propensione dei consumatori (</a:t>
            </a:r>
            <a:r>
              <a:rPr lang="it-IT" sz="1600" i="1" dirty="0">
                <a:solidFill>
                  <a:srgbClr val="00324B"/>
                </a:solidFill>
                <a:latin typeface="Goudy Old Style" panose="02020502050305020303" pitchFamily="18" charset="0"/>
              </a:rPr>
              <a:t>OCSE e proposta Direttiva green claims</a:t>
            </a:r>
            <a:r>
              <a:rPr lang="it-IT" sz="1600" dirty="0">
                <a:solidFill>
                  <a:srgbClr val="00324B"/>
                </a:solidFill>
                <a:latin typeface="Goudy Old Style" panose="02020502050305020303" pitchFamily="18" charset="0"/>
              </a:rPr>
              <a:t>)</a:t>
            </a:r>
          </a:p>
          <a:p>
            <a:pPr marL="1371600" lvl="2" indent="-4572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324B"/>
                </a:solidFill>
                <a:latin typeface="Goudy Old Style" panose="02020502050305020303" pitchFamily="18" charset="0"/>
              </a:rPr>
              <a:t>Crescita di 2 volte maggiori per imprese che veicolano credibilmente un’immagine verde (</a:t>
            </a:r>
            <a:r>
              <a:rPr lang="it-IT" sz="1600" i="1" dirty="0">
                <a:solidFill>
                  <a:srgbClr val="00324B"/>
                </a:solidFill>
                <a:latin typeface="Goudy Old Style" panose="02020502050305020303" pitchFamily="18" charset="0"/>
              </a:rPr>
              <a:t>Hard Business Review 2019</a:t>
            </a:r>
            <a:r>
              <a:rPr lang="it-IT" sz="1600" dirty="0">
                <a:solidFill>
                  <a:srgbClr val="00324B"/>
                </a:solidFill>
                <a:latin typeface="Goudy Old Style" panose="02020502050305020303" pitchFamily="18" charset="0"/>
              </a:rPr>
              <a:t>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431CB9-2CD8-625F-FE60-A84B7E4C2B5B}"/>
              </a:ext>
            </a:extLst>
          </p:cNvPr>
          <p:cNvSpPr txBox="1"/>
          <p:nvPr/>
        </p:nvSpPr>
        <p:spPr>
          <a:xfrm>
            <a:off x="99390" y="3645941"/>
            <a:ext cx="11978933" cy="1867178"/>
          </a:xfrm>
          <a:prstGeom prst="rect">
            <a:avLst/>
          </a:prstGeom>
          <a:noFill/>
          <a:ln>
            <a:solidFill>
              <a:srgbClr val="B8B8B8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Consumatori sempre più attenti</a:t>
            </a:r>
          </a:p>
          <a:p>
            <a:pPr marL="1371600" lvl="2" indent="-4572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324B"/>
                </a:solidFill>
                <a:latin typeface="Goudy Old Style" panose="02020502050305020303" pitchFamily="18" charset="0"/>
              </a:rPr>
              <a:t>Interesse per ambiente</a:t>
            </a:r>
          </a:p>
          <a:p>
            <a:pPr marL="1371600" lvl="2" indent="-4572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324B"/>
                </a:solidFill>
                <a:latin typeface="Goudy Old Style" panose="02020502050305020303" pitchFamily="18" charset="0"/>
              </a:rPr>
              <a:t>Dichiarata propensione a pagare in più</a:t>
            </a:r>
          </a:p>
          <a:p>
            <a:pPr marL="1371600" lvl="2" indent="-4572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324B"/>
                </a:solidFill>
                <a:latin typeface="Goudy Old Style" panose="02020502050305020303" pitchFamily="18" charset="0"/>
              </a:rPr>
              <a:t>MA tendenziale sfiducia </a:t>
            </a:r>
            <a:endParaRPr lang="it-IT" sz="1600" b="1" dirty="0">
              <a:solidFill>
                <a:srgbClr val="00324B"/>
              </a:solidFill>
              <a:latin typeface="Goudy Old Style" panose="02020502050305020303" pitchFamily="18" charset="0"/>
            </a:endParaRPr>
          </a:p>
          <a:p>
            <a:pPr marL="1371600" lvl="2" indent="-4572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endParaRPr lang="it-IT" dirty="0">
              <a:solidFill>
                <a:srgbClr val="00324B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419FAC22-3175-A38E-7472-DBC688814D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8"/>
          <a:stretch/>
        </p:blipFill>
        <p:spPr bwMode="auto">
          <a:xfrm>
            <a:off x="6002724" y="3734060"/>
            <a:ext cx="2793560" cy="17109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7F22A99-1847-5458-7F43-F81AB7877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616"/>
          <a:stretch/>
        </p:blipFill>
        <p:spPr bwMode="auto">
          <a:xfrm>
            <a:off x="9260732" y="3723938"/>
            <a:ext cx="2665378" cy="17109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Freccia circolare a destra 13">
            <a:extLst>
              <a:ext uri="{FF2B5EF4-FFF2-40B4-BE49-F238E27FC236}">
                <a16:creationId xmlns:a16="http://schemas.microsoft.com/office/drawing/2014/main" id="{15E49BEE-FAE1-3E90-6F3D-7CDB81100442}"/>
              </a:ext>
            </a:extLst>
          </p:cNvPr>
          <p:cNvSpPr/>
          <p:nvPr/>
        </p:nvSpPr>
        <p:spPr>
          <a:xfrm>
            <a:off x="445758" y="5039534"/>
            <a:ext cx="408562" cy="87945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9C09D5-4F3C-29A2-D820-FB612104F26E}"/>
              </a:ext>
            </a:extLst>
          </p:cNvPr>
          <p:cNvSpPr txBox="1"/>
          <p:nvPr/>
        </p:nvSpPr>
        <p:spPr>
          <a:xfrm>
            <a:off x="941597" y="5603376"/>
            <a:ext cx="10804646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SzPct val="70000"/>
              <a:tabLst>
                <a:tab pos="1356360" algn="l"/>
              </a:tabLst>
            </a:pPr>
            <a:r>
              <a:rPr lang="it-IT" sz="16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Green claims sempre più diffusi (generali, non sempre decodificabili o sostanziati); proliferazione di marchi di qualità </a:t>
            </a:r>
            <a:endParaRPr lang="it-IT" sz="1600" dirty="0">
              <a:solidFill>
                <a:srgbClr val="C0000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9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929331"/>
            <a:ext cx="12191999" cy="870165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LE INDAGINI DELLA COMMISSIONE EUROPEA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90" y="202141"/>
            <a:ext cx="8023206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Green claims: non sempre rappresentazioni chiare, trasparenti e veritiere</a:t>
            </a:r>
          </a:p>
        </p:txBody>
      </p:sp>
      <p:cxnSp>
        <p:nvCxnSpPr>
          <p:cNvPr id="19" name="Connettore 1 6">
            <a:extLst>
              <a:ext uri="{FF2B5EF4-FFF2-40B4-BE49-F238E27FC236}">
                <a16:creationId xmlns:a16="http://schemas.microsoft.com/office/drawing/2014/main" id="{52F82124-F4FE-4A18-B42D-05824DF0F703}"/>
              </a:ext>
            </a:extLst>
          </p:cNvPr>
          <p:cNvCxnSpPr>
            <a:cxnSpLocks/>
          </p:cNvCxnSpPr>
          <p:nvPr/>
        </p:nvCxnSpPr>
        <p:spPr>
          <a:xfrm>
            <a:off x="0" y="740073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A92634-77B9-3AC7-17CC-881DF128C9C1}"/>
              </a:ext>
            </a:extLst>
          </p:cNvPr>
          <p:cNvSpPr txBox="1"/>
          <p:nvPr/>
        </p:nvSpPr>
        <p:spPr>
          <a:xfrm>
            <a:off x="0" y="2398511"/>
            <a:ext cx="5894963" cy="36779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in oltre la metà dei casi, il professionista non aveva fornito ai consumatori informazioni sufficienti per valutare la veridicità dell’affermazione; </a:t>
            </a:r>
          </a:p>
          <a:p>
            <a:pPr marL="285750" indent="-285750" algn="just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nel </a:t>
            </a:r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37% </a:t>
            </a: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dei casi, l’affermazione conteneva formulazioni vaghe e generiche, come “cosciente”, “rispettoso dell'ambiente”, “sostenibile”, miranti a suscitare nei consumatori l’impressione, priva di fondamento, di un prodotto senza impatto negativo sull’ambiente; </a:t>
            </a:r>
          </a:p>
          <a:p>
            <a:pPr marL="285750" indent="-285750" algn="just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nel </a:t>
            </a:r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59% </a:t>
            </a: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dei casi, il professionista non aveva fornito elementi facilmente accessibili a sostegno delle sue affermazioni; </a:t>
            </a:r>
          </a:p>
          <a:p>
            <a:pPr marL="285750" indent="-285750" algn="just">
              <a:spcBef>
                <a:spcPts val="10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nel </a:t>
            </a:r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42% </a:t>
            </a:r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dei casi le autorità hanno ritenuto che l’affermazione potesse essere falsa o ingannevole e potesse potenzialmente configurare una pratica commerciale sleale.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46EC65-247A-753C-A344-F57A67D7A7DB}"/>
              </a:ext>
            </a:extLst>
          </p:cNvPr>
          <p:cNvSpPr txBox="1"/>
          <p:nvPr/>
        </p:nvSpPr>
        <p:spPr>
          <a:xfrm>
            <a:off x="184908" y="1802996"/>
            <a:ext cx="55251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cap="all" dirty="0">
                <a:solidFill>
                  <a:srgbClr val="002060"/>
                </a:solidFill>
                <a:latin typeface="Goudy Old Style" panose="02020502050305020303" pitchFamily="18" charset="0"/>
              </a:rPr>
              <a:t>I dati A gennaio 2021</a:t>
            </a:r>
          </a:p>
          <a:p>
            <a:pPr algn="ctr"/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59655E-DE1F-5178-3872-D04EE1205149}"/>
              </a:ext>
            </a:extLst>
          </p:cNvPr>
          <p:cNvSpPr txBox="1"/>
          <p:nvPr/>
        </p:nvSpPr>
        <p:spPr>
          <a:xfrm>
            <a:off x="6316506" y="1799496"/>
            <a:ext cx="569058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cap="all" dirty="0">
                <a:solidFill>
                  <a:srgbClr val="002060"/>
                </a:solidFill>
                <a:latin typeface="Goudy Old Style" panose="02020502050305020303" pitchFamily="18" charset="0"/>
              </a:rPr>
              <a:t>I dati A marzo</a:t>
            </a:r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 2023</a:t>
            </a:r>
          </a:p>
          <a:p>
            <a:pPr algn="ctr"/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65BC1E-76F8-2FF6-9672-E560733BF5F5}"/>
              </a:ext>
            </a:extLst>
          </p:cNvPr>
          <p:cNvSpPr txBox="1"/>
          <p:nvPr/>
        </p:nvSpPr>
        <p:spPr>
          <a:xfrm>
            <a:off x="6297039" y="2502167"/>
            <a:ext cx="5690586" cy="335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6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53%</a:t>
            </a:r>
            <a:r>
              <a:rPr lang="it-IT" sz="16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dei green </a:t>
            </a:r>
            <a:r>
              <a:rPr lang="it-IT" sz="1600" dirty="0" err="1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claims</a:t>
            </a:r>
            <a:r>
              <a:rPr lang="it-IT" sz="16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contiene informazioni vaghe, infondate e decettive; 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6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r>
              <a:rPr lang="it-IT" sz="16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dei green claims sono sguarniti di prove a sostegno;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6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fiducia dei consumatori nei green </a:t>
            </a:r>
            <a:r>
              <a:rPr lang="it-IT" sz="1600" dirty="0" err="1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claims</a:t>
            </a:r>
            <a:r>
              <a:rPr lang="it-IT" sz="16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è </a:t>
            </a:r>
            <a:r>
              <a:rPr lang="it-IT" sz="16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estremamente bassa</a:t>
            </a:r>
            <a:r>
              <a:rPr lang="it-IT" sz="16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356360" algn="l"/>
              </a:tabLst>
            </a:pPr>
            <a:endParaRPr lang="it-IT" sz="1400" dirty="0">
              <a:solidFill>
                <a:srgbClr val="002060"/>
              </a:solidFill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356360" algn="l"/>
              </a:tabLst>
            </a:pPr>
            <a:endParaRPr lang="it-IT" sz="1400" dirty="0">
              <a:solidFill>
                <a:srgbClr val="002060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tabLst>
                <a:tab pos="1356360" algn="l"/>
              </a:tabLst>
            </a:pPr>
            <a:endParaRPr lang="it-IT" sz="1400" dirty="0">
              <a:solidFill>
                <a:srgbClr val="002060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tabLst>
                <a:tab pos="1356360" algn="l"/>
              </a:tabLst>
            </a:pPr>
            <a:endParaRPr lang="it-IT" sz="1400" dirty="0">
              <a:solidFill>
                <a:srgbClr val="002060"/>
              </a:solidFill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8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929331"/>
            <a:ext cx="12191999" cy="870165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GREEN CLAIM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90" y="202141"/>
            <a:ext cx="5425751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Definizioni  </a:t>
            </a:r>
          </a:p>
        </p:txBody>
      </p:sp>
      <p:cxnSp>
        <p:nvCxnSpPr>
          <p:cNvPr id="19" name="Connettore 1 6">
            <a:extLst>
              <a:ext uri="{FF2B5EF4-FFF2-40B4-BE49-F238E27FC236}">
                <a16:creationId xmlns:a16="http://schemas.microsoft.com/office/drawing/2014/main" id="{52F82124-F4FE-4A18-B42D-05824DF0F703}"/>
              </a:ext>
            </a:extLst>
          </p:cNvPr>
          <p:cNvCxnSpPr>
            <a:cxnSpLocks/>
          </p:cNvCxnSpPr>
          <p:nvPr/>
        </p:nvCxnSpPr>
        <p:spPr>
          <a:xfrm>
            <a:off x="0" y="740073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pic>
        <p:nvPicPr>
          <p:cNvPr id="8" name="Elemento grafico 7" descr="Megafono contorno">
            <a:extLst>
              <a:ext uri="{FF2B5EF4-FFF2-40B4-BE49-F238E27FC236}">
                <a16:creationId xmlns:a16="http://schemas.microsoft.com/office/drawing/2014/main" id="{F0D483C4-12C0-1618-A189-3EDAD3ABC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27850">
            <a:off x="-13199" y="1897320"/>
            <a:ext cx="687451" cy="687451"/>
          </a:xfrm>
          <a:prstGeom prst="rect">
            <a:avLst/>
          </a:prstGeom>
        </p:spPr>
      </p:pic>
      <p:pic>
        <p:nvPicPr>
          <p:cNvPr id="14" name="Elemento grafico 13" descr="Foglia con riempimento a tinta unita">
            <a:extLst>
              <a:ext uri="{FF2B5EF4-FFF2-40B4-BE49-F238E27FC236}">
                <a16:creationId xmlns:a16="http://schemas.microsoft.com/office/drawing/2014/main" id="{F74E0435-36C3-AF07-F7A3-08CDAC9B5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96108">
            <a:off x="730128" y="2141863"/>
            <a:ext cx="357580" cy="357580"/>
          </a:xfrm>
          <a:prstGeom prst="rect">
            <a:avLst/>
          </a:prstGeom>
        </p:spPr>
      </p:pic>
      <p:pic>
        <p:nvPicPr>
          <p:cNvPr id="17" name="Elemento grafico 16" descr="Scena di foresta con riempimento a tinta unita">
            <a:extLst>
              <a:ext uri="{FF2B5EF4-FFF2-40B4-BE49-F238E27FC236}">
                <a16:creationId xmlns:a16="http://schemas.microsoft.com/office/drawing/2014/main" id="{F087B8EE-2EB3-78B3-2F2F-3D6589FBDD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995" y="2219713"/>
            <a:ext cx="318483" cy="31848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DDC286-23D6-4656-786C-01B2C0A38244}"/>
              </a:ext>
            </a:extLst>
          </p:cNvPr>
          <p:cNvSpPr txBox="1"/>
          <p:nvPr/>
        </p:nvSpPr>
        <p:spPr>
          <a:xfrm>
            <a:off x="1127746" y="1967292"/>
            <a:ext cx="496825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Orientamenti sull’interpretazione e applicazione della Direttiva 2005/29/CE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7B0982-72C9-BF5F-03BA-5DD494AF55FA}"/>
              </a:ext>
            </a:extLst>
          </p:cNvPr>
          <p:cNvSpPr txBox="1"/>
          <p:nvPr/>
        </p:nvSpPr>
        <p:spPr>
          <a:xfrm>
            <a:off x="6317098" y="1985329"/>
            <a:ext cx="579660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Proposta di Direttiva del marzo 2022 che modifica la Direttiva 2005/29/CE e la Direttiva 2011/83/CE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F5D4AC8-EA3C-45AD-529D-E844A84FA78B}"/>
              </a:ext>
            </a:extLst>
          </p:cNvPr>
          <p:cNvSpPr txBox="1"/>
          <p:nvPr/>
        </p:nvSpPr>
        <p:spPr>
          <a:xfrm>
            <a:off x="1127746" y="2625995"/>
            <a:ext cx="4968252" cy="255454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La pratica di suggerire o in altro modo dare l’impressione (nell’ambito di una comunicazione commerciale, del marketing o della pubblicità) che un prodotto o un servizio abbia un impatto positivo o sia privo di impatto sull'ambiente o sia meno dannoso per l’ambiente rispetto a prodotti o servizi concorrenti per via della sua composizione, del modo in cui è fabbricato, del modo in cui può essere smaltito o della riduzione del consumo di energia o dell’inquinamento attesa dal suo impiego.</a:t>
            </a:r>
          </a:p>
          <a:p>
            <a:pPr algn="just"/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AE3EC29-42A0-7D41-D259-F4CADE753920}"/>
              </a:ext>
            </a:extLst>
          </p:cNvPr>
          <p:cNvSpPr txBox="1"/>
          <p:nvPr/>
        </p:nvSpPr>
        <p:spPr>
          <a:xfrm>
            <a:off x="6317096" y="2625995"/>
            <a:ext cx="5796608" cy="255454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2060"/>
                </a:solidFill>
                <a:latin typeface="Goudy Old Style" panose="02020502050305020303" pitchFamily="18" charset="0"/>
              </a:rPr>
              <a:t>Nel contesto di una comunicazione commerciale, messaggio o dichiarazione avente carattere non obbligatorio a norma del diritto dell’Unione o del diritto nazionale, compresi testi e rappresentazioni figurative, grafiche o simboliche, in qualsiasi forma, tra cui marchi, nomi di marche, nomi di società o nomi di prodotti, che asserisce o implica che un dato prodotto o professionista ha un impatto positivo o nullo sull’ambiente oppure è meno dannoso per l’ambiente rispetto ad altri prodotti o professionisti oppure ha migliorato il proprio impatto nel corso del tempo. </a:t>
            </a:r>
          </a:p>
          <a:p>
            <a:pPr algn="just"/>
            <a:endParaRPr lang="it-IT" sz="16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26" name="Elemento grafico 25" descr="Fiore con riempimento a tinta unita">
            <a:extLst>
              <a:ext uri="{FF2B5EF4-FFF2-40B4-BE49-F238E27FC236}">
                <a16:creationId xmlns:a16="http://schemas.microsoft.com/office/drawing/2014/main" id="{E1E46DA8-6D39-BA46-1C85-FBE8340971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2898" y="1965483"/>
            <a:ext cx="338554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Elemento grafico 29" descr="Centrale elettrica con riempimento a tinta unita">
            <a:extLst>
              <a:ext uri="{FF2B5EF4-FFF2-40B4-BE49-F238E27FC236}">
                <a16:creationId xmlns:a16="http://schemas.microsoft.com/office/drawing/2014/main" id="{71BDC1B0-1790-F6C7-AE46-8A8D17E7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765" y="2190061"/>
            <a:ext cx="572722" cy="572722"/>
          </a:xfrm>
          <a:prstGeom prst="rect">
            <a:avLst/>
          </a:prstGeom>
        </p:spPr>
      </p:pic>
      <p:pic>
        <p:nvPicPr>
          <p:cNvPr id="21" name="Elemento grafico 20" descr="Giornale con riempimento a tinta unita">
            <a:extLst>
              <a:ext uri="{FF2B5EF4-FFF2-40B4-BE49-F238E27FC236}">
                <a16:creationId xmlns:a16="http://schemas.microsoft.com/office/drawing/2014/main" id="{984B19F2-7738-1880-98EB-BCD9F1794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71138">
            <a:off x="31540" y="3769131"/>
            <a:ext cx="457200" cy="457200"/>
          </a:xfrm>
          <a:prstGeom prst="rect">
            <a:avLst/>
          </a:prstGeom>
        </p:spPr>
      </p:pic>
      <p:pic>
        <p:nvPicPr>
          <p:cNvPr id="17" name="Elemento grafico 16" descr="Internet con riempimento a tinta unita">
            <a:extLst>
              <a:ext uri="{FF2B5EF4-FFF2-40B4-BE49-F238E27FC236}">
                <a16:creationId xmlns:a16="http://schemas.microsoft.com/office/drawing/2014/main" id="{8316A948-E4B8-AD14-0002-277931348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8112" y="3640440"/>
            <a:ext cx="457200" cy="45720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929331"/>
            <a:ext cx="12191999" cy="870165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GREENWASHING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90" y="202141"/>
            <a:ext cx="5425751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Definizioni  </a:t>
            </a:r>
          </a:p>
        </p:txBody>
      </p:sp>
      <p:cxnSp>
        <p:nvCxnSpPr>
          <p:cNvPr id="19" name="Connettore 1 6">
            <a:extLst>
              <a:ext uri="{FF2B5EF4-FFF2-40B4-BE49-F238E27FC236}">
                <a16:creationId xmlns:a16="http://schemas.microsoft.com/office/drawing/2014/main" id="{52F82124-F4FE-4A18-B42D-05824DF0F703}"/>
              </a:ext>
            </a:extLst>
          </p:cNvPr>
          <p:cNvCxnSpPr>
            <a:cxnSpLocks/>
          </p:cNvCxnSpPr>
          <p:nvPr/>
        </p:nvCxnSpPr>
        <p:spPr>
          <a:xfrm>
            <a:off x="0" y="740073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A92634-77B9-3AC7-17CC-881DF128C9C1}"/>
              </a:ext>
            </a:extLst>
          </p:cNvPr>
          <p:cNvSpPr txBox="1"/>
          <p:nvPr/>
        </p:nvSpPr>
        <p:spPr>
          <a:xfrm>
            <a:off x="765312" y="4644910"/>
            <a:ext cx="11426688" cy="10515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SzPct val="70000"/>
              <a:tabLst>
                <a:tab pos="1356360" algn="l"/>
              </a:tabLst>
            </a:pPr>
            <a:r>
              <a:rPr lang="it-IT" b="1" dirty="0">
                <a:solidFill>
                  <a:srgbClr val="C00000"/>
                </a:solidFill>
                <a:latin typeface="Goudy Old Style" panose="02020502050305020303" pitchFamily="18" charset="0"/>
              </a:rPr>
              <a:t>Finalità</a:t>
            </a:r>
          </a:p>
          <a:p>
            <a:pPr>
              <a:spcBef>
                <a:spcPts val="1000"/>
              </a:spcBef>
              <a:buSzPct val="70000"/>
              <a:tabLst>
                <a:tab pos="1356360" algn="l"/>
              </a:tabLst>
            </a:pPr>
            <a:r>
              <a:rPr lang="it-IT" dirty="0">
                <a:solidFill>
                  <a:srgbClr val="00324B"/>
                </a:solidFill>
                <a:latin typeface="Goudy Old Style" panose="02020502050305020303" pitchFamily="18" charset="0"/>
              </a:rPr>
              <a:t>Ottenere un posizionamento incentrato sulla sostenibilità ambientale volto a orientare la capacità di scelta economica dei consumatori e differenziare i prodotti rispetto a quelli dei concorrenti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46EC65-247A-753C-A344-F57A67D7A7DB}"/>
              </a:ext>
            </a:extLst>
          </p:cNvPr>
          <p:cNvSpPr txBox="1"/>
          <p:nvPr/>
        </p:nvSpPr>
        <p:spPr>
          <a:xfrm>
            <a:off x="765313" y="2051881"/>
            <a:ext cx="11426684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Appropriazione indebita di virtù ambientaliste finalizzata alla creazione di un’immagine verde </a:t>
            </a:r>
          </a:p>
          <a:p>
            <a:pPr algn="ctr"/>
            <a:endParaRPr lang="it-IT" sz="2000" b="1" dirty="0">
              <a:solidFill>
                <a:srgbClr val="C00000"/>
              </a:solidFill>
              <a:latin typeface="Goudy Old Style" panose="020205020503050203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9CA6DA-B65F-C061-32AF-3A168D82EDB3}"/>
              </a:ext>
            </a:extLst>
          </p:cNvPr>
          <p:cNvSpPr txBox="1"/>
          <p:nvPr/>
        </p:nvSpPr>
        <p:spPr>
          <a:xfrm>
            <a:off x="765312" y="3250635"/>
            <a:ext cx="11426688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Goudy Old Style" panose="02020502050305020303" pitchFamily="18" charset="0"/>
              </a:rPr>
              <a:t>Come viene realizzata tale pratica?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324B"/>
                </a:solidFill>
                <a:latin typeface="Goudy Old Style" panose="02020502050305020303" pitchFamily="18" charset="0"/>
              </a:rPr>
              <a:t>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324B"/>
                </a:solidFill>
                <a:latin typeface="Goudy Old Style" panose="02020502050305020303" pitchFamily="18" charset="0"/>
              </a:rPr>
              <a:t>Messaggi o campagne pubblicitarie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324B"/>
                </a:solidFill>
                <a:latin typeface="Goudy Old Style" panose="02020502050305020303" pitchFamily="18" charset="0"/>
              </a:rPr>
              <a:t>Iniziative di responsabilità sociale </a:t>
            </a:r>
          </a:p>
        </p:txBody>
      </p:sp>
      <p:pic>
        <p:nvPicPr>
          <p:cNvPr id="15" name="Elemento grafico 14" descr="Megafono con riempimento a tinta unita">
            <a:extLst>
              <a:ext uri="{FF2B5EF4-FFF2-40B4-BE49-F238E27FC236}">
                <a16:creationId xmlns:a16="http://schemas.microsoft.com/office/drawing/2014/main" id="{80A42CCF-3EBC-BC43-8780-8678533597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417" y="3893822"/>
            <a:ext cx="614779" cy="614779"/>
          </a:xfrm>
          <a:prstGeom prst="rect">
            <a:avLst/>
          </a:prstGeom>
        </p:spPr>
      </p:pic>
      <p:pic>
        <p:nvPicPr>
          <p:cNvPr id="23" name="Elemento grafico 22" descr="Tiro a segno con riempimento a tinta unita">
            <a:extLst>
              <a:ext uri="{FF2B5EF4-FFF2-40B4-BE49-F238E27FC236}">
                <a16:creationId xmlns:a16="http://schemas.microsoft.com/office/drawing/2014/main" id="{B6870A9F-686B-A2B1-960E-13B4FC321F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785" y="4700156"/>
            <a:ext cx="505702" cy="505702"/>
          </a:xfrm>
          <a:prstGeom prst="rect">
            <a:avLst/>
          </a:prstGeom>
        </p:spPr>
      </p:pic>
      <p:pic>
        <p:nvPicPr>
          <p:cNvPr id="24" name="Elemento grafico 23" descr="Sostenibilità con riempimento a tinta unita">
            <a:extLst>
              <a:ext uri="{FF2B5EF4-FFF2-40B4-BE49-F238E27FC236}">
                <a16:creationId xmlns:a16="http://schemas.microsoft.com/office/drawing/2014/main" id="{50A32D88-6A75-2705-2313-CA2B53E7C2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913778">
            <a:off x="93162" y="4867496"/>
            <a:ext cx="467904" cy="467904"/>
          </a:xfrm>
          <a:prstGeom prst="rect">
            <a:avLst/>
          </a:prstGeom>
        </p:spPr>
      </p:pic>
      <p:pic>
        <p:nvPicPr>
          <p:cNvPr id="27" name="Elemento grafico 26" descr="Scena di foresta con riempimento a tinta unita">
            <a:extLst>
              <a:ext uri="{FF2B5EF4-FFF2-40B4-BE49-F238E27FC236}">
                <a16:creationId xmlns:a16="http://schemas.microsoft.com/office/drawing/2014/main" id="{DAD973F0-B23C-D524-8BD7-4194CED2C4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5372" y="2508334"/>
            <a:ext cx="368535" cy="368535"/>
          </a:xfrm>
          <a:prstGeom prst="rect">
            <a:avLst/>
          </a:prstGeom>
        </p:spPr>
      </p:pic>
      <p:pic>
        <p:nvPicPr>
          <p:cNvPr id="29" name="Elemento grafico 28" descr="Pennellessa con riempimento a tinta unita">
            <a:extLst>
              <a:ext uri="{FF2B5EF4-FFF2-40B4-BE49-F238E27FC236}">
                <a16:creationId xmlns:a16="http://schemas.microsoft.com/office/drawing/2014/main" id="{F788D0DA-5FC0-2F60-22CC-5917E459D1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09024">
            <a:off x="579236" y="1989237"/>
            <a:ext cx="531181" cy="5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1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929331"/>
            <a:ext cx="12191999" cy="870165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La disciplina in materia di pratiche commerciali SLEALI e pubblicità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90" y="202141"/>
            <a:ext cx="5425751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Fonti normative e Soft </a:t>
            </a:r>
            <a:r>
              <a:rPr lang="it-IT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Law</a:t>
            </a: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   </a:t>
            </a:r>
          </a:p>
        </p:txBody>
      </p:sp>
      <p:cxnSp>
        <p:nvCxnSpPr>
          <p:cNvPr id="19" name="Connettore 1 6">
            <a:extLst>
              <a:ext uri="{FF2B5EF4-FFF2-40B4-BE49-F238E27FC236}">
                <a16:creationId xmlns:a16="http://schemas.microsoft.com/office/drawing/2014/main" id="{52F82124-F4FE-4A18-B42D-05824DF0F703}"/>
              </a:ext>
            </a:extLst>
          </p:cNvPr>
          <p:cNvCxnSpPr>
            <a:cxnSpLocks/>
          </p:cNvCxnSpPr>
          <p:nvPr/>
        </p:nvCxnSpPr>
        <p:spPr>
          <a:xfrm>
            <a:off x="0" y="740073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46EC65-247A-753C-A344-F57A67D7A7DB}"/>
              </a:ext>
            </a:extLst>
          </p:cNvPr>
          <p:cNvSpPr txBox="1"/>
          <p:nvPr/>
        </p:nvSpPr>
        <p:spPr>
          <a:xfrm>
            <a:off x="-2" y="1869088"/>
            <a:ext cx="348250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A livello europeo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9CA6DA-B65F-C061-32AF-3A168D82EDB3}"/>
              </a:ext>
            </a:extLst>
          </p:cNvPr>
          <p:cNvSpPr txBox="1"/>
          <p:nvPr/>
        </p:nvSpPr>
        <p:spPr>
          <a:xfrm>
            <a:off x="-2" y="2266799"/>
            <a:ext cx="348250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324B"/>
                </a:solidFill>
                <a:latin typeface="Goudy Old Style" panose="02020502050305020303" pitchFamily="18" charset="0"/>
              </a:rPr>
              <a:t>Direttiva 2005/29/CE sulle pratiche commerciali sleali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B5819F-8F6C-DC1B-7147-D1C27EE16D97}"/>
              </a:ext>
            </a:extLst>
          </p:cNvPr>
          <p:cNvSpPr txBox="1"/>
          <p:nvPr/>
        </p:nvSpPr>
        <p:spPr>
          <a:xfrm>
            <a:off x="-1" y="3452800"/>
            <a:ext cx="3482503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Principi fondamentali: </a:t>
            </a:r>
          </a:p>
          <a:p>
            <a:pPr marL="342900" indent="-342900" algn="just">
              <a:buAutoNum type="arabicPeriod"/>
            </a:pP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le dichiarazioni ecologiche devono essere 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presentante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 in modo chiaro, specifico, accurato e inequivocabile, al fine di assicurare che i consumatori non siano indotti in errore;</a:t>
            </a:r>
          </a:p>
          <a:p>
            <a:pPr marL="342900" indent="-342900" algn="just"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i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professionisti devono disporre di 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prove a sostegno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 delle loro dichiarazioni</a:t>
            </a:r>
            <a:endParaRPr lang="it-IT" sz="14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1EB914B-CA98-A793-50BE-75DA411054C1}"/>
              </a:ext>
            </a:extLst>
          </p:cNvPr>
          <p:cNvSpPr txBox="1"/>
          <p:nvPr/>
        </p:nvSpPr>
        <p:spPr>
          <a:xfrm>
            <a:off x="-2" y="2980619"/>
            <a:ext cx="348250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324B"/>
                </a:solidFill>
                <a:latin typeface="Goudy Old Style" panose="02020502050305020303" pitchFamily="18" charset="0"/>
              </a:rPr>
              <a:t>Orientamenti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BDF7A5-FA51-D7DD-AF6C-26019D6CA755}"/>
              </a:ext>
            </a:extLst>
          </p:cNvPr>
          <p:cNvSpPr txBox="1"/>
          <p:nvPr/>
        </p:nvSpPr>
        <p:spPr>
          <a:xfrm>
            <a:off x="3736844" y="1866689"/>
            <a:ext cx="845515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A livello nazionale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FEEFA4-F596-7C2E-C3DC-335F8EE290B6}"/>
              </a:ext>
            </a:extLst>
          </p:cNvPr>
          <p:cNvSpPr txBox="1"/>
          <p:nvPr/>
        </p:nvSpPr>
        <p:spPr>
          <a:xfrm>
            <a:off x="3736844" y="2305133"/>
            <a:ext cx="442466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324B"/>
                </a:solidFill>
                <a:latin typeface="Goudy Old Style" panose="02020502050305020303" pitchFamily="18" charset="0"/>
              </a:rPr>
              <a:t>Codice del Consumo (B2C)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6D8C35-6F50-A467-4653-176A581197CF}"/>
              </a:ext>
            </a:extLst>
          </p:cNvPr>
          <p:cNvSpPr txBox="1"/>
          <p:nvPr/>
        </p:nvSpPr>
        <p:spPr>
          <a:xfrm>
            <a:off x="3736845" y="2721692"/>
            <a:ext cx="442466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rt. 20 </a:t>
            </a:r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Cod.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ons. 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ivieto pratiche commerciali scorrette</a:t>
            </a:r>
            <a:endParaRPr lang="it-IT" sz="1400" dirty="0">
              <a:solidFill>
                <a:srgbClr val="002060"/>
              </a:solidFill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rtt. 21 e 22 Cod. Cons.  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zioni ed omissioni ingannevoli </a:t>
            </a:r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rt. 23 Cod. Cons. Black list</a:t>
            </a:r>
          </a:p>
          <a:p>
            <a:pPr algn="just"/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falsa informazione da parte del professionista di essere firmatario di un codice di condotta; </a:t>
            </a:r>
            <a:endParaRPr lang="it-IT" sz="1400" b="1" dirty="0">
              <a:solidFill>
                <a:srgbClr val="002060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falsa esibizione di un marchio di qualità o fiducia; </a:t>
            </a:r>
          </a:p>
          <a:p>
            <a:pPr algn="just"/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falsa affermazione che un codice di condotta abbia ricevuto l'approvazione di un organismo pubblico; e </a:t>
            </a:r>
          </a:p>
          <a:p>
            <a:pPr algn="just"/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falsa affermazione dell'approvazione della pratica sia stata approvata da un organismo pubblico o privato, e comunque la rispondenza del prodotto alle condizioni dell'autorizzazione ricevuta.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00298C-8D9B-5C95-281B-AF3360CE5DB9}"/>
              </a:ext>
            </a:extLst>
          </p:cNvPr>
          <p:cNvSpPr txBox="1"/>
          <p:nvPr/>
        </p:nvSpPr>
        <p:spPr>
          <a:xfrm>
            <a:off x="8352815" y="2305133"/>
            <a:ext cx="383918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324B"/>
                </a:solidFill>
                <a:latin typeface="Goudy Old Style" panose="02020502050305020303" pitchFamily="18" charset="0"/>
              </a:rPr>
              <a:t>Codice Autodisciplina Pubblicitaria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3C012E8-495C-3AA4-DF5A-241FDDA321B2}"/>
              </a:ext>
            </a:extLst>
          </p:cNvPr>
          <p:cNvSpPr txBox="1"/>
          <p:nvPr/>
        </p:nvSpPr>
        <p:spPr>
          <a:xfrm>
            <a:off x="8352818" y="2752375"/>
            <a:ext cx="3839182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</a:rPr>
              <a:t>A</a:t>
            </a:r>
            <a:r>
              <a:rPr lang="it-IT" sz="16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rt. 12 c.a. Tutela dell’ambiente naturale</a:t>
            </a:r>
          </a:p>
          <a:p>
            <a:pPr lvl="0" algn="just"/>
            <a:endParaRPr lang="it-IT" sz="1400" dirty="0">
              <a:solidFill>
                <a:srgbClr val="002060"/>
              </a:solidFill>
              <a:latin typeface="Goudy Old Style" panose="02020502050305020303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“La comunicazione commerciale che dichiari o evochi benefici di carattere ambientale o ecologico deve basarsi su dati veritieri, pertinenti e scientificamente verificabili. Tale comunicazione deve consentire di comprendere chiaramente a quale aspetto del prodotto o dell’attività pubblicizzata i benefici vantati si riferiscono”</a:t>
            </a:r>
            <a:endParaRPr lang="it-IT" sz="1600" dirty="0">
              <a:solidFill>
                <a:srgbClr val="002060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AD5A356-D18B-07DD-31D0-4467A7588E69}"/>
              </a:ext>
            </a:extLst>
          </p:cNvPr>
          <p:cNvSpPr txBox="1"/>
          <p:nvPr/>
        </p:nvSpPr>
        <p:spPr>
          <a:xfrm>
            <a:off x="-2" y="5632486"/>
            <a:ext cx="1219200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rgbClr val="C000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Normative 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tecniche</a:t>
            </a:r>
            <a:r>
              <a:rPr lang="en-US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raccomandazioni</a:t>
            </a:r>
            <a:r>
              <a:rPr lang="en-US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altre</a:t>
            </a:r>
            <a:r>
              <a:rPr lang="en-US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fonti</a:t>
            </a:r>
            <a:r>
              <a:rPr lang="en-US" sz="1400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(es. </a:t>
            </a:r>
            <a:r>
              <a:rPr lang="en-US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OCSE “Environmental claims finding and conclusion of OECD Committee on Consumer Policy</a:t>
            </a:r>
            <a:r>
              <a:rPr lang="en-US" sz="1400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49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" y="758142"/>
            <a:ext cx="12191999" cy="1091253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ctr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AUTORITA’ GARANTE DELLA CONCORRENZA E DEL MERCATO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90" y="202141"/>
            <a:ext cx="6641878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 Il greenwashing nella prassi e nella giurisprudenza: AGCM</a:t>
            </a:r>
          </a:p>
        </p:txBody>
      </p: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46EC65-247A-753C-A344-F57A67D7A7DB}"/>
              </a:ext>
            </a:extLst>
          </p:cNvPr>
          <p:cNvSpPr txBox="1"/>
          <p:nvPr/>
        </p:nvSpPr>
        <p:spPr>
          <a:xfrm>
            <a:off x="186776" y="4718760"/>
            <a:ext cx="212840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Goudy Old Style" panose="02020502050305020303" pitchFamily="18" charset="0"/>
              </a:rPr>
              <a:t>Pochi casi (circa 25)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316D5C-E898-295B-1453-BDA31C79C6B6}"/>
              </a:ext>
            </a:extLst>
          </p:cNvPr>
          <p:cNvSpPr txBox="1"/>
          <p:nvPr/>
        </p:nvSpPr>
        <p:spPr>
          <a:xfrm>
            <a:off x="186777" y="2180076"/>
            <a:ext cx="1180742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SzPct val="70000"/>
              <a:tabLst>
                <a:tab pos="1356360" algn="l"/>
              </a:tabLst>
            </a:pPr>
            <a:r>
              <a:rPr lang="it-IT" b="1" dirty="0">
                <a:solidFill>
                  <a:srgbClr val="002060"/>
                </a:solidFill>
                <a:latin typeface="Goudy Old Style" panose="02020502050305020303" pitchFamily="18" charset="0"/>
              </a:rPr>
              <a:t>OGGETTO:</a:t>
            </a:r>
            <a:r>
              <a:rPr lang="it-IT" dirty="0">
                <a:solidFill>
                  <a:srgbClr val="002060"/>
                </a:solidFill>
                <a:latin typeface="Goudy Old Style" panose="02020502050305020303" pitchFamily="18" charset="0"/>
              </a:rPr>
              <a:t> tendenzialmente prodotti o servizi che sono collegati a </a:t>
            </a:r>
            <a:r>
              <a:rPr lang="it-IT" b="1" dirty="0">
                <a:solidFill>
                  <a:srgbClr val="002060"/>
                </a:solidFill>
                <a:latin typeface="Goudy Old Style" panose="02020502050305020303" pitchFamily="18" charset="0"/>
              </a:rPr>
              <a:t>maggiori problematiche ambientali </a:t>
            </a:r>
            <a:r>
              <a:rPr lang="it-IT" dirty="0">
                <a:solidFill>
                  <a:srgbClr val="002060"/>
                </a:solidFill>
                <a:latin typeface="Goudy Old Style" panose="02020502050305020303" pitchFamily="18" charset="0"/>
              </a:rPr>
              <a:t>(trasporto aereo, autovetture, carburanti, imballaggi plastici, prodotti non biodegradabili 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2FACB20D-3D6B-6D92-CA61-D7E3AD2BA238}"/>
              </a:ext>
            </a:extLst>
          </p:cNvPr>
          <p:cNvCxnSpPr>
            <a:cxnSpLocks/>
          </p:cNvCxnSpPr>
          <p:nvPr/>
        </p:nvCxnSpPr>
        <p:spPr>
          <a:xfrm>
            <a:off x="-3" y="655247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45A58C-E811-B5E2-9F96-010632075617}"/>
              </a:ext>
            </a:extLst>
          </p:cNvPr>
          <p:cNvSpPr txBox="1"/>
          <p:nvPr/>
        </p:nvSpPr>
        <p:spPr>
          <a:xfrm>
            <a:off x="186776" y="2961890"/>
            <a:ext cx="1180742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SzPct val="70000"/>
              <a:tabLst>
                <a:tab pos="1356360" algn="l"/>
              </a:tabLst>
            </a:pPr>
            <a:r>
              <a:rPr lang="it-IT" b="1" dirty="0">
                <a:solidFill>
                  <a:srgbClr val="002060"/>
                </a:solidFill>
                <a:latin typeface="Goudy Old Style" panose="02020502050305020303" pitchFamily="18" charset="0"/>
              </a:rPr>
              <a:t>PRINCIPI</a:t>
            </a:r>
            <a:r>
              <a:rPr lang="it-IT" dirty="0">
                <a:solidFill>
                  <a:srgbClr val="002060"/>
                </a:solidFill>
                <a:latin typeface="Goudy Old Style" panose="02020502050305020303" pitchFamily="18" charset="0"/>
              </a:rPr>
              <a:t> – i vanti devono essere</a:t>
            </a:r>
          </a:p>
          <a:p>
            <a:pPr marL="285750" indent="-285750" algn="just">
              <a:buSzPct val="70000"/>
              <a:buFont typeface="Wingdings" panose="05000000000000000000" pitchFamily="2" charset="2"/>
              <a:buChar char="§"/>
              <a:tabLst>
                <a:tab pos="1356360" algn="l"/>
              </a:tabLst>
            </a:pPr>
            <a:r>
              <a:rPr lang="it-IT" dirty="0">
                <a:solidFill>
                  <a:srgbClr val="002060"/>
                </a:solidFill>
                <a:latin typeface="Goudy Old Style" panose="02020502050305020303" pitchFamily="18" charset="0"/>
              </a:rPr>
              <a:t>Puntuali e non ambigui. I vanti assoluti non sono mai accettabili</a:t>
            </a:r>
          </a:p>
          <a:p>
            <a:pPr marL="285750" indent="-285750" algn="just">
              <a:buSzPct val="70000"/>
              <a:buFont typeface="Wingdings" panose="05000000000000000000" pitchFamily="2" charset="2"/>
              <a:buChar char="§"/>
              <a:tabLst>
                <a:tab pos="1356360" algn="l"/>
              </a:tabLst>
            </a:pPr>
            <a:r>
              <a:rPr lang="it-IT" dirty="0">
                <a:solidFill>
                  <a:srgbClr val="002060"/>
                </a:solidFill>
                <a:latin typeface="Goudy Old Style" panose="02020502050305020303" pitchFamily="18" charset="0"/>
              </a:rPr>
              <a:t>Scientificamente verificabili e dimostrabili </a:t>
            </a:r>
          </a:p>
          <a:p>
            <a:pPr marL="285750" indent="-285750" algn="just">
              <a:buSzPct val="70000"/>
              <a:buFont typeface="Wingdings" panose="05000000000000000000" pitchFamily="2" charset="2"/>
              <a:buChar char="§"/>
              <a:tabLst>
                <a:tab pos="1356360" algn="l"/>
              </a:tabLst>
            </a:pPr>
            <a:r>
              <a:rPr lang="it-IT" dirty="0">
                <a:solidFill>
                  <a:srgbClr val="002060"/>
                </a:solidFill>
                <a:latin typeface="Goudy Old Style" panose="02020502050305020303" pitchFamily="18" charset="0"/>
              </a:rPr>
              <a:t>Veicolati in modo corretto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AD0C70-DD73-4CC5-44D7-5A40FA6CD779}"/>
              </a:ext>
            </a:extLst>
          </p:cNvPr>
          <p:cNvSpPr txBox="1"/>
          <p:nvPr/>
        </p:nvSpPr>
        <p:spPr>
          <a:xfrm>
            <a:off x="2315180" y="4371003"/>
            <a:ext cx="967902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SzPct val="70000"/>
              <a:tabLst>
                <a:tab pos="1356360" algn="l"/>
              </a:tabLst>
            </a:pPr>
            <a:r>
              <a:rPr lang="it-IT" b="1" dirty="0">
                <a:solidFill>
                  <a:srgbClr val="002060"/>
                </a:solidFill>
                <a:latin typeface="Goudy Old Style" panose="02020502050305020303" pitchFamily="18" charset="0"/>
              </a:rPr>
              <a:t>MA attenzione destinata a crescere </a:t>
            </a:r>
            <a:r>
              <a:rPr lang="it-IT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</a:p>
          <a:p>
            <a:pPr marL="285750" indent="-285750" algn="just">
              <a:buSzPct val="70000"/>
              <a:buFont typeface="Wingdings" panose="05000000000000000000" pitchFamily="2" charset="2"/>
              <a:buChar char="§"/>
              <a:tabLst>
                <a:tab pos="1356360" algn="l"/>
              </a:tabLst>
            </a:pPr>
            <a:r>
              <a:rPr lang="it-IT" dirty="0">
                <a:solidFill>
                  <a:srgbClr val="002060"/>
                </a:solidFill>
                <a:latin typeface="Goudy Old Style" panose="02020502050305020303" pitchFamily="18" charset="0"/>
              </a:rPr>
              <a:t>Ampliamento delle fattispecie  </a:t>
            </a:r>
          </a:p>
          <a:p>
            <a:pPr marL="285750" indent="-285750" algn="just">
              <a:buSzPct val="70000"/>
              <a:buFont typeface="Wingdings" panose="05000000000000000000" pitchFamily="2" charset="2"/>
              <a:buChar char="§"/>
              <a:tabLst>
                <a:tab pos="1356360" algn="l"/>
              </a:tabLst>
            </a:pPr>
            <a:r>
              <a:rPr lang="it-IT" dirty="0">
                <a:solidFill>
                  <a:srgbClr val="002060"/>
                </a:solidFill>
                <a:latin typeface="Goudy Old Style" panose="02020502050305020303" pitchFamily="18" charset="0"/>
              </a:rPr>
              <a:t>Consapevolezza dell’AGCM della problematica (</a:t>
            </a:r>
            <a:r>
              <a:rPr lang="it-IT" i="1" dirty="0">
                <a:solidFill>
                  <a:srgbClr val="002060"/>
                </a:solidFill>
                <a:latin typeface="Goudy Old Style" panose="02020502050305020303" pitchFamily="18" charset="0"/>
              </a:rPr>
              <a:t>Relazione annuale - AGCM discussione tavolo OCSE su, inter alia, greenwashing</a:t>
            </a:r>
            <a:r>
              <a:rPr lang="it-IT" dirty="0">
                <a:solidFill>
                  <a:srgbClr val="002060"/>
                </a:solidFill>
                <a:latin typeface="Goudy Old Style" panose="020205020503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313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" y="758143"/>
            <a:ext cx="12191999" cy="811744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ctr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QUALI CARATTERISTICHE DEI GREEN </a:t>
            </a:r>
            <a:r>
              <a:rPr lang="it-IT" sz="2000" b="0" i="0" cap="all" dirty="0" err="1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CLAIMs</a:t>
            </a:r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 DESTANO ATTENZIONE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89" y="202141"/>
            <a:ext cx="7157445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 Il greenwashing nella prassi e nella giurisprudenza: AGCM e IAP</a:t>
            </a:r>
          </a:p>
        </p:txBody>
      </p: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46EC65-247A-753C-A344-F57A67D7A7DB}"/>
              </a:ext>
            </a:extLst>
          </p:cNvPr>
          <p:cNvSpPr txBox="1"/>
          <p:nvPr/>
        </p:nvSpPr>
        <p:spPr>
          <a:xfrm>
            <a:off x="-5728" y="1705370"/>
            <a:ext cx="12197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Goudy Old Style" panose="02020502050305020303" pitchFamily="18" charset="0"/>
              </a:rPr>
              <a:t>L’uso del colore verde e altri segni o immagini collegati alla tematica ambientale</a:t>
            </a:r>
          </a:p>
          <a:p>
            <a:pPr algn="just"/>
            <a:r>
              <a:rPr lang="it-IT" sz="14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[Giurì caso Comitato di Controllo c. </a:t>
            </a:r>
            <a:r>
              <a:rPr lang="it-IT" sz="1400" i="1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Realchimica</a:t>
            </a:r>
            <a:r>
              <a:rPr lang="it-IT" sz="14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 s.r.l. n. 15 del 25 marzo 2014]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2FACB20D-3D6B-6D92-CA61-D7E3AD2BA238}"/>
              </a:ext>
            </a:extLst>
          </p:cNvPr>
          <p:cNvCxnSpPr>
            <a:cxnSpLocks/>
          </p:cNvCxnSpPr>
          <p:nvPr/>
        </p:nvCxnSpPr>
        <p:spPr>
          <a:xfrm>
            <a:off x="-3" y="655247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8E1C40-D643-9B23-0CFE-EBD1FCB5A569}"/>
              </a:ext>
            </a:extLst>
          </p:cNvPr>
          <p:cNvSpPr txBox="1"/>
          <p:nvPr/>
        </p:nvSpPr>
        <p:spPr>
          <a:xfrm>
            <a:off x="-11458" y="2420094"/>
            <a:ext cx="12197727" cy="8002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Goudy Old Style" panose="02020502050305020303" pitchFamily="18" charset="0"/>
              </a:rPr>
              <a:t>L’uso di termini tecnici (es. ecologico, sostenibile, biodegradabile o compostabile) generali o non sostanziati  </a:t>
            </a:r>
          </a:p>
          <a:p>
            <a:pPr algn="just">
              <a:buSzPct val="70000"/>
              <a:tabLst>
                <a:tab pos="1356360" algn="l"/>
              </a:tabLst>
            </a:pPr>
            <a:r>
              <a:rPr lang="it-IT" sz="14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[AGCM PI4874 - TURCONI, 2005] </a:t>
            </a:r>
          </a:p>
          <a:p>
            <a:pPr algn="just">
              <a:buSzPct val="70000"/>
              <a:tabLst>
                <a:tab pos="1356360" algn="l"/>
              </a:tabLst>
            </a:pPr>
            <a:r>
              <a:rPr lang="it-IT" sz="14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[AGCM PS10389 - OLIVE ITALIA-PANNOLINI NAPPYNAT, 2016; PS8438 - WELLNESS INNOVATION, 2013]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0A5F3C-4737-288C-70F1-E53144D98EA2}"/>
              </a:ext>
            </a:extLst>
          </p:cNvPr>
          <p:cNvSpPr txBox="1"/>
          <p:nvPr/>
        </p:nvSpPr>
        <p:spPr>
          <a:xfrm>
            <a:off x="11454" y="3411451"/>
            <a:ext cx="1219199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Goudy Old Style" panose="02020502050305020303" pitchFamily="18" charset="0"/>
              </a:rPr>
              <a:t>Iniziative ambientali ingannevoli</a:t>
            </a:r>
          </a:p>
          <a:p>
            <a:pPr algn="just"/>
            <a:r>
              <a:rPr lang="it-IT" sz="1400" b="1" i="1" dirty="0">
                <a:solidFill>
                  <a:srgbClr val="002060"/>
                </a:solidFill>
                <a:latin typeface="Goudy Old Style" panose="02020502050305020303" pitchFamily="18" charset="0"/>
              </a:rPr>
              <a:t>[</a:t>
            </a:r>
            <a:r>
              <a:rPr lang="it-IT" sz="14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AGCM PS7235 - FERRARELLE-IMPATTO ZERO, 2012]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0ACCFE-53AE-1C03-FA04-1CCD51868F3C}"/>
              </a:ext>
            </a:extLst>
          </p:cNvPr>
          <p:cNvSpPr txBox="1"/>
          <p:nvPr/>
        </p:nvSpPr>
        <p:spPr>
          <a:xfrm>
            <a:off x="11454" y="4183593"/>
            <a:ext cx="1219200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Claims green per p</a:t>
            </a:r>
            <a:r>
              <a:rPr lang="it-IT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rodotti inquinanti</a:t>
            </a:r>
          </a:p>
          <a:p>
            <a:pPr algn="just"/>
            <a:r>
              <a:rPr lang="it-IT" sz="1400" i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è possibile affermare che un prodotto è ecologico solo perché meno inquinante di altri</a:t>
            </a:r>
          </a:p>
          <a:p>
            <a:pPr algn="just"/>
            <a:r>
              <a:rPr lang="it-IT" sz="1400" i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[AGCM PS11400 - ENI DIESEL+/PUBBLICITÀ INGANNEVOLE, 2019]</a:t>
            </a:r>
            <a:endParaRPr lang="it-IT" sz="1200" i="1" dirty="0">
              <a:solidFill>
                <a:srgbClr val="002060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73600A6-0FB1-A39E-D771-B5716E551A79}"/>
              </a:ext>
            </a:extLst>
          </p:cNvPr>
          <p:cNvSpPr txBox="1"/>
          <p:nvPr/>
        </p:nvSpPr>
        <p:spPr>
          <a:xfrm>
            <a:off x="153" y="5171180"/>
            <a:ext cx="12186116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L’assenza di emissioni di CO2 – non corretta trasparenza sulle compensazioni </a:t>
            </a:r>
          </a:p>
          <a:p>
            <a:pPr algn="just"/>
            <a:r>
              <a:rPr lang="it-IT" sz="1400" i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400" i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ompensazioni realizzate attraverso l’acquisto di certificati di energia rinnovabile REC che finanziano progetti solidali deve essere esplicitato</a:t>
            </a:r>
            <a:r>
              <a:rPr lang="it-IT" sz="1400" i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it-IT" sz="1400" i="1" dirty="0">
                <a:solidFill>
                  <a:srgbClr val="002060"/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[AGCM - PS11848 - DOLOMITI ENERGIA/OFFERTE COMMERCIALI, 2021] </a:t>
            </a:r>
            <a:endParaRPr lang="it-IT" sz="1400" i="1" dirty="0">
              <a:solidFill>
                <a:srgbClr val="002060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8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665A707-55DD-E590-6FE2-B3B19B4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" y="829120"/>
            <a:ext cx="12191999" cy="875399"/>
          </a:xfrm>
          <a:solidFill>
            <a:srgbClr val="00284B"/>
          </a:solidFill>
        </p:spPr>
        <p:txBody>
          <a:bodyPr anchor="ctr">
            <a:normAutofit/>
          </a:bodyPr>
          <a:lstStyle/>
          <a:p>
            <a:pPr algn="l"/>
            <a:r>
              <a:rPr lang="it-IT" sz="2000" b="0" i="0" cap="all" dirty="0">
                <a:solidFill>
                  <a:schemeClr val="bg1"/>
                </a:solidFill>
                <a:effectLst/>
                <a:latin typeface="Constantia" panose="02030602050306030303" pitchFamily="18" charset="0"/>
              </a:rPr>
              <a:t> greenwashing e RILEVANZA B2B - concorrenza sleale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25B8E09F-6901-0479-28F3-A7181D5C6091}"/>
              </a:ext>
            </a:extLst>
          </p:cNvPr>
          <p:cNvSpPr txBox="1">
            <a:spLocks/>
          </p:cNvSpPr>
          <p:nvPr/>
        </p:nvSpPr>
        <p:spPr>
          <a:xfrm>
            <a:off x="-1" y="6054572"/>
            <a:ext cx="12191999" cy="811744"/>
          </a:xfrm>
          <a:prstGeom prst="rect">
            <a:avLst/>
          </a:prstGeom>
          <a:solidFill>
            <a:srgbClr val="B8B8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ambria (Corpo)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27DCDB-FC5D-DCE3-7FF3-E168293DE6FC}"/>
              </a:ext>
            </a:extLst>
          </p:cNvPr>
          <p:cNvSpPr txBox="1">
            <a:spLocks/>
          </p:cNvSpPr>
          <p:nvPr/>
        </p:nvSpPr>
        <p:spPr>
          <a:xfrm>
            <a:off x="99390" y="202141"/>
            <a:ext cx="6875342" cy="368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C00000"/>
                </a:solidFill>
                <a:latin typeface="Constantia" panose="02030602050306030303" pitchFamily="18" charset="0"/>
              </a:rPr>
              <a:t> Il greenwashing nella prassi e nella giurisprudenza: Tribunali</a:t>
            </a:r>
          </a:p>
        </p:txBody>
      </p:sp>
      <p:pic>
        <p:nvPicPr>
          <p:cNvPr id="13" name="Immagine 12" descr="R&amp;R logo bello3.png">
            <a:extLst>
              <a:ext uri="{FF2B5EF4-FFF2-40B4-BE49-F238E27FC236}">
                <a16:creationId xmlns:a16="http://schemas.microsoft.com/office/drawing/2014/main" id="{DC41994D-3760-AB66-00C2-394C39C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029" y="6190055"/>
            <a:ext cx="3596851" cy="50627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46EC65-247A-753C-A344-F57A67D7A7DB}"/>
              </a:ext>
            </a:extLst>
          </p:cNvPr>
          <p:cNvSpPr txBox="1"/>
          <p:nvPr/>
        </p:nvSpPr>
        <p:spPr>
          <a:xfrm>
            <a:off x="-2" y="1877206"/>
            <a:ext cx="1219199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Il </a:t>
            </a:r>
            <a:r>
              <a:rPr lang="it-IT" sz="1600" b="1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greenwashing</a:t>
            </a:r>
            <a:r>
              <a:rPr lang="it-IT" sz="1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 integra un atto di concorrenza sleale laddove induce il consumatore a preferire il prodotto oggetto della pubblicità ingannevole ad altro prodotto concorrente sulla base del falso convincimento che il primo possieda una prerogativa di natura ambientale significativamente differenziante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316D5C-E898-295B-1453-BDA31C79C6B6}"/>
              </a:ext>
            </a:extLst>
          </p:cNvPr>
          <p:cNvSpPr txBox="1"/>
          <p:nvPr/>
        </p:nvSpPr>
        <p:spPr>
          <a:xfrm>
            <a:off x="-3" y="2843686"/>
            <a:ext cx="12180542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SzPct val="70000"/>
              <a:tabLst>
                <a:tab pos="1356360" algn="l"/>
              </a:tabLst>
            </a:pPr>
            <a:r>
              <a:rPr lang="it-IT" sz="14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Tribunale di Gorizia, ordinanza del 25 novembre 2021 </a:t>
            </a:r>
          </a:p>
          <a:p>
            <a:pPr marL="285750" indent="-285750" algn="just"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Le parti del procedimento sono Alcantara e </a:t>
            </a:r>
            <a:r>
              <a:rPr lang="it-IT" sz="1400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Miko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, aziende italiane attive nella filiera tessile, che producono e commercializzano materiali e tessuti cui attribuiscono caratteristiche di sostenibilità.</a:t>
            </a:r>
          </a:p>
          <a:p>
            <a:pPr marL="285750" indent="-285750" algn="just"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Alcantara ha chiesto di inibire a </a:t>
            </a:r>
            <a:r>
              <a:rPr lang="it-IT" sz="1400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Miko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 la diffusione di messaggi pubblicitari ingannevoli, relativi alla composizione e alla derivazione del tessuto commercializzato da </a:t>
            </a:r>
            <a:r>
              <a:rPr lang="it-IT" sz="1400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Miko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, alla sua totale riciclabilità, all’utilizzo di coloranti naturali e all’asserita riduzione del consumo di energia e delle emissioni di CO2 dell’80%. </a:t>
            </a:r>
          </a:p>
          <a:p>
            <a:pPr marL="285750" indent="-285750" algn="just">
              <a:buSzPct val="70000"/>
              <a:buFont typeface="Arial" panose="020B0604020202020204" pitchFamily="34" charset="0"/>
              <a:buChar char="•"/>
              <a:tabLst>
                <a:tab pos="1356360" algn="l"/>
              </a:tabLst>
            </a:pP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Ordinanza inibitoria della diffusione dei messaggi pubblicitari e di ogni informazione non verificabile sul contenuto di materiale riciclato nel prodotto creato da </a:t>
            </a:r>
            <a:r>
              <a:rPr lang="it-IT" sz="1400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Miko</a:t>
            </a:r>
            <a:r>
              <a:rPr lang="it-IT" sz="1400" dirty="0">
                <a:solidFill>
                  <a:srgbClr val="002060"/>
                </a:solidFill>
                <a:latin typeface="Goudy Old Style" panose="02020502050305020303" pitchFamily="18" charset="0"/>
              </a:rPr>
              <a:t>; pubblicazione dell’ordinanza (sito internet della convenuta).</a:t>
            </a:r>
          </a:p>
        </p:txBody>
      </p:sp>
      <p:cxnSp>
        <p:nvCxnSpPr>
          <p:cNvPr id="6" name="Connettore 1 6">
            <a:extLst>
              <a:ext uri="{FF2B5EF4-FFF2-40B4-BE49-F238E27FC236}">
                <a16:creationId xmlns:a16="http://schemas.microsoft.com/office/drawing/2014/main" id="{8CB93C9E-A71D-8D16-243E-719BD45C394D}"/>
              </a:ext>
            </a:extLst>
          </p:cNvPr>
          <p:cNvCxnSpPr>
            <a:cxnSpLocks/>
          </p:cNvCxnSpPr>
          <p:nvPr/>
        </p:nvCxnSpPr>
        <p:spPr>
          <a:xfrm>
            <a:off x="-3" y="655247"/>
            <a:ext cx="5617029" cy="588"/>
          </a:xfrm>
          <a:prstGeom prst="line">
            <a:avLst/>
          </a:prstGeom>
          <a:ln>
            <a:solidFill>
              <a:srgbClr val="00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7B4A47-77AA-7D9D-5846-A48BB39BEE23}"/>
              </a:ext>
            </a:extLst>
          </p:cNvPr>
          <p:cNvSpPr txBox="1"/>
          <p:nvPr/>
        </p:nvSpPr>
        <p:spPr>
          <a:xfrm>
            <a:off x="11454" y="4636556"/>
            <a:ext cx="119891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Tribunale di Gorizia, ordinanza del 12 marzo 2022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Ha accolto il reclamo di </a:t>
            </a:r>
            <a:r>
              <a:rPr lang="it-IT" sz="1400" dirty="0" err="1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Miko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 revocando la precedente ordinanza.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È stato ritenuto il ricorso infondato per difetto del presupposto del periculum: non è stata offerta alcuna prova del fatto che la comunicazione “verde” di </a:t>
            </a:r>
            <a:r>
              <a:rPr lang="it-IT" sz="1400" dirty="0" err="1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Miko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 abbia determinato la perdita o un concreto  rischio di perdita di clienti da parte della ricorrente in favore di </a:t>
            </a:r>
            <a:r>
              <a:rPr lang="it-IT" sz="1400" dirty="0" err="1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Miko</a:t>
            </a:r>
            <a:r>
              <a:rPr lang="it-IT" sz="1400" dirty="0">
                <a:solidFill>
                  <a:srgbClr val="00206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2368691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2570</Words>
  <Application>Microsoft Office PowerPoint</Application>
  <PresentationFormat>Widescreen</PresentationFormat>
  <Paragraphs>235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(Corpo)</vt:lpstr>
      <vt:lpstr>Constantia</vt:lpstr>
      <vt:lpstr>Goudy Old Style</vt:lpstr>
      <vt:lpstr>Symbol</vt:lpstr>
      <vt:lpstr>Times New Roman</vt:lpstr>
      <vt:lpstr>Wingdings</vt:lpstr>
      <vt:lpstr>Tema di Office</vt:lpstr>
      <vt:lpstr>Presentazione standard di PowerPoint</vt:lpstr>
      <vt:lpstr>GREEN CLAIM </vt:lpstr>
      <vt:lpstr>LE INDAGINI DELLA COMMISSIONE EUROPEA</vt:lpstr>
      <vt:lpstr>GREEN CLAIM </vt:lpstr>
      <vt:lpstr>GREENWASHING</vt:lpstr>
      <vt:lpstr>La disciplina in materia di pratiche commerciali SLEALI e pubblicità</vt:lpstr>
      <vt:lpstr>AUTORITA’ GARANTE DELLA CONCORRENZA E DEL MERCATO</vt:lpstr>
      <vt:lpstr>QUALI CARATTERISTICHE DEI GREEN CLAIMs DESTANO ATTENZIONE </vt:lpstr>
      <vt:lpstr> greenwashing e RILEVANZA B2B - concorrenza sleale</vt:lpstr>
      <vt:lpstr>PROPOSTA di direttiva marzo 2022 (pratiche commerciali scorrette)</vt:lpstr>
      <vt:lpstr>PROPOSTA DI DIRETTIVA GREEN CLAIMS – MARZO 2023</vt:lpstr>
      <vt:lpstr>PROPOSTA DI DIRETTIVA GREEN CLAIMS – MARZO 2023</vt:lpstr>
      <vt:lpstr>GREENWASHING: Ripercussioni finanziarie</vt:lpstr>
      <vt:lpstr> GREENWASHING: Danni reputazionali</vt:lpstr>
      <vt:lpstr>La compliance consumeristica E’ comunque anche oggi necessaria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Rucellai&amp;Raffaelli</dc:creator>
  <cp:lastModifiedBy>Rucellai&amp;Raffaelli</cp:lastModifiedBy>
  <cp:revision>134</cp:revision>
  <cp:lastPrinted>2023-11-30T17:58:39Z</cp:lastPrinted>
  <dcterms:created xsi:type="dcterms:W3CDTF">2022-09-29T10:51:13Z</dcterms:created>
  <dcterms:modified xsi:type="dcterms:W3CDTF">2024-01-12T08:44:06Z</dcterms:modified>
</cp:coreProperties>
</file>