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4" r:id="rId5"/>
    <p:sldId id="295" r:id="rId6"/>
    <p:sldId id="319" r:id="rId7"/>
    <p:sldId id="331" r:id="rId8"/>
    <p:sldId id="328" r:id="rId9"/>
    <p:sldId id="324" r:id="rId10"/>
    <p:sldId id="318" r:id="rId11"/>
    <p:sldId id="325" r:id="rId12"/>
    <p:sldId id="321" r:id="rId13"/>
    <p:sldId id="322" r:id="rId14"/>
    <p:sldId id="332" r:id="rId15"/>
    <p:sldId id="329" r:id="rId16"/>
    <p:sldId id="306" r:id="rId17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AILLY Jeremie (EMPL)" initials="J.V." lastIdx="5" clrIdx="0"/>
  <p:cmAuthor id="1" name="CELSA Filadelfio (BUDG)" initials="CF(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A"/>
    <a:srgbClr val="0F5494"/>
    <a:srgbClr val="3333FF"/>
    <a:srgbClr val="9A9ABF"/>
    <a:srgbClr val="CDCDDE"/>
    <a:srgbClr val="FF9933"/>
    <a:srgbClr val="FFD624"/>
    <a:srgbClr val="3166CF"/>
    <a:srgbClr val="3E6FD2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2" autoAdjust="0"/>
    <p:restoredTop sz="72768" autoAdjust="0"/>
  </p:normalViewPr>
  <p:slideViewPr>
    <p:cSldViewPr>
      <p:cViewPr varScale="1">
        <p:scale>
          <a:sx n="81" d="100"/>
          <a:sy n="81" d="100"/>
        </p:scale>
        <p:origin x="339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-4122" y="-40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6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9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6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60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11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2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90" indent="-169290">
              <a:buFont typeface="Arial" panose="020B0604020202020204" pitchFamily="34" charset="0"/>
              <a:buChar char="•"/>
            </a:pPr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71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90" indent="-169290">
              <a:buFont typeface="Arial" panose="020B0604020202020204" pitchFamily="34" charset="0"/>
              <a:buChar char="•"/>
            </a:pPr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71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45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90" indent="-169290">
              <a:buFont typeface="Arial" panose="020B0604020202020204" pitchFamily="34" charset="0"/>
              <a:buChar char="•"/>
            </a:pPr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71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6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65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6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6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/>
              <a:t>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Sottotitolo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5" descr="LOGO CE-EN-NEG-quadri.ai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99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89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/>
              <a:t>Clicca per modificare lo stile del titolo principale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Cliccare su per modificare stili di testo generali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8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9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1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7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9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9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 dolor fragum</a:t>
            </a:r>
            <a:endParaRPr lang="en-GB" dirty="0" smtClean="0"/>
          </a:p>
          <a:p>
            <a:pPr lvl="1"/>
            <a:r>
              <a:rPr lang="en-GB"/>
              <a:t>E dolor fragum</a:t>
            </a:r>
            <a:endParaRPr lang="en-GB" dirty="0" smtClean="0"/>
          </a:p>
          <a:p>
            <a:pPr lvl="2"/>
            <a:r>
              <a:rPr lang="en-GB"/>
              <a:t>— E dolor 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2" r:id="rId12"/>
    <p:sldLayoutId id="2147483753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a.europa.eu/docs/default-source/eda-factsheets/2017-06-07-factsheet_p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1600"/>
            <a:ext cx="9144000" cy="2088232"/>
          </a:xfrm>
        </p:spPr>
        <p:txBody>
          <a:bodyPr/>
          <a:lstStyle/>
          <a:p>
            <a:pPr algn="ctr"/>
            <a:r>
              <a:rPr lang="it-IT" dirty="0" smtClean="0"/>
              <a:t>Fondo</a:t>
            </a:r>
            <a:r>
              <a:rPr lang="en-GB" dirty="0" smtClean="0"/>
              <a:t> </a:t>
            </a:r>
            <a:r>
              <a:rPr lang="it-IT" dirty="0" smtClean="0"/>
              <a:t>Europeo</a:t>
            </a:r>
            <a:r>
              <a:rPr lang="en-GB" dirty="0" smtClean="0"/>
              <a:t> </a:t>
            </a:r>
            <a:r>
              <a:rPr lang="en-GB" dirty="0"/>
              <a:t>per la </a:t>
            </a:r>
            <a:r>
              <a:rPr lang="en-GB" dirty="0" err="1" smtClean="0"/>
              <a:t>Difesa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3356992"/>
            <a:ext cx="9144000" cy="1872208"/>
          </a:xfrm>
        </p:spPr>
        <p:txBody>
          <a:bodyPr/>
          <a:lstStyle/>
          <a:p>
            <a:pPr algn="ctr"/>
            <a:r>
              <a:rPr lang="en-GB" dirty="0" smtClean="0"/>
              <a:t>20 Maggio 2021</a:t>
            </a:r>
            <a:endParaRPr lang="en-GB" dirty="0"/>
          </a:p>
          <a:p>
            <a:pPr algn="ctr"/>
            <a:r>
              <a:rPr lang="en-GB" dirty="0" smtClean="0"/>
              <a:t>WEBINAR CONFINDUSTRIA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1800" dirty="0" smtClean="0"/>
              <a:t>Sandro Calaresu – DEFIS Dir A- Unit 3</a:t>
            </a:r>
            <a:endParaRPr lang="en-GB" sz="18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5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36625"/>
          </a:xfrm>
        </p:spPr>
        <p:txBody>
          <a:bodyPr/>
          <a:lstStyle/>
          <a:p>
            <a:r>
              <a:rPr lang="en-GB" sz="3200"/>
              <a:t>EDIDP 2019-2020</a:t>
            </a:r>
            <a:endParaRPr lang="en-GB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33788"/>
          </a:xfrm>
        </p:spPr>
        <p:txBody>
          <a:bodyPr/>
          <a:lstStyle/>
          <a:p>
            <a:pPr marL="0" lvl="1" indent="0" algn="just">
              <a:buNone/>
            </a:pPr>
            <a:r>
              <a:rPr lang="en-GB" sz="1800" dirty="0" err="1"/>
              <a:t>Settori</a:t>
            </a:r>
            <a:r>
              <a:rPr lang="en-GB" sz="1800" dirty="0"/>
              <a:t> di </a:t>
            </a:r>
            <a:r>
              <a:rPr lang="en-GB" sz="1800" dirty="0" err="1"/>
              <a:t>intervento</a:t>
            </a:r>
            <a:r>
              <a:rPr lang="en-GB" sz="1800" dirty="0" smtClean="0"/>
              <a:t>: </a:t>
            </a:r>
            <a:r>
              <a:rPr lang="en-GB" sz="1800" kern="1200" dirty="0" smtClean="0">
                <a:ea typeface="+mn-ea"/>
                <a:cs typeface="+mn-cs"/>
              </a:rPr>
              <a:t>studio, design, </a:t>
            </a:r>
            <a:r>
              <a:rPr lang="en-GB" sz="1800" dirty="0" err="1" smtClean="0"/>
              <a:t>prototipo</a:t>
            </a:r>
            <a:r>
              <a:rPr lang="en-GB" sz="1800" b="0" dirty="0" smtClean="0"/>
              <a:t>.</a:t>
            </a:r>
          </a:p>
          <a:p>
            <a:pPr marL="0" lvl="1" indent="0" algn="just">
              <a:buNone/>
            </a:pPr>
            <a:endParaRPr lang="en-GB" sz="1800" b="0" dirty="0" smtClean="0"/>
          </a:p>
          <a:p>
            <a:pPr marL="0" lvl="1" indent="0" algn="just">
              <a:buNone/>
            </a:pPr>
            <a:r>
              <a:rPr lang="en-GB" sz="1800" dirty="0" err="1"/>
              <a:t>Beneficiari</a:t>
            </a:r>
            <a:r>
              <a:rPr lang="en-GB" sz="1800" dirty="0" smtClean="0"/>
              <a:t>: </a:t>
            </a:r>
            <a:r>
              <a:rPr lang="en-GB" sz="1800" b="0" dirty="0" smtClean="0"/>
              <a:t>=&gt; </a:t>
            </a:r>
            <a:r>
              <a:rPr lang="en-GB" sz="1800" b="0" dirty="0"/>
              <a:t>3 </a:t>
            </a:r>
            <a:r>
              <a:rPr lang="en-GB" sz="1800" b="0" dirty="0" err="1"/>
              <a:t>imprese</a:t>
            </a:r>
            <a:r>
              <a:rPr lang="en-GB" sz="1800" b="0" dirty="0"/>
              <a:t> di </a:t>
            </a:r>
            <a:r>
              <a:rPr lang="en-GB" sz="1800" b="0" dirty="0" smtClean="0"/>
              <a:t>=&gt; </a:t>
            </a:r>
            <a:r>
              <a:rPr lang="en-GB" sz="1800" b="0" dirty="0"/>
              <a:t>2 </a:t>
            </a:r>
            <a:r>
              <a:rPr lang="en-GB" sz="1800" b="0" dirty="0" err="1"/>
              <a:t>Stati</a:t>
            </a:r>
            <a:r>
              <a:rPr lang="en-GB" sz="1800" b="0" dirty="0"/>
              <a:t> </a:t>
            </a:r>
            <a:r>
              <a:rPr lang="en-GB" sz="1800" b="0" dirty="0" err="1"/>
              <a:t>M</a:t>
            </a:r>
            <a:r>
              <a:rPr lang="en-GB" sz="1800" b="0" dirty="0" err="1" smtClean="0"/>
              <a:t>embri</a:t>
            </a:r>
            <a:r>
              <a:rPr lang="en-GB" sz="1800" b="0" dirty="0" smtClean="0"/>
              <a:t> </a:t>
            </a:r>
            <a:r>
              <a:rPr lang="en-GB" sz="1800" b="0" dirty="0" err="1"/>
              <a:t>diversi</a:t>
            </a:r>
            <a:r>
              <a:rPr lang="en-GB" sz="1800" b="0" dirty="0"/>
              <a:t> </a:t>
            </a:r>
            <a:r>
              <a:rPr lang="en-GB" sz="1800" b="0" dirty="0" err="1" smtClean="0"/>
              <a:t>organizzati</a:t>
            </a:r>
            <a:r>
              <a:rPr lang="en-GB" sz="1800" b="0" dirty="0" smtClean="0"/>
              <a:t> in </a:t>
            </a:r>
            <a:r>
              <a:rPr lang="en-GB" sz="1800" b="0" dirty="0" err="1" smtClean="0"/>
              <a:t>consorzio</a:t>
            </a:r>
            <a:endParaRPr lang="en-GB" sz="1800" b="0" dirty="0"/>
          </a:p>
          <a:p>
            <a:pPr marL="0" lvl="1" indent="0" algn="just">
              <a:buNone/>
            </a:pPr>
            <a:endParaRPr lang="en-GB" sz="1800" b="0" dirty="0"/>
          </a:p>
          <a:p>
            <a:pPr marL="0" lvl="1" indent="0" algn="just">
              <a:buNone/>
            </a:pPr>
            <a:endParaRPr lang="en-GB" sz="1800" b="0" dirty="0"/>
          </a:p>
          <a:p>
            <a:pPr marL="0" indent="0">
              <a:buNone/>
            </a:pPr>
            <a:r>
              <a:rPr lang="en-GB" sz="1800" b="1" dirty="0" err="1"/>
              <a:t>Bilancio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GB" sz="1800" b="0" dirty="0" smtClean="0">
              <a:ea typeface="+mn-ea"/>
              <a:cs typeface="+mn-cs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69720"/>
              </p:ext>
            </p:extLst>
          </p:nvPr>
        </p:nvGraphicFramePr>
        <p:xfrm>
          <a:off x="1835696" y="4437112"/>
          <a:ext cx="6096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Totale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EDIDP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1525" y="5733256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https://ec.europa.eu/info/publications/european-defence-industry-results-calls_en</a:t>
            </a:r>
          </a:p>
        </p:txBody>
      </p:sp>
    </p:spTree>
    <p:extLst>
      <p:ext uri="{BB962C8B-B14F-4D97-AF65-F5344CB8AC3E}">
        <p14:creationId xmlns:p14="http://schemas.microsoft.com/office/powerpoint/2010/main" val="30249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93" y="1772816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buNone/>
            </a:pPr>
            <a:r>
              <a:rPr lang="en-GB" sz="1800" u="sng" dirty="0" err="1" smtClean="0">
                <a:solidFill>
                  <a:schemeClr val="accent2"/>
                </a:solidFill>
              </a:rPr>
              <a:t>Regolamento</a:t>
            </a:r>
            <a:r>
              <a:rPr lang="en-GB" sz="1800" u="sng" dirty="0" smtClean="0">
                <a:solidFill>
                  <a:schemeClr val="accent2"/>
                </a:solidFill>
              </a:rPr>
              <a:t> EDF del 29 04 2021</a:t>
            </a:r>
          </a:p>
          <a:p>
            <a:pPr marL="0" lvl="1" indent="0" algn="just">
              <a:buNone/>
            </a:pPr>
            <a:endParaRPr lang="en-GB" sz="800" b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chemeClr val="accent2"/>
                </a:solidFill>
              </a:rPr>
              <a:t>Obiettivi</a:t>
            </a:r>
            <a:r>
              <a:rPr lang="en-GB" sz="1800" dirty="0">
                <a:solidFill>
                  <a:schemeClr val="accent2"/>
                </a:solidFill>
              </a:rPr>
              <a:t>:</a:t>
            </a:r>
          </a:p>
          <a:p>
            <a:endParaRPr lang="en-GB" sz="800" dirty="0">
              <a:solidFill>
                <a:schemeClr val="accent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193" y="1030564"/>
            <a:ext cx="8229600" cy="936625"/>
          </a:xfrm>
        </p:spPr>
        <p:txBody>
          <a:bodyPr/>
          <a:lstStyle/>
          <a:p>
            <a:r>
              <a:rPr lang="en-GB" sz="3200" dirty="0" smtClean="0"/>
              <a:t>FED (EDF) </a:t>
            </a:r>
            <a:r>
              <a:rPr lang="en-GB" sz="3200" dirty="0" smtClean="0"/>
              <a:t>2021-2027</a:t>
            </a:r>
            <a:endParaRPr lang="en-GB" sz="3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5928" y="2641269"/>
            <a:ext cx="8496944" cy="41242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en-US" sz="18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rPr>
              <a:t>supportare</a:t>
            </a:r>
            <a:r>
              <a:rPr kumimoji="0" lang="it-IT" alt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rPr>
              <a:t> la ricerca collaborativa che potrebbe aumentare in modo significativo le prestazioni delle capacità future in tutto il Unione, con l'obiettivo di massimizzare l'innovazione e introdurre nuovi prodotti e tecnologie per la difesa,…….;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alt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en-US" sz="180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rPr>
              <a:t>sostenere</a:t>
            </a:r>
            <a:r>
              <a:rPr kumimoji="0" lang="it-IT" altLang="en-US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</a:rPr>
              <a:t> lo sviluppo collaborativo di prodotti e tecnologie per la difesa, contribuendo in tal modo al maggiore efficienza della spesa per la difesa all'interno dell'Unione, ………promuovendo l'adozione da parte del mercato dei prodotti e delle tecnologie per la difesa europea e ridurre la frammentazione dei prodotti e delle tecnologie ………… portando in ultima analisi a un aumento della standardizzazione dei sistemi di difesa e maggiore interoperabilità tra le capacità degli Stati Membri. </a:t>
            </a:r>
            <a:endParaRPr kumimoji="0" lang="it-IT" altLang="en-US" sz="7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03" y="1301437"/>
            <a:ext cx="8313868" cy="46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564904"/>
            <a:ext cx="5112568" cy="2088232"/>
          </a:xfrm>
        </p:spPr>
        <p:txBody>
          <a:bodyPr/>
          <a:lstStyle/>
          <a:p>
            <a:pPr algn="ctr"/>
            <a:r>
              <a:rPr lang="fr-BE" dirty="0"/>
              <a:t>Q &amp; </a:t>
            </a:r>
            <a:r>
              <a:rPr lang="fr-BE" dirty="0" smtClean="0"/>
              <a:t>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9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Contesto</a:t>
            </a:r>
            <a:r>
              <a:rPr lang="en-GB" dirty="0"/>
              <a:t> </a:t>
            </a:r>
            <a:r>
              <a:rPr lang="en-GB" dirty="0" err="1" smtClean="0"/>
              <a:t>globale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err="1"/>
              <a:t>Sfide</a:t>
            </a:r>
            <a:r>
              <a:rPr lang="en-GB" u="sng" dirty="0"/>
              <a:t> in </a:t>
            </a:r>
            <a:r>
              <a:rPr lang="en-GB" u="sng" dirty="0" err="1"/>
              <a:t>materia</a:t>
            </a:r>
            <a:r>
              <a:rPr lang="en-GB" u="sng" dirty="0"/>
              <a:t> di </a:t>
            </a:r>
            <a:r>
              <a:rPr lang="en-GB" u="sng" dirty="0" err="1"/>
              <a:t>sicurezza</a:t>
            </a:r>
            <a:endParaRPr lang="en-GB" u="sng" dirty="0"/>
          </a:p>
          <a:p>
            <a:endParaRPr lang="en-GB" sz="800" dirty="0" smtClean="0"/>
          </a:p>
          <a:p>
            <a:endParaRPr lang="en-GB" sz="800" dirty="0" smtClean="0"/>
          </a:p>
          <a:p>
            <a:pPr>
              <a:spcAft>
                <a:spcPts val="600"/>
              </a:spcAft>
            </a:pPr>
            <a:r>
              <a:rPr lang="en-US" altLang="en-US" sz="1600" b="0" dirty="0" err="1"/>
              <a:t>Crescenti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preoccupazioni</a:t>
            </a:r>
            <a:r>
              <a:rPr lang="en-US" altLang="en-US" sz="1600" b="0" dirty="0"/>
              <a:t> in </a:t>
            </a:r>
            <a:r>
              <a:rPr lang="en-US" altLang="en-US" sz="1600" b="0" dirty="0" err="1"/>
              <a:t>materia</a:t>
            </a:r>
            <a:r>
              <a:rPr lang="en-US" altLang="en-US" sz="1600" b="0" dirty="0"/>
              <a:t> di </a:t>
            </a:r>
            <a:r>
              <a:rPr lang="en-US" altLang="en-US" sz="1600" b="0" dirty="0" err="1"/>
              <a:t>sicurezza</a:t>
            </a:r>
            <a:r>
              <a:rPr lang="en-US" altLang="en-US" sz="1600" b="0" dirty="0"/>
              <a:t> in </a:t>
            </a:r>
            <a:r>
              <a:rPr lang="en-US" altLang="en-US" sz="1600" b="0" dirty="0" err="1"/>
              <a:t>relazione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agli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sviluppi</a:t>
            </a:r>
            <a:r>
              <a:rPr lang="en-US" altLang="en-US" sz="1600" b="0" dirty="0"/>
              <a:t> al di </a:t>
            </a:r>
            <a:r>
              <a:rPr lang="en-US" altLang="en-US" sz="1600" b="0" dirty="0" err="1"/>
              <a:t>fuori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dell'UE</a:t>
            </a:r>
            <a:r>
              <a:rPr lang="en-US" altLang="en-US" sz="1600" b="0" dirty="0"/>
              <a:t> e </a:t>
            </a:r>
            <a:r>
              <a:rPr lang="en-US" altLang="en-US" sz="1600" b="0" dirty="0" err="1"/>
              <a:t>alle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minacce</a:t>
            </a:r>
            <a:r>
              <a:rPr lang="en-US" altLang="en-US" sz="1600" b="0" dirty="0"/>
              <a:t> interne</a:t>
            </a:r>
          </a:p>
          <a:p>
            <a:pPr>
              <a:spcAft>
                <a:spcPts val="600"/>
              </a:spcAft>
            </a:pPr>
            <a:endParaRPr lang="en-US" altLang="en-US" sz="1600" b="0" dirty="0"/>
          </a:p>
          <a:p>
            <a:pPr>
              <a:spcAft>
                <a:spcPts val="600"/>
              </a:spcAft>
            </a:pPr>
            <a:r>
              <a:rPr lang="en-US" altLang="en-US" sz="1600" b="0" dirty="0" err="1"/>
              <a:t>Crescente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complessità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delle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sfide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emergenti</a:t>
            </a:r>
            <a:r>
              <a:rPr lang="en-US" altLang="en-US" sz="1600" b="0" dirty="0"/>
              <a:t> (ad </a:t>
            </a:r>
            <a:r>
              <a:rPr lang="en-US" altLang="en-US" sz="1600" b="0" dirty="0" err="1"/>
              <a:t>esempio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minacce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ibride</a:t>
            </a:r>
            <a:r>
              <a:rPr lang="en-US" altLang="en-US" sz="1600" b="0" dirty="0"/>
              <a:t>) </a:t>
            </a:r>
            <a:r>
              <a:rPr lang="en-US" altLang="en-US" sz="1600" b="0" dirty="0" err="1"/>
              <a:t>che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richiedono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un'ampia</a:t>
            </a:r>
            <a:r>
              <a:rPr lang="en-US" altLang="en-US" sz="1600" b="0" dirty="0"/>
              <a:t> gamma di </a:t>
            </a:r>
            <a:r>
              <a:rPr lang="en-US" altLang="en-US" sz="1600" b="0" dirty="0" err="1" smtClean="0"/>
              <a:t>capacità</a:t>
            </a:r>
            <a:endParaRPr lang="en-US" altLang="en-US" sz="1600" b="0" dirty="0" smtClean="0"/>
          </a:p>
          <a:p>
            <a:pPr marL="0" indent="0">
              <a:spcAft>
                <a:spcPts val="600"/>
              </a:spcAft>
              <a:buNone/>
            </a:pPr>
            <a:endParaRPr lang="en-US" altLang="en-US" sz="1600" b="0" dirty="0"/>
          </a:p>
          <a:p>
            <a:pPr>
              <a:spcAft>
                <a:spcPts val="600"/>
              </a:spcAft>
            </a:pPr>
            <a:r>
              <a:rPr lang="en-GB" sz="1600" dirty="0" err="1"/>
              <a:t>Crescente</a:t>
            </a:r>
            <a:r>
              <a:rPr lang="en-GB" sz="1600" dirty="0"/>
              <a:t> </a:t>
            </a:r>
            <a:r>
              <a:rPr lang="en-GB" sz="1600" dirty="0" err="1"/>
              <a:t>dipendenza</a:t>
            </a:r>
            <a:r>
              <a:rPr lang="en-GB" sz="1600" dirty="0"/>
              <a:t> da </a:t>
            </a:r>
            <a:r>
              <a:rPr lang="en-GB" sz="1600" dirty="0" err="1"/>
              <a:t>fonti</a:t>
            </a:r>
            <a:r>
              <a:rPr lang="en-GB" sz="1600" dirty="0"/>
              <a:t> extra-</a:t>
            </a:r>
            <a:r>
              <a:rPr lang="en-GB" sz="1600" dirty="0" err="1"/>
              <a:t>UE</a:t>
            </a:r>
            <a:r>
              <a:rPr lang="en-GB" sz="1600" dirty="0"/>
              <a:t> di </a:t>
            </a:r>
            <a:r>
              <a:rPr lang="it-IT" sz="1600" dirty="0" smtClean="0"/>
              <a:t>tecnologie/capacità</a:t>
            </a:r>
            <a:r>
              <a:rPr lang="en-GB" sz="1600" dirty="0" smtClean="0"/>
              <a:t> </a:t>
            </a:r>
            <a:r>
              <a:rPr lang="en-GB" sz="1600" dirty="0" err="1"/>
              <a:t>critiche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020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t="16880" r="66811" b="12263"/>
          <a:stretch/>
        </p:blipFill>
        <p:spPr bwMode="auto">
          <a:xfrm>
            <a:off x="4150870" y="1340768"/>
            <a:ext cx="466960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451396"/>
            <a:ext cx="3971358" cy="4857924"/>
          </a:xfrm>
        </p:spPr>
        <p:txBody>
          <a:bodyPr/>
          <a:lstStyle/>
          <a:p>
            <a:pPr marL="0" indent="0">
              <a:buNone/>
            </a:pPr>
            <a:r>
              <a:rPr lang="en-GB" u="sng"/>
              <a:t>Sfide del mercato e dell'industria</a:t>
            </a:r>
          </a:p>
          <a:p>
            <a:pPr marL="0" indent="0">
              <a:buNone/>
            </a:pPr>
            <a:endParaRPr lang="en-GB" sz="1000" u="sng" dirty="0" smtClean="0"/>
          </a:p>
          <a:p>
            <a:pPr marL="0" indent="0">
              <a:buNone/>
            </a:pPr>
            <a:endParaRPr lang="en-GB" sz="800" dirty="0" smtClean="0"/>
          </a:p>
          <a:p>
            <a:pPr>
              <a:spcAft>
                <a:spcPts val="600"/>
              </a:spcAft>
            </a:pPr>
            <a:r>
              <a:rPr lang="en-GB" sz="1600"/>
              <a:t>Insufficiente finanziamento della ricerca, con conseguente indebolimento della competitività del settore della difesa dell'UE</a:t>
            </a:r>
          </a:p>
          <a:p>
            <a:pPr>
              <a:spcAft>
                <a:spcPts val="600"/>
              </a:spcAft>
            </a:pPr>
            <a:endParaRPr lang="en-GB" sz="1000" dirty="0" smtClean="0"/>
          </a:p>
          <a:p>
            <a:pPr>
              <a:spcAft>
                <a:spcPts val="600"/>
              </a:spcAft>
            </a:pPr>
            <a:r>
              <a:rPr lang="en-GB" sz="1600"/>
              <a:t>Insufficiente collaborazione nella ricerca e nello sviluppo di tecnologie o prodotti della difesa</a:t>
            </a:r>
          </a:p>
          <a:p>
            <a:pPr>
              <a:spcAft>
                <a:spcPts val="600"/>
              </a:spcAft>
            </a:pPr>
            <a:endParaRPr lang="en-GB" sz="1000" dirty="0"/>
          </a:p>
          <a:p>
            <a:pPr>
              <a:spcAft>
                <a:spcPts val="600"/>
              </a:spcAft>
            </a:pPr>
            <a:r>
              <a:rPr lang="en-GB" sz="1600" b="0"/>
              <a:t>Elevata frammentazione e sostanziali duplicazioni nel mercato della difesa dell'UE</a:t>
            </a:r>
          </a:p>
          <a:p>
            <a:pPr>
              <a:spcAft>
                <a:spcPts val="600"/>
              </a:spcAft>
            </a:pPr>
            <a:endParaRPr lang="en-GB" sz="1000" b="0" dirty="0" smtClean="0"/>
          </a:p>
          <a:p>
            <a:pPr>
              <a:spcAft>
                <a:spcPts val="600"/>
              </a:spcAft>
            </a:pPr>
            <a:r>
              <a:rPr lang="en-GB" sz="1600"/>
              <a:t>Crescente concorrenza mondiale</a:t>
            </a:r>
            <a:endParaRPr lang="en-GB" sz="1600" b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6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82" y="1854952"/>
            <a:ext cx="8179274" cy="4930878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GB" dirty="0" smtClean="0"/>
          </a:p>
          <a:p>
            <a:pPr lvl="1">
              <a:spcAft>
                <a:spcPts val="9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89223"/>
            <a:ext cx="8712968" cy="782357"/>
          </a:xfrm>
        </p:spPr>
        <p:txBody>
          <a:bodyPr/>
          <a:lstStyle/>
          <a:p>
            <a:pPr algn="ctr"/>
            <a:r>
              <a:rPr lang="en-GB" sz="1800" b="1" dirty="0" smtClean="0"/>
              <a:t>I numeri dell’ </a:t>
            </a:r>
            <a:r>
              <a:rPr lang="en-GB" sz="1800" b="1" dirty="0" err="1" smtClean="0"/>
              <a:t>Industria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della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Difesa</a:t>
            </a:r>
            <a:r>
              <a:rPr lang="en-GB" sz="1800" b="1" dirty="0" smtClean="0"/>
              <a:t> in Europa</a:t>
            </a:r>
            <a:endParaRPr lang="en-GB" sz="1800" b="1" dirty="0"/>
          </a:p>
        </p:txBody>
      </p:sp>
      <p:sp>
        <p:nvSpPr>
          <p:cNvPr id="7" name="Google Shape;276;p22"/>
          <p:cNvSpPr txBox="1"/>
          <p:nvPr/>
        </p:nvSpPr>
        <p:spPr>
          <a:xfrm>
            <a:off x="2771800" y="2803322"/>
            <a:ext cx="3903075" cy="37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430 000 </a:t>
            </a:r>
            <a:r>
              <a:rPr lang="en-US" sz="1500" b="1" dirty="0" err="1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posti</a:t>
            </a:r>
            <a:r>
              <a:rPr lang="en-US" sz="1500" b="1" dirty="0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 di </a:t>
            </a:r>
            <a:r>
              <a:rPr lang="en-US" sz="1500" b="1" dirty="0" err="1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lavoro</a:t>
            </a:r>
            <a:endParaRPr sz="1500" b="1" dirty="0">
              <a:solidFill>
                <a:srgbClr val="0A8FC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76;p22"/>
          <p:cNvSpPr txBox="1"/>
          <p:nvPr/>
        </p:nvSpPr>
        <p:spPr>
          <a:xfrm>
            <a:off x="2771800" y="5118347"/>
            <a:ext cx="3903075" cy="37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€39 </a:t>
            </a:r>
            <a:r>
              <a:rPr lang="en-US" sz="1500" b="1" dirty="0" err="1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miliardi</a:t>
            </a:r>
            <a:r>
              <a:rPr lang="en-US" sz="1500" b="1" dirty="0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 export anno</a:t>
            </a:r>
            <a:endParaRPr sz="1500" dirty="0">
              <a:solidFill>
                <a:srgbClr val="0A8FC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276;p22"/>
          <p:cNvSpPr txBox="1"/>
          <p:nvPr/>
        </p:nvSpPr>
        <p:spPr>
          <a:xfrm>
            <a:off x="2771800" y="4012614"/>
            <a:ext cx="3903075" cy="37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€100 </a:t>
            </a:r>
            <a:r>
              <a:rPr lang="en-US" sz="1500" b="1" dirty="0" err="1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miliardi</a:t>
            </a:r>
            <a:r>
              <a:rPr lang="en-US" sz="1500" b="1" dirty="0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1" dirty="0" err="1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giro</a:t>
            </a:r>
            <a:r>
              <a:rPr lang="en-US" sz="1500" b="1" dirty="0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1" dirty="0" err="1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d’affari</a:t>
            </a:r>
            <a:r>
              <a:rPr lang="en-US" sz="1500" b="1" dirty="0" smtClean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 anno</a:t>
            </a:r>
            <a:endParaRPr sz="1500" dirty="0">
              <a:solidFill>
                <a:srgbClr val="0A8FC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60749"/>
            <a:ext cx="1081280" cy="1081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8772FD-29A6-4EC7-A545-FBBF66DE1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8" y="2450314"/>
            <a:ext cx="1083566" cy="10835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F2553A-A82C-4615-9124-6B8109263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4" y="4742029"/>
            <a:ext cx="1083566" cy="10835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54627" y="548704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A8FC4"/>
                </a:solidFill>
                <a:latin typeface="Verdana"/>
                <a:ea typeface="Verdana"/>
                <a:cs typeface="Verdana"/>
                <a:sym typeface="Verdana"/>
              </a:rPr>
              <a:t>Source: AeroSpace and Defence Industries Association of Europe (ASD) 2018 Facts &amp; Figures, data for 2017</a:t>
            </a:r>
          </a:p>
        </p:txBody>
      </p:sp>
    </p:spTree>
    <p:extLst>
      <p:ext uri="{BB962C8B-B14F-4D97-AF65-F5344CB8AC3E}">
        <p14:creationId xmlns:p14="http://schemas.microsoft.com/office/powerpoint/2010/main" val="39501209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 piano d'azione in materia di difesa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3898776" cy="363378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3 </a:t>
            </a:r>
            <a:r>
              <a:rPr lang="en-GB" u="sng" dirty="0" err="1"/>
              <a:t>obiettivi</a:t>
            </a:r>
            <a:r>
              <a:rPr lang="en-GB" u="sng" dirty="0"/>
              <a:t> </a:t>
            </a:r>
            <a:r>
              <a:rPr lang="en-GB" u="sng" dirty="0" err="1"/>
              <a:t>principali</a:t>
            </a:r>
            <a:r>
              <a:rPr lang="en-GB" u="sng" dirty="0"/>
              <a:t>:</a:t>
            </a:r>
          </a:p>
          <a:p>
            <a:endParaRPr lang="en-GB" sz="800" dirty="0" smtClean="0"/>
          </a:p>
          <a:p>
            <a:endParaRPr lang="en-GB" sz="800" dirty="0" smtClean="0"/>
          </a:p>
          <a:p>
            <a:pPr>
              <a:spcAft>
                <a:spcPts val="600"/>
              </a:spcAft>
            </a:pPr>
            <a:r>
              <a:rPr lang="en-GB" altLang="en-US" sz="1600" dirty="0" err="1"/>
              <a:t>Sostenere</a:t>
            </a:r>
            <a:r>
              <a:rPr lang="en-GB" altLang="en-US" sz="1600" dirty="0"/>
              <a:t> la </a:t>
            </a:r>
            <a:r>
              <a:rPr lang="en-GB" altLang="en-US" sz="1600" dirty="0" err="1"/>
              <a:t>collaborazione</a:t>
            </a:r>
            <a:r>
              <a:rPr lang="en-GB" altLang="en-US" sz="1600" dirty="0"/>
              <a:t> </a:t>
            </a:r>
            <a:r>
              <a:rPr lang="en-GB" altLang="en-US" sz="1600" dirty="0" err="1"/>
              <a:t>dell'UE</a:t>
            </a:r>
            <a:r>
              <a:rPr lang="en-GB" altLang="en-US" sz="1600" dirty="0"/>
              <a:t> </a:t>
            </a:r>
            <a:r>
              <a:rPr lang="en-GB" altLang="en-US" sz="1600" dirty="0" err="1"/>
              <a:t>nel</a:t>
            </a:r>
            <a:r>
              <a:rPr lang="en-GB" altLang="en-US" sz="1600" dirty="0"/>
              <a:t> </a:t>
            </a:r>
            <a:r>
              <a:rPr lang="en-GB" altLang="en-US" sz="1600" dirty="0" err="1"/>
              <a:t>settore</a:t>
            </a:r>
            <a:r>
              <a:rPr lang="en-GB" altLang="en-US" sz="1600" dirty="0"/>
              <a:t> </a:t>
            </a:r>
            <a:r>
              <a:rPr lang="en-GB" altLang="en-US" sz="1600" dirty="0" err="1"/>
              <a:t>della</a:t>
            </a:r>
            <a:r>
              <a:rPr lang="en-GB" altLang="en-US" sz="1600" dirty="0"/>
              <a:t> </a:t>
            </a:r>
            <a:r>
              <a:rPr lang="en-GB" altLang="en-US" sz="1600" dirty="0" err="1"/>
              <a:t>difesa</a:t>
            </a:r>
            <a:endParaRPr lang="en-GB" altLang="en-US" sz="1600" dirty="0"/>
          </a:p>
          <a:p>
            <a:pPr>
              <a:spcAft>
                <a:spcPts val="600"/>
              </a:spcAft>
            </a:pPr>
            <a:endParaRPr lang="en-GB" altLang="en-US" sz="800" dirty="0"/>
          </a:p>
          <a:p>
            <a:pPr>
              <a:spcAft>
                <a:spcPts val="600"/>
              </a:spcAft>
            </a:pPr>
            <a:r>
              <a:rPr lang="en-GB" altLang="en-US" sz="1600" dirty="0" err="1"/>
              <a:t>Garantire</a:t>
            </a:r>
            <a:r>
              <a:rPr lang="en-GB" altLang="en-US" sz="1600" dirty="0"/>
              <a:t> </a:t>
            </a:r>
            <a:r>
              <a:rPr lang="en-GB" altLang="en-US" sz="1600" dirty="0" err="1" smtClean="0"/>
              <a:t>il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mantenimento</a:t>
            </a:r>
            <a:r>
              <a:rPr lang="en-GB" altLang="en-US" sz="1600" dirty="0" smtClean="0"/>
              <a:t> dell </a:t>
            </a:r>
            <a:r>
              <a:rPr lang="en-GB" altLang="en-US" sz="1600" dirty="0" err="1" smtClean="0"/>
              <a:t>UE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della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capacità</a:t>
            </a:r>
            <a:r>
              <a:rPr lang="en-GB" altLang="en-US" sz="1600" dirty="0" smtClean="0"/>
              <a:t> </a:t>
            </a:r>
            <a:r>
              <a:rPr lang="en-GB" altLang="en-US" sz="1600" dirty="0" err="1"/>
              <a:t>industriale</a:t>
            </a:r>
            <a:r>
              <a:rPr lang="en-GB" altLang="en-US" sz="1600" dirty="0"/>
              <a:t> in </a:t>
            </a:r>
            <a:r>
              <a:rPr lang="en-GB" altLang="en-US" sz="1600" dirty="0" err="1"/>
              <a:t>settori</a:t>
            </a:r>
            <a:r>
              <a:rPr lang="en-GB" altLang="en-US" sz="1600" dirty="0"/>
              <a:t> </a:t>
            </a:r>
            <a:r>
              <a:rPr lang="en-GB" altLang="en-US" sz="1600" dirty="0" err="1"/>
              <a:t>chiave</a:t>
            </a:r>
            <a:endParaRPr lang="en-GB" altLang="en-US" sz="1600" dirty="0"/>
          </a:p>
          <a:p>
            <a:pPr>
              <a:spcAft>
                <a:spcPts val="600"/>
              </a:spcAft>
            </a:pPr>
            <a:endParaRPr lang="en-GB" altLang="en-US" sz="800" dirty="0"/>
          </a:p>
          <a:p>
            <a:pPr>
              <a:spcAft>
                <a:spcPts val="600"/>
              </a:spcAft>
            </a:pPr>
            <a:r>
              <a:rPr lang="en-GB" altLang="en-US" sz="1600" dirty="0" err="1"/>
              <a:t>Sostenere</a:t>
            </a:r>
            <a:r>
              <a:rPr lang="en-GB" altLang="en-US" sz="1600" dirty="0"/>
              <a:t> </a:t>
            </a:r>
            <a:r>
              <a:rPr lang="en-GB" altLang="en-US" sz="1600" dirty="0" err="1"/>
              <a:t>un'industria</a:t>
            </a:r>
            <a:r>
              <a:rPr lang="en-GB" altLang="en-US" sz="1600" dirty="0"/>
              <a:t> </a:t>
            </a:r>
            <a:r>
              <a:rPr lang="en-GB" altLang="en-US" sz="1600" dirty="0" err="1"/>
              <a:t>competitiva</a:t>
            </a:r>
            <a:r>
              <a:rPr lang="en-GB" altLang="en-US" sz="1600" dirty="0"/>
              <a:t> &amp; </a:t>
            </a:r>
            <a:r>
              <a:rPr lang="en-GB" altLang="en-US" sz="1600" dirty="0" err="1"/>
              <a:t>una</a:t>
            </a:r>
            <a:r>
              <a:rPr lang="en-GB" altLang="en-US" sz="1600" dirty="0"/>
              <a:t> base </a:t>
            </a:r>
            <a:r>
              <a:rPr lang="en-GB" altLang="en-US" sz="1600" dirty="0" err="1"/>
              <a:t>industriale</a:t>
            </a:r>
            <a:r>
              <a:rPr lang="en-GB" altLang="en-US" sz="1600" dirty="0"/>
              <a:t> e </a:t>
            </a:r>
            <a:r>
              <a:rPr lang="en-GB" altLang="en-US" sz="1600" dirty="0" err="1"/>
              <a:t>tecnologica</a:t>
            </a:r>
            <a:r>
              <a:rPr lang="en-GB" altLang="en-US" sz="1600" dirty="0"/>
              <a:t> </a:t>
            </a:r>
            <a:r>
              <a:rPr lang="en-GB" altLang="en-US" sz="1600" dirty="0" err="1"/>
              <a:t>innovativa</a:t>
            </a:r>
            <a:endParaRPr lang="en-GB" altLang="en-US" sz="1600" dirty="0"/>
          </a:p>
          <a:p>
            <a:pPr>
              <a:spcAft>
                <a:spcPts val="600"/>
              </a:spcAft>
            </a:pPr>
            <a:endParaRPr lang="en-US" altLang="en-US" sz="1600" b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77680" y="2564904"/>
            <a:ext cx="3898776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0" u="sng" kern="0" dirty="0" err="1"/>
              <a:t>Pilastri</a:t>
            </a:r>
            <a:r>
              <a:rPr lang="en-GB" b="0" u="sng" kern="0" dirty="0"/>
              <a:t> </a:t>
            </a:r>
            <a:r>
              <a:rPr lang="en-GB" b="0" u="sng" kern="0" dirty="0" err="1"/>
              <a:t>principali</a:t>
            </a:r>
            <a:r>
              <a:rPr lang="en-GB" b="0" u="sng" kern="0" dirty="0"/>
              <a:t>:</a:t>
            </a:r>
          </a:p>
          <a:p>
            <a:endParaRPr lang="en-GB" sz="800" b="0" kern="0" dirty="0" smtClean="0"/>
          </a:p>
          <a:p>
            <a:endParaRPr lang="en-GB" sz="800" b="0" kern="0" dirty="0" smtClean="0"/>
          </a:p>
          <a:p>
            <a:pPr>
              <a:spcAft>
                <a:spcPts val="600"/>
              </a:spcAft>
            </a:pPr>
            <a:r>
              <a:rPr lang="en-GB" altLang="en-US" sz="1600" kern="0" dirty="0" err="1"/>
              <a:t>Avvio</a:t>
            </a:r>
            <a:r>
              <a:rPr lang="en-GB" altLang="en-US" sz="1600" kern="0" dirty="0"/>
              <a:t> di un </a:t>
            </a:r>
            <a:r>
              <a:rPr lang="en-GB" altLang="en-US" sz="1600" kern="0" dirty="0" err="1"/>
              <a:t>Fondo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E</a:t>
            </a:r>
            <a:r>
              <a:rPr lang="en-GB" altLang="en-US" sz="1600" kern="0" dirty="0" err="1" smtClean="0"/>
              <a:t>uropeo</a:t>
            </a:r>
            <a:r>
              <a:rPr lang="en-GB" altLang="en-US" sz="1600" kern="0" dirty="0" smtClean="0"/>
              <a:t> </a:t>
            </a:r>
            <a:r>
              <a:rPr lang="en-GB" altLang="en-US" sz="1600" kern="0" dirty="0"/>
              <a:t>per la </a:t>
            </a:r>
            <a:r>
              <a:rPr lang="en-GB" altLang="en-US" sz="1600" kern="0" dirty="0" err="1"/>
              <a:t>D</a:t>
            </a:r>
            <a:r>
              <a:rPr lang="en-GB" altLang="en-US" sz="1600" kern="0" dirty="0" err="1" smtClean="0"/>
              <a:t>ifesa</a:t>
            </a:r>
            <a:r>
              <a:rPr lang="en-GB" altLang="en-US" sz="1600" kern="0" dirty="0" smtClean="0"/>
              <a:t> (</a:t>
            </a:r>
            <a:r>
              <a:rPr lang="en-GB" altLang="en-US" sz="1600" kern="0" dirty="0" err="1" smtClean="0"/>
              <a:t>finestre</a:t>
            </a:r>
            <a:r>
              <a:rPr lang="en-GB" altLang="en-US" sz="1600" kern="0" dirty="0" smtClean="0"/>
              <a:t>  “</a:t>
            </a:r>
            <a:r>
              <a:rPr lang="en-GB" altLang="en-US" sz="1600" kern="0" dirty="0" err="1" smtClean="0"/>
              <a:t>Ricerca</a:t>
            </a:r>
            <a:r>
              <a:rPr lang="en-GB" altLang="en-US" sz="1600" kern="0" dirty="0" smtClean="0"/>
              <a:t> </a:t>
            </a:r>
            <a:r>
              <a:rPr lang="en-GB" altLang="en-US" sz="1600" kern="0" dirty="0"/>
              <a:t>e </a:t>
            </a:r>
            <a:r>
              <a:rPr lang="en-GB" altLang="en-US" sz="1600" kern="0" dirty="0" err="1" smtClean="0"/>
              <a:t>Capacità</a:t>
            </a:r>
            <a:r>
              <a:rPr lang="en-GB" altLang="en-US" sz="1600" kern="0" dirty="0" smtClean="0"/>
              <a:t>”)</a:t>
            </a:r>
            <a:endParaRPr lang="en-GB" altLang="en-US" sz="1600" kern="0" dirty="0"/>
          </a:p>
          <a:p>
            <a:pPr>
              <a:spcAft>
                <a:spcPts val="600"/>
              </a:spcAft>
            </a:pPr>
            <a:endParaRPr lang="en-GB" altLang="en-US" sz="800" kern="0" dirty="0"/>
          </a:p>
          <a:p>
            <a:pPr>
              <a:spcAft>
                <a:spcPts val="600"/>
              </a:spcAft>
            </a:pPr>
            <a:r>
              <a:rPr lang="en-GB" altLang="en-US" sz="1600" kern="0" dirty="0"/>
              <a:t>La </a:t>
            </a:r>
            <a:r>
              <a:rPr lang="en-GB" altLang="en-US" sz="1600" kern="0" dirty="0" err="1"/>
              <a:t>promozione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degli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investimenti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nelle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catene</a:t>
            </a:r>
            <a:r>
              <a:rPr lang="en-GB" altLang="en-US" sz="1600" kern="0" dirty="0"/>
              <a:t> di </a:t>
            </a:r>
            <a:r>
              <a:rPr lang="en-GB" altLang="en-US" sz="1600" kern="0" dirty="0" err="1"/>
              <a:t>approvvigionamento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della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difesa</a:t>
            </a:r>
            <a:endParaRPr lang="en-GB" altLang="en-US" sz="1600" kern="0" dirty="0"/>
          </a:p>
          <a:p>
            <a:pPr>
              <a:spcAft>
                <a:spcPts val="600"/>
              </a:spcAft>
            </a:pPr>
            <a:endParaRPr lang="en-GB" altLang="en-US" sz="900" kern="0" dirty="0"/>
          </a:p>
          <a:p>
            <a:pPr>
              <a:spcAft>
                <a:spcPts val="600"/>
              </a:spcAft>
            </a:pPr>
            <a:r>
              <a:rPr lang="en-GB" altLang="en-US" sz="1600" kern="0" dirty="0"/>
              <a:t>Il </a:t>
            </a:r>
            <a:r>
              <a:rPr lang="en-GB" altLang="en-US" sz="1600" kern="0" dirty="0" err="1"/>
              <a:t>rafforzamento</a:t>
            </a:r>
            <a:r>
              <a:rPr lang="en-GB" altLang="en-US" sz="1600" kern="0" dirty="0"/>
              <a:t> del </a:t>
            </a:r>
            <a:r>
              <a:rPr lang="en-GB" altLang="en-US" sz="1600" kern="0" dirty="0" err="1"/>
              <a:t>mercato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unico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della</a:t>
            </a:r>
            <a:r>
              <a:rPr lang="en-GB" altLang="en-US" sz="1600" kern="0" dirty="0"/>
              <a:t> </a:t>
            </a:r>
            <a:r>
              <a:rPr lang="en-GB" altLang="en-US" sz="1600" kern="0" dirty="0" err="1"/>
              <a:t>difesa</a:t>
            </a:r>
            <a:endParaRPr lang="en-GB" altLang="en-US" sz="1600" kern="0" dirty="0"/>
          </a:p>
          <a:p>
            <a:pPr marL="0" indent="0">
              <a:spcAft>
                <a:spcPts val="600"/>
              </a:spcAft>
              <a:buNone/>
            </a:pPr>
            <a:endParaRPr lang="en-GB" altLang="en-US" sz="800" b="0" kern="0" dirty="0"/>
          </a:p>
        </p:txBody>
      </p:sp>
    </p:spTree>
    <p:extLst>
      <p:ext uri="{BB962C8B-B14F-4D97-AF65-F5344CB8AC3E}">
        <p14:creationId xmlns:p14="http://schemas.microsoft.com/office/powerpoint/2010/main" val="40225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3140968"/>
            <a:ext cx="84216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/>
              <a:t>La </a:t>
            </a:r>
            <a:r>
              <a:rPr lang="en-GB" kern="0" dirty="0" err="1" smtClean="0"/>
              <a:t>finestra</a:t>
            </a:r>
            <a:r>
              <a:rPr lang="en-GB" kern="0" dirty="0" smtClean="0"/>
              <a:t> “</a:t>
            </a:r>
            <a:r>
              <a:rPr lang="en-GB" kern="0" dirty="0" err="1" smtClean="0"/>
              <a:t>ricerca</a:t>
            </a:r>
            <a:r>
              <a:rPr lang="en-GB" kern="0" dirty="0" smtClean="0"/>
              <a:t>”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2760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936625"/>
          </a:xfrm>
        </p:spPr>
        <p:txBody>
          <a:bodyPr/>
          <a:lstStyle/>
          <a:p>
            <a:pPr algn="ctr"/>
            <a:r>
              <a:rPr lang="en-GB" sz="3200" dirty="0" err="1" smtClean="0"/>
              <a:t>Azione</a:t>
            </a:r>
            <a:r>
              <a:rPr lang="en-GB" sz="3200" dirty="0" smtClean="0"/>
              <a:t> </a:t>
            </a:r>
            <a:r>
              <a:rPr lang="en-GB" sz="3200" dirty="0" err="1" smtClean="0"/>
              <a:t>Preparatoria</a:t>
            </a:r>
            <a:r>
              <a:rPr lang="en-GB" sz="3200" dirty="0" smtClean="0"/>
              <a:t> </a:t>
            </a:r>
            <a:r>
              <a:rPr lang="en-GB" sz="3200" dirty="0" err="1" smtClean="0"/>
              <a:t>sulla</a:t>
            </a:r>
            <a:r>
              <a:rPr lang="en-GB" sz="3200" dirty="0" smtClean="0"/>
              <a:t> </a:t>
            </a:r>
            <a:r>
              <a:rPr lang="en-GB" sz="3200" dirty="0" err="1" smtClean="0"/>
              <a:t>Ricerca</a:t>
            </a:r>
            <a:r>
              <a:rPr lang="en-GB" sz="3200" dirty="0" smtClean="0"/>
              <a:t> per la </a:t>
            </a:r>
            <a:r>
              <a:rPr lang="en-GB" sz="3200" dirty="0" err="1" smtClean="0"/>
              <a:t>Difesa</a:t>
            </a:r>
            <a:r>
              <a:rPr lang="en-GB" sz="3200" dirty="0" smtClean="0"/>
              <a:t>.</a:t>
            </a:r>
            <a:br>
              <a:rPr lang="en-GB" sz="3200" dirty="0" smtClean="0"/>
            </a:br>
            <a:r>
              <a:rPr lang="en-GB" sz="3200" dirty="0" smtClean="0"/>
              <a:t>2017-2019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469955" y="580526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hlinkClick r:id="rId3"/>
              </a:rPr>
              <a:t>2017-06-07-</a:t>
            </a:r>
            <a:r>
              <a:rPr lang="en-GB" sz="2000" dirty="0" err="1">
                <a:hlinkClick r:id="rId3"/>
              </a:rPr>
              <a:t>factsheet_pa</a:t>
            </a:r>
            <a:r>
              <a:rPr lang="en-GB" sz="2000" dirty="0">
                <a:hlinkClick r:id="rId3"/>
              </a:rPr>
              <a:t> (europa.eu)</a:t>
            </a:r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82806"/>
              </p:ext>
            </p:extLst>
          </p:nvPr>
        </p:nvGraphicFramePr>
        <p:xfrm>
          <a:off x="436383" y="3933056"/>
          <a:ext cx="8332769" cy="8412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5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8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2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VB 2017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err="1">
                          <a:effectLst/>
                        </a:rPr>
                        <a:t>PB</a:t>
                      </a:r>
                      <a:r>
                        <a:rPr lang="en-GB" sz="1600" dirty="0">
                          <a:effectLst/>
                        </a:rPr>
                        <a:t> 2018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PM 2019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1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3200" b="1" dirty="0" smtClean="0">
                          <a:solidFill>
                            <a:srgbClr val="2D2D8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AU" sz="3200" b="1" baseline="0" dirty="0" smtClean="0">
                          <a:solidFill>
                            <a:srgbClr val="2D2D8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3200" b="1" dirty="0" err="1" smtClean="0">
                          <a:solidFill>
                            <a:srgbClr val="2D2D8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Milioni</a:t>
                      </a:r>
                      <a:r>
                        <a:rPr lang="en-AU" sz="3200" b="1" dirty="0" smtClean="0">
                          <a:solidFill>
                            <a:srgbClr val="2D2D8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b="1" dirty="0">
                        <a:solidFill>
                          <a:srgbClr val="2D2D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solidFill>
                          <a:srgbClr val="2D2D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b="1" dirty="0">
                        <a:solidFill>
                          <a:srgbClr val="2D2D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err="1">
                          <a:effectLst/>
                        </a:rPr>
                        <a:t>PADR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solidFill>
                          <a:srgbClr val="2D2D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solidFill>
                          <a:srgbClr val="2D2D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solidFill>
                          <a:srgbClr val="2D2D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4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3140968"/>
            <a:ext cx="84216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/>
              <a:t>La </a:t>
            </a:r>
            <a:r>
              <a:rPr lang="en-GB" kern="0" dirty="0" err="1"/>
              <a:t>finestra</a:t>
            </a:r>
            <a:r>
              <a:rPr lang="en-GB" kern="0" dirty="0"/>
              <a:t> </a:t>
            </a:r>
            <a:r>
              <a:rPr lang="en-GB" kern="0" dirty="0" smtClean="0"/>
              <a:t>“</a:t>
            </a:r>
            <a:r>
              <a:rPr lang="en-GB" kern="0" dirty="0" err="1" smtClean="0"/>
              <a:t>CAPAcITÀ</a:t>
            </a:r>
            <a:r>
              <a:rPr lang="en-GB" kern="0" dirty="0" smtClean="0"/>
              <a:t>”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2347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36625"/>
          </a:xfrm>
        </p:spPr>
        <p:txBody>
          <a:bodyPr/>
          <a:lstStyle/>
          <a:p>
            <a:r>
              <a:rPr lang="en-GB" sz="3200" dirty="0"/>
              <a:t>EDIDP 2019-2020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/>
          <a:p>
            <a:pPr marL="0" lvl="1" indent="0" algn="just">
              <a:buNone/>
            </a:pPr>
            <a:r>
              <a:rPr lang="en-GB" sz="1800" dirty="0" err="1"/>
              <a:t>Regolamento</a:t>
            </a:r>
            <a:r>
              <a:rPr lang="en-GB" sz="1800" dirty="0"/>
              <a:t> </a:t>
            </a:r>
            <a:r>
              <a:rPr lang="en-GB" sz="1800" dirty="0" smtClean="0"/>
              <a:t>EDIDP del 18 </a:t>
            </a:r>
            <a:r>
              <a:rPr lang="en-GB" sz="1800" dirty="0"/>
              <a:t>July 2018</a:t>
            </a:r>
          </a:p>
          <a:p>
            <a:pPr marL="0" lvl="1" indent="0" algn="just">
              <a:buNone/>
            </a:pPr>
            <a:endParaRPr lang="en-GB" sz="800" b="0" dirty="0"/>
          </a:p>
          <a:p>
            <a:pPr marL="0" indent="0">
              <a:buNone/>
            </a:pPr>
            <a:r>
              <a:rPr lang="en-GB" sz="1800" b="1" dirty="0" err="1"/>
              <a:t>Obiettivi</a:t>
            </a:r>
            <a:r>
              <a:rPr lang="en-GB" sz="1800" b="1" dirty="0"/>
              <a:t>:</a:t>
            </a:r>
          </a:p>
          <a:p>
            <a:endParaRPr lang="en-GB" sz="800" dirty="0" smtClean="0"/>
          </a:p>
          <a:p>
            <a:pPr>
              <a:spcAft>
                <a:spcPts val="600"/>
              </a:spcAft>
            </a:pPr>
            <a:r>
              <a:rPr lang="en-GB" altLang="en-US" sz="1800" b="1" dirty="0" err="1"/>
              <a:t>Promuovere</a:t>
            </a:r>
            <a:r>
              <a:rPr lang="en-GB" altLang="en-US" sz="1800" b="1" dirty="0"/>
              <a:t> </a:t>
            </a:r>
            <a:r>
              <a:rPr lang="en-GB" altLang="en-US" sz="1800" dirty="0"/>
              <a:t>la </a:t>
            </a:r>
            <a:r>
              <a:rPr lang="en-GB" altLang="en-US" sz="1800" dirty="0" err="1"/>
              <a:t>competitività</a:t>
            </a:r>
            <a:r>
              <a:rPr lang="en-GB" altLang="en-US" sz="1800" dirty="0"/>
              <a:t> e </a:t>
            </a:r>
            <a:r>
              <a:rPr lang="en-GB" altLang="en-US" sz="1800" dirty="0" smtClean="0"/>
              <a:t>la </a:t>
            </a:r>
            <a:r>
              <a:rPr lang="en-GB" altLang="en-US" sz="1800" dirty="0" err="1" smtClean="0"/>
              <a:t>capacità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di </a:t>
            </a:r>
            <a:r>
              <a:rPr lang="en-GB" altLang="en-US" sz="1800" dirty="0" err="1" smtClean="0"/>
              <a:t>innovazione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dell'industria</a:t>
            </a:r>
            <a:r>
              <a:rPr lang="en-GB" altLang="en-US" sz="1800" dirty="0" smtClean="0"/>
              <a:t> </a:t>
            </a:r>
            <a:r>
              <a:rPr lang="en-GB" altLang="en-US" sz="1800" dirty="0" err="1"/>
              <a:t>della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difesa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dell'UE</a:t>
            </a:r>
            <a:r>
              <a:rPr lang="en-GB" altLang="en-US" sz="1800" dirty="0"/>
              <a:t> </a:t>
            </a:r>
          </a:p>
          <a:p>
            <a:pPr>
              <a:spcAft>
                <a:spcPts val="600"/>
              </a:spcAft>
            </a:pPr>
            <a:r>
              <a:rPr lang="en-GB" altLang="en-US" sz="1800" b="1" dirty="0" err="1"/>
              <a:t>Stimolare</a:t>
            </a:r>
            <a:r>
              <a:rPr lang="en-GB" altLang="en-US" sz="1800" b="1" dirty="0"/>
              <a:t> </a:t>
            </a:r>
            <a:r>
              <a:rPr lang="en-GB" altLang="en-US" sz="1800" dirty="0"/>
              <a:t>la </a:t>
            </a:r>
            <a:r>
              <a:rPr lang="en-GB" altLang="en-US" sz="1800" dirty="0" err="1"/>
              <a:t>cooperazione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transfrontaliera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tra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imprese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comprese</a:t>
            </a:r>
            <a:r>
              <a:rPr lang="en-GB" altLang="en-US" sz="1800" dirty="0"/>
              <a:t> le PMI, </a:t>
            </a:r>
            <a:r>
              <a:rPr lang="en-GB" altLang="en-US" sz="1800" dirty="0" err="1"/>
              <a:t>nello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sviluppo</a:t>
            </a:r>
            <a:r>
              <a:rPr lang="en-GB" altLang="en-US" sz="1800" dirty="0"/>
              <a:t> di </a:t>
            </a:r>
            <a:r>
              <a:rPr lang="en-GB" altLang="en-US" sz="1800" dirty="0" err="1"/>
              <a:t>tecnologie</a:t>
            </a:r>
            <a:r>
              <a:rPr lang="en-GB" altLang="en-US" sz="1800" dirty="0"/>
              <a:t> o </a:t>
            </a:r>
            <a:r>
              <a:rPr lang="en-GB" altLang="en-US" sz="1800" dirty="0" err="1"/>
              <a:t>prodotti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della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difesa</a:t>
            </a:r>
            <a:endParaRPr lang="en-GB" altLang="en-US" sz="1800" dirty="0"/>
          </a:p>
          <a:p>
            <a:pPr>
              <a:spcAft>
                <a:spcPts val="600"/>
              </a:spcAft>
            </a:pPr>
            <a:r>
              <a:rPr lang="en-GB" altLang="en-US" sz="1800" b="1" dirty="0" err="1"/>
              <a:t>Promuovere</a:t>
            </a:r>
            <a:r>
              <a:rPr lang="en-GB" altLang="en-US" sz="1800" dirty="0"/>
              <a:t> un </a:t>
            </a:r>
            <a:r>
              <a:rPr lang="en-GB" altLang="en-US" sz="1800" dirty="0" err="1"/>
              <a:t>migliore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sfruttamento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dei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risultati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della</a:t>
            </a:r>
            <a:r>
              <a:rPr lang="en-GB" altLang="en-US" sz="1800" dirty="0"/>
              <a:t> </a:t>
            </a:r>
            <a:r>
              <a:rPr lang="en-GB" altLang="en-US" sz="1800" dirty="0" err="1" smtClean="0"/>
              <a:t>Ricerca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nel</a:t>
            </a:r>
            <a:r>
              <a:rPr lang="en-GB" altLang="en-US" sz="1800" dirty="0" smtClean="0"/>
              <a:t> </a:t>
            </a:r>
            <a:r>
              <a:rPr lang="en-GB" altLang="en-US" sz="1800" dirty="0" err="1"/>
              <a:t>settore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della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difesa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285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E8320C1D146D4D9B8BFAC1D48DFC84" ma:contentTypeVersion="12" ma:contentTypeDescription="Creare un nuovo documento." ma:contentTypeScope="" ma:versionID="59a4f830f22fc494352289bfcbdbcc68">
  <xsd:schema xmlns:xsd="http://www.w3.org/2001/XMLSchema" xmlns:xs="http://www.w3.org/2001/XMLSchema" xmlns:p="http://schemas.microsoft.com/office/2006/metadata/properties" xmlns:ns2="bd1881b0-4d25-41db-8dc5-353a524248b8" xmlns:ns3="e9111cc3-5c43-4805-99e0-afbb84f1fe17" targetNamespace="http://schemas.microsoft.com/office/2006/metadata/properties" ma:root="true" ma:fieldsID="3c38d986931b85230c3cca18c43e6e0f" ns2:_="" ns3:_="">
    <xsd:import namespace="bd1881b0-4d25-41db-8dc5-353a524248b8"/>
    <xsd:import namespace="e9111cc3-5c43-4805-99e0-afbb84f1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881b0-4d25-41db-8dc5-353a524248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cc3-5c43-4805-99e0-afbb84f1f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D6F18B-EE4E-4F37-B857-7C10681AC5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837791-7F05-4670-8FD7-21F85F9D0C60}"/>
</file>

<file path=customXml/itemProps3.xml><?xml version="1.0" encoding="utf-8"?>
<ds:datastoreItem xmlns:ds="http://schemas.openxmlformats.org/officeDocument/2006/customXml" ds:itemID="{A4D50629-E493-4024-94B0-CB04AAB4BDE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500</Words>
  <Application>Microsoft Office PowerPoint</Application>
  <PresentationFormat>On-screen Show (4:3)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Times New Roman</vt:lpstr>
      <vt:lpstr>Verdana</vt:lpstr>
      <vt:lpstr>Default Design</vt:lpstr>
      <vt:lpstr>Fondo Europeo per la Difesa </vt:lpstr>
      <vt:lpstr>Contesto globale</vt:lpstr>
      <vt:lpstr>PowerPoint Presentation</vt:lpstr>
      <vt:lpstr>I numeri dell’ Industria della Difesa in Europa</vt:lpstr>
      <vt:lpstr>Il piano d'azione in materia di difesa</vt:lpstr>
      <vt:lpstr>PowerPoint Presentation</vt:lpstr>
      <vt:lpstr>Azione Preparatoria sulla Ricerca per la Difesa. 2017-2019</vt:lpstr>
      <vt:lpstr>PowerPoint Presentation</vt:lpstr>
      <vt:lpstr>EDIDP 2019-2020</vt:lpstr>
      <vt:lpstr>EDIDP 2019-2020</vt:lpstr>
      <vt:lpstr>FED (EDF) 2021-2027</vt:lpstr>
      <vt:lpstr>PowerPoint Presentation</vt:lpstr>
      <vt:lpstr>Q &amp; 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Finanziamento della difesa europea</dc:title>
  <dc:creator>torneo</dc:creator>
  <cp:lastModifiedBy>CALARESU Sandro (DEFIS)</cp:lastModifiedBy>
  <cp:revision>315</cp:revision>
  <cp:lastPrinted>2017-11-29T14:19:45Z</cp:lastPrinted>
  <dcterms:created xsi:type="dcterms:W3CDTF">2011-10-28T10:25:18Z</dcterms:created>
  <dcterms:modified xsi:type="dcterms:W3CDTF">2021-05-20T06:04:00Z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0x010100E5E8320C1D146D4D9B8BFAC1D48DFC84</vt:lpwstr>
  </property>
</Properties>
</file>