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1511" r:id="rId3"/>
    <p:sldId id="1530" r:id="rId4"/>
    <p:sldId id="1513" r:id="rId5"/>
    <p:sldId id="1514" r:id="rId6"/>
    <p:sldId id="1533" r:id="rId7"/>
    <p:sldId id="1534" r:id="rId8"/>
    <p:sldId id="1535" r:id="rId9"/>
    <p:sldId id="1536" r:id="rId10"/>
    <p:sldId id="1537" r:id="rId11"/>
    <p:sldId id="1538" r:id="rId12"/>
    <p:sldId id="1524" r:id="rId13"/>
    <p:sldId id="1542" r:id="rId14"/>
    <p:sldId id="1543" r:id="rId15"/>
    <p:sldId id="1528" r:id="rId16"/>
    <p:sldId id="333" r:id="rId17"/>
    <p:sldId id="1547" r:id="rId18"/>
    <p:sldId id="1548" r:id="rId19"/>
    <p:sldId id="1549" r:id="rId20"/>
    <p:sldId id="1507" r:id="rId21"/>
    <p:sldId id="1551" r:id="rId22"/>
    <p:sldId id="1552" r:id="rId23"/>
    <p:sldId id="1564" r:id="rId24"/>
    <p:sldId id="1553" r:id="rId25"/>
    <p:sldId id="1554" r:id="rId26"/>
    <p:sldId id="260" r:id="rId27"/>
    <p:sldId id="1556" r:id="rId28"/>
    <p:sldId id="1557" r:id="rId29"/>
    <p:sldId id="332" r:id="rId30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9D9A"/>
    <a:srgbClr val="2E83B7"/>
    <a:srgbClr val="CB8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2009" autoAdjust="0"/>
  </p:normalViewPr>
  <p:slideViewPr>
    <p:cSldViewPr snapToGrid="0">
      <p:cViewPr varScale="1">
        <p:scale>
          <a:sx n="62" d="100"/>
          <a:sy n="62" d="100"/>
        </p:scale>
        <p:origin x="80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5546" tIns="47773" rIns="95546" bIns="47773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5546" tIns="47773" rIns="95546" bIns="47773" rtlCol="0"/>
          <a:lstStyle>
            <a:lvl1pPr algn="r">
              <a:defRPr sz="1300"/>
            </a:lvl1pPr>
          </a:lstStyle>
          <a:p>
            <a:fld id="{E45295BD-C009-41EC-89E3-54B0E7F0268B}" type="datetimeFigureOut">
              <a:rPr lang="it-IT" smtClean="0"/>
              <a:t>12/01/2024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6" tIns="47773" rIns="95546" bIns="47773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46" tIns="47773" rIns="95546" bIns="47773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428587"/>
            <a:ext cx="2945659" cy="498055"/>
          </a:xfrm>
          <a:prstGeom prst="rect">
            <a:avLst/>
          </a:prstGeom>
        </p:spPr>
        <p:txBody>
          <a:bodyPr vert="horz" lIns="95546" tIns="47773" rIns="95546" bIns="47773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5" y="9428587"/>
            <a:ext cx="2945659" cy="498055"/>
          </a:xfrm>
          <a:prstGeom prst="rect">
            <a:avLst/>
          </a:prstGeom>
        </p:spPr>
        <p:txBody>
          <a:bodyPr vert="horz" lIns="95546" tIns="47773" rIns="95546" bIns="47773" rtlCol="0" anchor="b"/>
          <a:lstStyle>
            <a:lvl1pPr algn="r">
              <a:defRPr sz="1300"/>
            </a:lvl1pPr>
          </a:lstStyle>
          <a:p>
            <a:fld id="{028D9F12-0572-4E58-8451-D9A6B0B880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0543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F4699-79F8-4CA9-87F0-A9AD88F8EE5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9337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" y="2942704"/>
            <a:ext cx="12598400" cy="413543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4711"/>
            <a:ext cx="7920861" cy="2385251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571875" y="3602038"/>
            <a:ext cx="4400550" cy="1655762"/>
          </a:xfrm>
          <a:noFill/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" r="42683"/>
          <a:stretch/>
        </p:blipFill>
        <p:spPr bwMode="auto">
          <a:xfrm>
            <a:off x="10248614" y="877034"/>
            <a:ext cx="676919" cy="676919"/>
          </a:xfrm>
          <a:prstGeom prst="ellipse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s://aspanational.files.wordpress.com/2011/08/water-drop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1" r="17441"/>
          <a:stretch/>
        </p:blipFill>
        <p:spPr bwMode="auto">
          <a:xfrm>
            <a:off x="9444861" y="1267081"/>
            <a:ext cx="1142212" cy="1142212"/>
          </a:xfrm>
          <a:prstGeom prst="ellipse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blog.netafim.it/wp-content/uploads/2012/05/Terreno-arid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3" r="16603"/>
          <a:stretch/>
        </p:blipFill>
        <p:spPr bwMode="auto">
          <a:xfrm>
            <a:off x="10152610" y="1676405"/>
            <a:ext cx="1649924" cy="1649923"/>
          </a:xfrm>
          <a:prstGeom prst="flowChartConnector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383861" y="-84080"/>
            <a:ext cx="5799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15EAB"/>
                </a:solidFill>
                <a:latin typeface="Garamond" panose="02020404030301010803" pitchFamily="18" charset="0"/>
              </a:rPr>
              <a:t>geo</a:t>
            </a:r>
            <a:r>
              <a:rPr lang="it-IT" b="1" dirty="0">
                <a:solidFill>
                  <a:srgbClr val="015EAB"/>
                </a:solidFill>
                <a:latin typeface="Garamond" panose="02020404030301010803" pitchFamily="18" charset="0"/>
              </a:rPr>
              <a:t> - THE </a:t>
            </a:r>
            <a:r>
              <a:rPr lang="it-IT" sz="4000" b="1" kern="1200" dirty="0" err="1">
                <a:solidFill>
                  <a:srgbClr val="015EAB"/>
                </a:solidFill>
                <a:latin typeface="Garamond" panose="02020404030301010803" pitchFamily="18" charset="0"/>
                <a:ea typeface="+mn-ea"/>
                <a:cs typeface="+mn-cs"/>
              </a:rPr>
              <a:t>g</a:t>
            </a:r>
            <a:r>
              <a:rPr lang="it-IT" b="1" dirty="0" err="1">
                <a:solidFill>
                  <a:srgbClr val="015EAB"/>
                </a:solidFill>
                <a:latin typeface="Garamond" panose="02020404030301010803" pitchFamily="18" charset="0"/>
              </a:rPr>
              <a:t>REEN</a:t>
            </a:r>
            <a:r>
              <a:rPr lang="it-IT" b="1" dirty="0">
                <a:solidFill>
                  <a:srgbClr val="015EAB"/>
                </a:solidFill>
                <a:latin typeface="Garamond" panose="02020404030301010803" pitchFamily="18" charset="0"/>
              </a:rPr>
              <a:t> </a:t>
            </a:r>
            <a:r>
              <a:rPr lang="it-IT" sz="3600" b="1" dirty="0" err="1">
                <a:solidFill>
                  <a:srgbClr val="015EAB"/>
                </a:solidFill>
                <a:latin typeface="Garamond" panose="02020404030301010803" pitchFamily="18" charset="0"/>
              </a:rPr>
              <a:t>e</a:t>
            </a:r>
            <a:r>
              <a:rPr lang="it-IT" b="1" dirty="0" err="1">
                <a:solidFill>
                  <a:srgbClr val="015EAB"/>
                </a:solidFill>
                <a:latin typeface="Garamond" panose="02020404030301010803" pitchFamily="18" charset="0"/>
              </a:rPr>
              <a:t>CONOMY</a:t>
            </a:r>
            <a:r>
              <a:rPr lang="it-IT" b="1" baseline="0" dirty="0">
                <a:solidFill>
                  <a:srgbClr val="015EAB"/>
                </a:solidFill>
                <a:latin typeface="Garamond" panose="02020404030301010803" pitchFamily="18" charset="0"/>
              </a:rPr>
              <a:t> </a:t>
            </a:r>
            <a:r>
              <a:rPr lang="it-IT" sz="3600" b="1" baseline="0" dirty="0" err="1">
                <a:solidFill>
                  <a:srgbClr val="015EAB"/>
                </a:solidFill>
                <a:latin typeface="Garamond" panose="02020404030301010803" pitchFamily="18" charset="0"/>
              </a:rPr>
              <a:t>o</a:t>
            </a:r>
            <a:r>
              <a:rPr lang="it-IT" b="1" baseline="0" dirty="0" err="1">
                <a:solidFill>
                  <a:srgbClr val="015EAB"/>
                </a:solidFill>
                <a:latin typeface="Garamond" panose="02020404030301010803" pitchFamily="18" charset="0"/>
              </a:rPr>
              <a:t>BSERVATORY</a:t>
            </a:r>
            <a:endParaRPr lang="it-IT" b="1" dirty="0">
              <a:solidFill>
                <a:srgbClr val="015EAB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80991" cy="103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08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22963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603684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0384" y="566947"/>
            <a:ext cx="10112184" cy="618403"/>
          </a:xfrm>
        </p:spPr>
        <p:txBody>
          <a:bodyPr anchor="t" anchorCtr="0"/>
          <a:lstStyle>
            <a:lvl1pPr>
              <a:lnSpc>
                <a:spcPts val="4667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384" y="2212449"/>
            <a:ext cx="10112184" cy="1752275"/>
          </a:xfrm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944033" y="1203685"/>
            <a:ext cx="10112184" cy="369332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  <a:latin typeface="Open Sans"/>
                <a:cs typeface="Open Sans"/>
              </a:defRPr>
            </a:lvl1pPr>
            <a:lvl2pPr marL="609585" indent="0">
              <a:buNone/>
              <a:defRPr sz="3200">
                <a:solidFill>
                  <a:schemeClr val="tx2"/>
                </a:solidFill>
                <a:latin typeface="Open Sans"/>
                <a:cs typeface="Open Sans"/>
              </a:defRPr>
            </a:lvl2pPr>
            <a:lvl3pPr marL="1134505" indent="0">
              <a:buNone/>
              <a:defRPr sz="3200">
                <a:solidFill>
                  <a:schemeClr val="tx2"/>
                </a:solidFill>
                <a:latin typeface="Open Sans"/>
                <a:cs typeface="Open Sans"/>
              </a:defRPr>
            </a:lvl3pPr>
            <a:lvl4pPr marL="1828754" indent="0">
              <a:buNone/>
              <a:defRPr sz="3200">
                <a:solidFill>
                  <a:schemeClr val="tx2"/>
                </a:solidFill>
                <a:latin typeface="Open Sans"/>
                <a:cs typeface="Open Sans"/>
              </a:defRPr>
            </a:lvl4pPr>
            <a:lvl5pPr marL="2438339" indent="0">
              <a:buNone/>
              <a:defRPr sz="3200">
                <a:solidFill>
                  <a:schemeClr val="tx2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it-IT" dirty="0"/>
              <a:t>CLICK TO EDIT SUBTITLE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2" hasCustomPrompt="1"/>
          </p:nvPr>
        </p:nvSpPr>
        <p:spPr>
          <a:xfrm>
            <a:off x="944033" y="1736197"/>
            <a:ext cx="4133851" cy="26674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733" b="1">
                <a:solidFill>
                  <a:schemeClr val="tx1"/>
                </a:solidFill>
                <a:latin typeface="Open Sans"/>
                <a:cs typeface="Open Sans"/>
              </a:defRPr>
            </a:lvl1pPr>
            <a:lvl2pPr marL="609585" indent="0">
              <a:buNone/>
              <a:defRPr/>
            </a:lvl2pPr>
            <a:lvl3pPr marL="1134505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it-IT" dirty="0"/>
              <a:t>TITLE PARAGRAPH</a:t>
            </a:r>
          </a:p>
        </p:txBody>
      </p:sp>
      <p:sp>
        <p:nvSpPr>
          <p:cNvPr id="19" name="CasellaDiTesto 18"/>
          <p:cNvSpPr txBox="1"/>
          <p:nvPr userDrawn="1"/>
        </p:nvSpPr>
        <p:spPr>
          <a:xfrm>
            <a:off x="11218333" y="-1"/>
            <a:ext cx="97366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333" smtClean="0">
                <a:solidFill>
                  <a:schemeClr val="bg1"/>
                </a:solidFill>
                <a:latin typeface="Open Sans"/>
                <a:cs typeface="Open Sans"/>
              </a:rPr>
              <a:t>‹N›</a:t>
            </a:fld>
            <a:endParaRPr lang="it-IT" sz="1333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20" name="Segnaposto testo 21"/>
          <p:cNvSpPr>
            <a:spLocks noGrp="1"/>
          </p:cNvSpPr>
          <p:nvPr>
            <p:ph type="body" sz="quarter" idx="10" hasCustomPrompt="1"/>
          </p:nvPr>
        </p:nvSpPr>
        <p:spPr>
          <a:xfrm>
            <a:off x="956738" y="89407"/>
            <a:ext cx="3996263" cy="205184"/>
          </a:xfrm>
        </p:spPr>
        <p:txBody>
          <a:bodyPr anchor="ctr" anchorCtr="0"/>
          <a:lstStyle>
            <a:lvl1pPr marL="0" indent="0">
              <a:buNone/>
              <a:defRPr sz="1333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609585" indent="0">
              <a:buNone/>
              <a:defRPr/>
            </a:lvl2pPr>
            <a:lvl3pPr marL="1134505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it-IT" dirty="0"/>
              <a:t>CLICK TO EDIT CHAPTER TITLE</a:t>
            </a:r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07" y="5520268"/>
            <a:ext cx="2735996" cy="129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9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resentazione 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>
            <a:spLocks noChangeArrowheads="1"/>
          </p:cNvSpPr>
          <p:nvPr userDrawn="1"/>
        </p:nvSpPr>
        <p:spPr bwMode="auto">
          <a:xfrm>
            <a:off x="9990667" y="6646864"/>
            <a:ext cx="220133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it-IT" altLang="it-IT" sz="900" dirty="0">
                <a:solidFill>
                  <a:srgbClr val="767171"/>
                </a:solidFill>
                <a:latin typeface="Arial Narrow" panose="020B0606020202030204" pitchFamily="34" charset="0"/>
              </a:rPr>
              <a:t>SUSTAINABILITY MANAGEMENT</a:t>
            </a:r>
          </a:p>
        </p:txBody>
      </p:sp>
    </p:spTree>
    <p:extLst>
      <p:ext uri="{BB962C8B-B14F-4D97-AF65-F5344CB8AC3E}">
        <p14:creationId xmlns:p14="http://schemas.microsoft.com/office/powerpoint/2010/main" val="689218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>
                  <a:lumMod val="65000"/>
                </a:schemeClr>
              </a:buClr>
              <a:defRPr/>
            </a:lvl1pPr>
            <a:lvl2pPr marL="685800" indent="-228600">
              <a:buClr>
                <a:schemeClr val="accent6"/>
              </a:buClr>
              <a:buFont typeface="Wingdings" panose="05000000000000000000" pitchFamily="2" charset="2"/>
              <a:buChar char="ü"/>
              <a:defRPr/>
            </a:lvl2pPr>
            <a:lvl3pPr marL="1143000" indent="-2286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6"/>
              </a:buClr>
              <a:buFont typeface="Calibri" panose="020F0502020204030204" pitchFamily="34" charset="0"/>
              <a:buChar char="‐"/>
              <a:defRPr/>
            </a:lvl4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702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 b="0"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8139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chemeClr val="bg1">
                  <a:lumMod val="65000"/>
                </a:schemeClr>
              </a:buClr>
              <a:defRPr/>
            </a:lvl1pPr>
            <a:lvl2pPr marL="685800" indent="-228600">
              <a:buClr>
                <a:schemeClr val="accent6"/>
              </a:buClr>
              <a:buFont typeface="Wingdings" panose="05000000000000000000" pitchFamily="2" charset="2"/>
              <a:buChar char="ü"/>
              <a:defRPr/>
            </a:lvl2pPr>
            <a:lvl3pPr marL="1143000" indent="-2286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6"/>
              </a:buClr>
              <a:buFont typeface="Calibri" panose="020F0502020204030204" pitchFamily="34" charset="0"/>
              <a:buChar char="‐"/>
              <a:defRPr/>
            </a:lvl4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chemeClr val="bg1">
                  <a:lumMod val="65000"/>
                </a:schemeClr>
              </a:buClr>
              <a:defRPr/>
            </a:lvl1pPr>
            <a:lvl2pPr marL="685800" indent="-228600">
              <a:buClr>
                <a:schemeClr val="accent6"/>
              </a:buClr>
              <a:buFont typeface="Wingdings" panose="05000000000000000000" pitchFamily="2" charset="2"/>
              <a:buChar char="ü"/>
              <a:defRPr/>
            </a:lvl2pPr>
            <a:lvl3pPr marL="1143000" indent="-2286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6"/>
              </a:buClr>
              <a:buFont typeface="Calibri" panose="020F0502020204030204" pitchFamily="34" charset="0"/>
              <a:buChar char="‐"/>
              <a:defRPr/>
            </a:lvl4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774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DE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buClr>
                <a:schemeClr val="bg1">
                  <a:lumMod val="65000"/>
                </a:schemeClr>
              </a:buClr>
              <a:defRPr/>
            </a:lvl1pPr>
            <a:lvl2pPr marL="685800" indent="-228600">
              <a:buClr>
                <a:schemeClr val="accent6"/>
              </a:buClr>
              <a:buFont typeface="Wingdings" panose="05000000000000000000" pitchFamily="2" charset="2"/>
              <a:buChar char="ü"/>
              <a:defRPr/>
            </a:lvl2pPr>
            <a:lvl3pPr marL="1143000" indent="-2286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6"/>
              </a:buClr>
              <a:buFont typeface="Calibri" panose="020F0502020204030204" pitchFamily="34" charset="0"/>
              <a:buChar char="‐"/>
              <a:defRPr/>
            </a:lvl4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DE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chemeClr val="bg1">
                  <a:lumMod val="65000"/>
                </a:schemeClr>
              </a:buClr>
              <a:defRPr/>
            </a:lvl1pPr>
            <a:lvl2pPr marL="685800" indent="-228600">
              <a:buClr>
                <a:schemeClr val="accent6"/>
              </a:buClr>
              <a:buFont typeface="Wingdings" panose="05000000000000000000" pitchFamily="2" charset="2"/>
              <a:buChar char="ü"/>
              <a:defRPr/>
            </a:lvl2pPr>
            <a:lvl3pPr marL="1143000" indent="-2286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6"/>
              </a:buClr>
              <a:buFont typeface="Calibri" panose="020F0502020204030204" pitchFamily="34" charset="0"/>
              <a:buChar char="‐"/>
              <a:defRPr/>
            </a:lvl4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515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1955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734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chemeClr val="bg1">
                  <a:lumMod val="65000"/>
                </a:schemeClr>
              </a:buClr>
              <a:defRPr sz="3200"/>
            </a:lvl1pPr>
            <a:lvl2pPr marL="685800" indent="-228600">
              <a:buClr>
                <a:schemeClr val="accent6"/>
              </a:buClr>
              <a:buFont typeface="Wingdings" panose="05000000000000000000" pitchFamily="2" charset="2"/>
              <a:buChar char="ü"/>
              <a:defRPr sz="2800"/>
            </a:lvl2pPr>
            <a:lvl3pPr marL="1143000" indent="-2286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 sz="2400"/>
            </a:lvl3pPr>
            <a:lvl4pPr marL="1600200" indent="-228600">
              <a:buClr>
                <a:schemeClr val="accent6"/>
              </a:buClr>
              <a:buFont typeface="Calibri" panose="020F0502020204030204" pitchFamily="34" charset="0"/>
              <a:buChar char="‐"/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3996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2723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409700"/>
            <a:ext cx="10515600" cy="4767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9507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65000"/>
          </a:schemeClr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Calibri" panose="020F0502020204030204" pitchFamily="34" charset="0"/>
        <a:buChar char="‐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65000"/>
          </a:schemeClr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Fabio.iraldo@santannapisa.it" TargetMode="Externa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15757" y="1299373"/>
            <a:ext cx="9064721" cy="1655762"/>
          </a:xfrm>
        </p:spPr>
        <p:txBody>
          <a:bodyPr>
            <a:noAutofit/>
          </a:bodyPr>
          <a:lstStyle/>
          <a:p>
            <a:r>
              <a:rPr lang="it-IT" sz="3200" dirty="0">
                <a:latin typeface="+mn-lt"/>
              </a:rPr>
              <a:t>GREEN CLAIMS DIRECTIVE: CONTESTO,</a:t>
            </a:r>
            <a:br>
              <a:rPr lang="it-IT" sz="3200" dirty="0">
                <a:latin typeface="+mn-lt"/>
              </a:rPr>
            </a:br>
            <a:r>
              <a:rPr lang="it-IT" sz="3200" dirty="0">
                <a:latin typeface="+mn-lt"/>
              </a:rPr>
              <a:t>MOTIVI E OBIETTIVI DELLA PROPOSTA</a:t>
            </a:r>
            <a:br>
              <a:rPr lang="it-IT" sz="3200" dirty="0">
                <a:latin typeface="+mn-lt"/>
              </a:rPr>
            </a:br>
            <a:r>
              <a:rPr lang="it-IT" sz="3200" dirty="0">
                <a:latin typeface="+mn-lt"/>
              </a:rPr>
              <a:t>DI DIRETTIVA UE E RICADUTE</a:t>
            </a:r>
            <a:br>
              <a:rPr lang="it-IT" sz="3200" dirty="0">
                <a:latin typeface="+mn-lt"/>
              </a:rPr>
            </a:br>
            <a:r>
              <a:rPr lang="it-IT" sz="3200" dirty="0">
                <a:latin typeface="+mn-lt"/>
              </a:rPr>
              <a:t>SULLA COMPLIANCE AMBIENTALE</a:t>
            </a:r>
            <a:endParaRPr lang="it-IT" sz="1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Sottotitolo 6">
            <a:extLst>
              <a:ext uri="{FF2B5EF4-FFF2-40B4-BE49-F238E27FC236}">
                <a16:creationId xmlns:a16="http://schemas.microsoft.com/office/drawing/2014/main" id="{60950723-FFAF-4A1E-AE9E-8B8073AEA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3530" y="3026685"/>
            <a:ext cx="4400550" cy="1655762"/>
          </a:xfrm>
        </p:spPr>
        <p:txBody>
          <a:bodyPr/>
          <a:lstStyle/>
          <a:p>
            <a:r>
              <a:rPr lang="it-IT"/>
              <a:t>Fabio Iraldo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9299260-4BB5-4E84-A28B-110BBA857E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3000"/>
                    </a14:imgEffect>
                    <a14:imgEffect>
                      <a14:brightnessContrast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617" y="165900"/>
            <a:ext cx="1658397" cy="70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11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2D2069-AB38-4D42-A183-4E54FDC42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1428"/>
            <a:ext cx="10515600" cy="968375"/>
          </a:xfrm>
        </p:spPr>
        <p:txBody>
          <a:bodyPr/>
          <a:lstStyle/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Art. 4: Comparative </a:t>
            </a:r>
            <a:r>
              <a:rPr lang="it-IT" dirty="0" err="1">
                <a:solidFill>
                  <a:schemeClr val="accent6">
                    <a:lumMod val="75000"/>
                  </a:schemeClr>
                </a:solidFill>
              </a:rPr>
              <a:t>environmental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6">
                    <a:lumMod val="75000"/>
                  </a:schemeClr>
                </a:solidFill>
              </a:rPr>
              <a:t>claims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9480DA-895E-4B32-8E7A-F2C868C7C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218"/>
            <a:ext cx="10515600" cy="3957745"/>
          </a:xfrm>
        </p:spPr>
        <p:txBody>
          <a:bodyPr/>
          <a:lstStyle/>
          <a:p>
            <a:r>
              <a:rPr lang="en-US" dirty="0"/>
              <a:t>La giustificazione di explicit green claims </a:t>
            </a:r>
            <a:r>
              <a:rPr lang="en-US" dirty="0" err="1"/>
              <a:t>che</a:t>
            </a:r>
            <a:r>
              <a:rPr lang="en-US" dirty="0"/>
              <a:t> affermano o implicano </a:t>
            </a:r>
            <a:r>
              <a:rPr lang="en-US" b="1" u="sng" dirty="0"/>
              <a:t>che un prodotto o un commerciante ha minori impatti ambientali o migliori prestazioni ambientali rispetto ad altri prodotti o commercianti </a:t>
            </a:r>
            <a:r>
              <a:rPr lang="en-US" dirty="0"/>
              <a:t>("affermazioni ambientali comparative"), oltre ai requisiti di cui all'articolo 3, deve essere conforme a </a:t>
            </a:r>
            <a:r>
              <a:rPr lang="en-US" b="1" i="1" dirty="0"/>
              <a:t>requisiti (aggiuntivi)</a:t>
            </a:r>
            <a:r>
              <a:rPr lang="en-US" dirty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8698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888D64-9053-4ABC-A777-1B17ADE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4029"/>
            <a:ext cx="10515600" cy="968375"/>
          </a:xfrm>
        </p:spPr>
        <p:txBody>
          <a:bodyPr/>
          <a:lstStyle/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Requisiti aggiuntivi: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FC8DBC-4A51-40EC-9040-C399F4D41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145" y="1203824"/>
            <a:ext cx="11189413" cy="533014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le informazioni e i dati utilizzati per valutare gli impatti ambientali, gli aspetti ambientali o le prestazioni ambientali dei prodotti o degli operatori commerciali rispetto ai quali viene effettuato il confronto </a:t>
            </a:r>
            <a:r>
              <a:rPr lang="en-US" b="1" u="sng" dirty="0"/>
              <a:t>sono equivalenti </a:t>
            </a:r>
            <a:r>
              <a:rPr lang="en-US" dirty="0"/>
              <a:t>alle informazioni e ai dati utilizzati per valutare (...) il prodotto o l'operatore commerciale </a:t>
            </a:r>
            <a:r>
              <a:rPr lang="en-US" dirty="0" err="1"/>
              <a:t>oggetto</a:t>
            </a:r>
            <a:r>
              <a:rPr lang="en-US" dirty="0"/>
              <a:t> del claim; </a:t>
            </a:r>
          </a:p>
          <a:p>
            <a:r>
              <a:rPr lang="en-US" dirty="0"/>
              <a:t>i dati utilizzati per valutare gli impatti ambientali, gli aspetti ambientali o le prestazioni ambientali dei prodotti o degli operatori commerciali </a:t>
            </a:r>
            <a:r>
              <a:rPr lang="en-US" b="1" u="sng" dirty="0"/>
              <a:t>sono generati o reperiti in modo equivalente </a:t>
            </a:r>
            <a:r>
              <a:rPr lang="en-US" dirty="0"/>
              <a:t>ai dati utilizzati per valutare (...) i prodotti o gli operatori commerciali rispetto ai quali viene effettuato il confronto; </a:t>
            </a:r>
          </a:p>
          <a:p>
            <a:r>
              <a:rPr lang="en-US" dirty="0"/>
              <a:t>la copertura delle fasi della catena del valore </a:t>
            </a:r>
            <a:r>
              <a:rPr lang="en-US" b="1" u="sng" dirty="0"/>
              <a:t>è equivalente </a:t>
            </a:r>
            <a:r>
              <a:rPr lang="en-US" dirty="0"/>
              <a:t>per i prodotti e gli operatori commerciali confrontati e </a:t>
            </a:r>
            <a:r>
              <a:rPr lang="en-US" b="1" dirty="0"/>
              <a:t>garantisce che le fasi più significative siano prese in considerazione per tutti i prodotti e gli operatori commerciali; </a:t>
            </a:r>
          </a:p>
          <a:p>
            <a:r>
              <a:rPr lang="en-US" dirty="0"/>
              <a:t>la copertura degli impatti ambientali, degli aspetti ambientali o delle prestazioni ambientali </a:t>
            </a:r>
            <a:r>
              <a:rPr lang="en-US" b="1" u="sng" dirty="0"/>
              <a:t>sia equivalente per i prodotti e gli operatori commerciali confrontati </a:t>
            </a:r>
            <a:r>
              <a:rPr lang="en-US" dirty="0"/>
              <a:t>e garantisca che gli impatti ambientali, gli aspetti ambientali o le prestazioni ambientali più significativi siano presi in considerazione per tutti i prodotti e gli operatori commerciali; </a:t>
            </a:r>
          </a:p>
          <a:p>
            <a:r>
              <a:rPr lang="en-US" b="1" u="sng" dirty="0"/>
              <a:t>le ipotesi utilizzate per il confronto sono stabilite in modo equivalente </a:t>
            </a:r>
            <a:r>
              <a:rPr lang="en-US" dirty="0"/>
              <a:t>per i prodotti e gli operatori commerciali confrontati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8944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A0FF97-DB6C-4E33-AD23-484650FB4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4028"/>
            <a:ext cx="10515600" cy="968375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Art. 7 e 8 sulle etichette ambientali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C0D37C-F4A6-41AB-9555-82121BE28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880" y="1409700"/>
            <a:ext cx="11131193" cy="522740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Gli Stati membri provvedono affinché le etichette ambientali </a:t>
            </a:r>
            <a:r>
              <a:rPr lang="en-US" b="1" u="sng" dirty="0"/>
              <a:t>soddisfino i requisiti di cui </a:t>
            </a:r>
            <a:r>
              <a:rPr lang="en-US" dirty="0"/>
              <a:t>agli articoli da 3 a 6 e siano soggette a verifica ai sensi dell'articolo 10. </a:t>
            </a:r>
          </a:p>
          <a:p>
            <a:r>
              <a:rPr lang="en-US" dirty="0"/>
              <a:t>Solo le etichette ambientali </a:t>
            </a:r>
            <a:r>
              <a:rPr lang="en-US" b="1" dirty="0"/>
              <a:t>assegnate nell'ambito dei sistemi di etichettatura ambientale istituiti dal diritto dell'Unione </a:t>
            </a:r>
            <a:r>
              <a:rPr lang="en-US" dirty="0"/>
              <a:t>possono presentare </a:t>
            </a:r>
            <a:r>
              <a:rPr lang="en-US" b="1" u="sng" dirty="0"/>
              <a:t>una valutazione o un punteggio </a:t>
            </a:r>
            <a:r>
              <a:rPr lang="en-US" dirty="0"/>
              <a:t>di un prodotto o di un operatore commerciale basato su un indicatore aggregato degli impatti ambientali di un prodotto o di un operatore commerciale. </a:t>
            </a:r>
          </a:p>
          <a:p>
            <a:r>
              <a:rPr lang="en-US" dirty="0"/>
              <a:t>I requisiti per i sistemi di etichettatura ambientale sono definiti in dettaglio dall'articolo 8.</a:t>
            </a:r>
          </a:p>
          <a:p>
            <a:r>
              <a:rPr lang="en-US" dirty="0"/>
              <a:t>(...)</a:t>
            </a:r>
          </a:p>
          <a:p>
            <a:r>
              <a:rPr lang="en-US" dirty="0"/>
              <a:t>La Commissione pubblica e aggiorna </a:t>
            </a:r>
            <a:r>
              <a:rPr lang="en-US" b="1" u="sng" dirty="0"/>
              <a:t>un elenco di etichette ambientali ufficialmente </a:t>
            </a:r>
            <a:r>
              <a:rPr lang="en-US" b="1" u="sng" dirty="0" err="1"/>
              <a:t>riconosciute </a:t>
            </a:r>
            <a:r>
              <a:rPr lang="en-US" b="1" u="sng" dirty="0"/>
              <a:t>che possono essere utilizzate </a:t>
            </a:r>
            <a:r>
              <a:rPr lang="en-US" dirty="0"/>
              <a:t>sul mercato dell'Unione.</a:t>
            </a:r>
          </a:p>
        </p:txBody>
      </p:sp>
    </p:spTree>
    <p:extLst>
      <p:ext uri="{BB962C8B-B14F-4D97-AF65-F5344CB8AC3E}">
        <p14:creationId xmlns:p14="http://schemas.microsoft.com/office/powerpoint/2010/main" val="1151528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1BC0E9-5148-42CF-97A4-D3CB7DA6F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40" y="266666"/>
            <a:ext cx="10511319" cy="968375"/>
          </a:xfrm>
        </p:spPr>
        <p:txBody>
          <a:bodyPr/>
          <a:lstStyle/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Art.10: </a:t>
            </a:r>
            <a:r>
              <a:rPr lang="it-IT" dirty="0" err="1">
                <a:solidFill>
                  <a:schemeClr val="accent6">
                    <a:lumMod val="75000"/>
                  </a:schemeClr>
                </a:solidFill>
              </a:rPr>
              <a:t>verifica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e certificazione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474DB8-DF72-49B0-BDBF-FF52DBFF6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171" y="1235041"/>
            <a:ext cx="10515600" cy="54483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Gli Stati membri istituiscono procedure per </a:t>
            </a:r>
            <a:r>
              <a:rPr lang="en-US" b="1" u="sng" dirty="0"/>
              <a:t>verificare la fondatezza e la </a:t>
            </a:r>
            <a:r>
              <a:rPr lang="en-US" b="1" u="sng" dirty="0" err="1"/>
              <a:t>comunicazione</a:t>
            </a:r>
            <a:r>
              <a:rPr lang="en-US" b="1" u="sng" dirty="0"/>
              <a:t> </a:t>
            </a:r>
            <a:r>
              <a:rPr lang="en-US" b="1" u="sng" dirty="0" err="1"/>
              <a:t>degli</a:t>
            </a:r>
            <a:r>
              <a:rPr lang="en-US" b="1" u="sng" dirty="0"/>
              <a:t> explicit green claims.</a:t>
            </a:r>
          </a:p>
          <a:p>
            <a:r>
              <a:rPr lang="en-US" dirty="0"/>
              <a:t>La verifica deve essere effettuata da un </a:t>
            </a:r>
            <a:r>
              <a:rPr lang="en-US" b="1" dirty="0"/>
              <a:t>verificatore </a:t>
            </a:r>
            <a:r>
              <a:rPr lang="en-US" dirty="0"/>
              <a:t>che soddisfi i requisiti di cui all'articolo 11.</a:t>
            </a:r>
          </a:p>
          <a:p>
            <a:r>
              <a:rPr lang="en-US" dirty="0"/>
              <a:t>Al termine della verifica, il verificatore redige, </a:t>
            </a:r>
            <a:r>
              <a:rPr lang="en-US" b="1" i="1" u="sng" dirty="0"/>
              <a:t>se </a:t>
            </a:r>
            <a:r>
              <a:rPr lang="en-US" b="1" i="1" u="sng" dirty="0" err="1"/>
              <a:t>applicabile</a:t>
            </a:r>
            <a:r>
              <a:rPr lang="en-US" dirty="0"/>
              <a:t>, un </a:t>
            </a:r>
            <a:r>
              <a:rPr lang="en-US" b="1" dirty="0"/>
              <a:t>certificato di conformità che attesta </a:t>
            </a:r>
            <a:r>
              <a:rPr lang="en-US" b="1" dirty="0" err="1"/>
              <a:t>che</a:t>
            </a:r>
            <a:r>
              <a:rPr lang="en-US" b="1" dirty="0"/>
              <a:t> </a:t>
            </a:r>
            <a:r>
              <a:rPr lang="en-US" b="1" dirty="0" err="1"/>
              <a:t>l’explicit</a:t>
            </a:r>
            <a:r>
              <a:rPr lang="en-US" b="1" dirty="0"/>
              <a:t> green claim (...) è conforme alle prescrizioni della </a:t>
            </a:r>
            <a:r>
              <a:rPr lang="en-US" dirty="0"/>
              <a:t>presente direttiva.</a:t>
            </a:r>
          </a:p>
          <a:p>
            <a:r>
              <a:rPr lang="en-US" dirty="0"/>
              <a:t>Il certificato di conformità </a:t>
            </a:r>
            <a:r>
              <a:rPr lang="en-US" b="1" dirty="0"/>
              <a:t>è </a:t>
            </a:r>
            <a:r>
              <a:rPr lang="en-US" b="1" dirty="0" err="1"/>
              <a:t>riconosciuto </a:t>
            </a:r>
            <a:r>
              <a:rPr lang="en-US" b="1" dirty="0"/>
              <a:t>dalle autorità competenti </a:t>
            </a:r>
            <a:r>
              <a:rPr lang="en-US" dirty="0"/>
              <a:t>responsabili dell'applicazione e del rispetto della presente direttiva.</a:t>
            </a:r>
          </a:p>
          <a:p>
            <a:r>
              <a:rPr lang="en-US" dirty="0"/>
              <a:t>Il certificato di conformità </a:t>
            </a:r>
            <a:r>
              <a:rPr lang="en-US" b="1" u="sng" dirty="0"/>
              <a:t>non pregiudica la </a:t>
            </a:r>
            <a:r>
              <a:rPr lang="en-US" b="1" u="sng" dirty="0" err="1"/>
              <a:t>valutazione</a:t>
            </a:r>
            <a:r>
              <a:rPr lang="en-US" b="1" u="sng" dirty="0"/>
              <a:t> del claim </a:t>
            </a:r>
            <a:r>
              <a:rPr lang="en-US" b="1" u="sng" dirty="0" err="1"/>
              <a:t>ambientale</a:t>
            </a:r>
            <a:r>
              <a:rPr lang="en-US" b="1" u="sng" dirty="0"/>
              <a:t> da parte delle autorità o dei tribunali nazionali ai sensi della </a:t>
            </a:r>
            <a:r>
              <a:rPr lang="en-US" dirty="0"/>
              <a:t>direttiva 2005/29/CE. </a:t>
            </a:r>
          </a:p>
          <a:p>
            <a:r>
              <a:rPr lang="en-US" dirty="0"/>
              <a:t>La Commissione adotta </a:t>
            </a:r>
            <a:r>
              <a:rPr lang="en-US" b="1" dirty="0"/>
              <a:t>atti di esecuzione per stabilire i dettagli relativi alla forma del certificato di conformità </a:t>
            </a:r>
            <a:r>
              <a:rPr lang="en-US" dirty="0"/>
              <a:t>(...) e ai mezzi tecnici per il rilascio di tale certificato di conformità.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5097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05960C-5C70-497F-851D-72F91BB0A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658" y="380144"/>
            <a:ext cx="10542141" cy="953356"/>
          </a:xfrm>
        </p:spPr>
        <p:txBody>
          <a:bodyPr/>
          <a:lstStyle/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Art.11: il </a:t>
            </a:r>
            <a:r>
              <a:rPr lang="it-IT" dirty="0" err="1">
                <a:solidFill>
                  <a:schemeClr val="accent6">
                    <a:lumMod val="75000"/>
                  </a:schemeClr>
                </a:solidFill>
              </a:rPr>
              <a:t>verificatore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F7A058-854D-4F12-9C17-EECB81E07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Il verificatore deve essere un </a:t>
            </a:r>
            <a:r>
              <a:rPr lang="en-US" b="1" u="sng" dirty="0"/>
              <a:t>organismo terzo di valutazione della conformità accreditato ai sensi del </a:t>
            </a:r>
            <a:r>
              <a:rPr lang="en-US" dirty="0"/>
              <a:t>regolamento (CE) n. 765/200847. </a:t>
            </a:r>
          </a:p>
          <a:p>
            <a:r>
              <a:rPr lang="en-US" dirty="0"/>
              <a:t>L'accreditamento comprende, in particolare, la </a:t>
            </a:r>
            <a:r>
              <a:rPr lang="en-US" b="1" u="sng" dirty="0"/>
              <a:t>valutazione della conformità ai requisiti </a:t>
            </a:r>
            <a:r>
              <a:rPr lang="en-US" dirty="0"/>
              <a:t>di cui al paragrafo 3.</a:t>
            </a:r>
          </a:p>
          <a:p>
            <a:r>
              <a:rPr lang="en-US" dirty="0"/>
              <a:t>il verificatore deve essere </a:t>
            </a:r>
            <a:r>
              <a:rPr lang="en-US" b="1" u="sng" dirty="0"/>
              <a:t>indipendente </a:t>
            </a:r>
            <a:r>
              <a:rPr lang="en-US" dirty="0"/>
              <a:t>dal prodotto che reca l'indicazione ambientale o dall'operatore economico ad essa associato</a:t>
            </a:r>
          </a:p>
          <a:p>
            <a:r>
              <a:rPr lang="en-US" dirty="0"/>
              <a:t>(...)</a:t>
            </a:r>
          </a:p>
          <a:p>
            <a:r>
              <a:rPr lang="en-US" dirty="0"/>
              <a:t>Altri requisiti sono indicati in questo articolo (ma rientrano nel </a:t>
            </a:r>
            <a:r>
              <a:rPr lang="en-US" b="1" u="sng" dirty="0"/>
              <a:t>quadro </a:t>
            </a:r>
            <a:r>
              <a:rPr lang="en-US" dirty="0"/>
              <a:t>dell</a:t>
            </a:r>
            <a:r>
              <a:rPr lang="en-US" b="1" u="sng" dirty="0"/>
              <a:t>'"accreditamento"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95689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4345E0-ED2B-4B02-B94E-909D457E9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4028"/>
            <a:ext cx="10515600" cy="968375"/>
          </a:xfrm>
        </p:spPr>
        <p:txBody>
          <a:bodyPr/>
          <a:lstStyle/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Art. 13 e 14: Autorità </a:t>
            </a:r>
            <a:r>
              <a:rPr lang="it-IT" dirty="0" err="1">
                <a:solidFill>
                  <a:schemeClr val="accent6">
                    <a:lumMod val="75000"/>
                  </a:schemeClr>
                </a:solidFill>
              </a:rPr>
              <a:t>competenti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1E024B-5E86-453F-9156-286D850A6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Gli Stati membri designano </a:t>
            </a:r>
            <a:r>
              <a:rPr lang="en-US" b="1" u="sng" dirty="0"/>
              <a:t>una o più autorità competenti responsabili dell'applicazione e dell'esecuzione della presente direttiva</a:t>
            </a:r>
            <a:r>
              <a:rPr lang="en-US" dirty="0"/>
              <a:t>. </a:t>
            </a:r>
          </a:p>
          <a:p>
            <a:r>
              <a:rPr lang="en-US" dirty="0"/>
              <a:t>Ai fini dell'applicazione degli articoli 5 e 6, gli Stati membri possono designare </a:t>
            </a:r>
            <a:r>
              <a:rPr lang="en-US" b="1" u="sng" dirty="0"/>
              <a:t>le stesse autorità o tribunali nazionali responsabili dell'applicazione della direttiva 2005/29/CE</a:t>
            </a:r>
            <a:r>
              <a:rPr lang="en-US" dirty="0"/>
              <a:t>. </a:t>
            </a:r>
          </a:p>
          <a:p>
            <a:r>
              <a:rPr lang="en-US" dirty="0"/>
              <a:t>(...)</a:t>
            </a:r>
          </a:p>
          <a:p>
            <a:r>
              <a:rPr lang="en-US" dirty="0"/>
              <a:t>Gli Stati membri conferiscono alle loro autorità competenti i </a:t>
            </a:r>
            <a:r>
              <a:rPr lang="en-US" b="1" u="sng" dirty="0"/>
              <a:t>poteri di ispezione e di esecuzione </a:t>
            </a:r>
            <a:r>
              <a:rPr lang="en-US" dirty="0"/>
              <a:t>necessari per garantire l'osservanza della presente direttiva.</a:t>
            </a:r>
          </a:p>
          <a:p>
            <a:r>
              <a:rPr lang="en-US" dirty="0"/>
              <a:t>(...)</a:t>
            </a:r>
          </a:p>
          <a:p>
            <a:r>
              <a:rPr lang="en-US" dirty="0"/>
              <a:t>Le autorità competenti possono utilizzare qualsiasi informazione, documento, risultato, dichiarazione o intelligence </a:t>
            </a:r>
            <a:r>
              <a:rPr lang="en-US" b="1" dirty="0"/>
              <a:t>come prova ai fini delle loro indagini</a:t>
            </a:r>
            <a:r>
              <a:rPr lang="en-US" dirty="0"/>
              <a:t>, indipendentemente dal formato o dal supporto su cui sono memorizzati.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3894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2A9654-A5BD-4065-8AC2-901E6D720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22" y="139097"/>
            <a:ext cx="11527605" cy="968375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Inoltre, nel primo "Pacchetto Economia Circolare":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4D5588F-1858-4DFF-9705-22C8D48BF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928" y="984351"/>
            <a:ext cx="9022562" cy="547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2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17FFE7-9772-4005-8BAA-2A1897FEE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951" y="437046"/>
            <a:ext cx="11609797" cy="968375"/>
          </a:xfrm>
        </p:spPr>
        <p:txBody>
          <a:bodyPr>
            <a:noAutofit/>
          </a:bodyPr>
          <a:lstStyle/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Principali modifiche ed emendamenti (1):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755846-C68C-4812-B360-8576EABA9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8" y="1656279"/>
            <a:ext cx="12051584" cy="5448300"/>
          </a:xfrm>
        </p:spPr>
        <p:txBody>
          <a:bodyPr>
            <a:noAutofit/>
          </a:bodyPr>
          <a:lstStyle/>
          <a:p>
            <a:r>
              <a:rPr lang="it-IT" sz="2400" dirty="0"/>
              <a:t>fornite informazioni sull'esistenza e sulla durata di una </a:t>
            </a:r>
            <a:r>
              <a:rPr lang="it-IT" sz="2400" b="1" u="sng" dirty="0"/>
              <a:t>garanzia commerciale di durabilità</a:t>
            </a:r>
            <a:r>
              <a:rPr lang="it-IT" sz="2400" dirty="0"/>
              <a:t>;</a:t>
            </a:r>
          </a:p>
          <a:p>
            <a:r>
              <a:rPr lang="it-IT" sz="2400" dirty="0"/>
              <a:t>fornite informazioni sulla disponibilità di </a:t>
            </a:r>
            <a:r>
              <a:rPr lang="it-IT" sz="2400" b="1" u="sng" dirty="0"/>
              <a:t>aggiornamenti gratuiti del software</a:t>
            </a:r>
            <a:r>
              <a:rPr lang="it-IT" sz="2400" dirty="0"/>
              <a:t>;</a:t>
            </a:r>
          </a:p>
          <a:p>
            <a:r>
              <a:rPr lang="it-IT" sz="2400" dirty="0"/>
              <a:t>fornire </a:t>
            </a:r>
            <a:r>
              <a:rPr lang="it-IT" sz="2400" b="1" dirty="0"/>
              <a:t>informazioni sulla riparabilità dei prodotti</a:t>
            </a:r>
            <a:r>
              <a:rPr lang="it-IT" sz="2400" dirty="0"/>
              <a:t>, tramite un </a:t>
            </a:r>
            <a:r>
              <a:rPr lang="it-IT" sz="2400" b="1" u="sng" dirty="0"/>
              <a:t>indice di riparabilità </a:t>
            </a:r>
            <a:r>
              <a:rPr lang="it-IT" sz="2400" dirty="0"/>
              <a:t>o altre informazioni sulla riparazione;</a:t>
            </a:r>
          </a:p>
          <a:p>
            <a:r>
              <a:rPr lang="it-IT" sz="2400" dirty="0"/>
              <a:t>Non ingannevolezza in merito agli impatti ambientali e sociali, </a:t>
            </a:r>
            <a:r>
              <a:rPr lang="it-IT" sz="2400" b="1" dirty="0"/>
              <a:t>alla durabilità e alla riparabilità (es.: indicare i tempi)</a:t>
            </a:r>
            <a:r>
              <a:rPr lang="it-IT" sz="2400" dirty="0"/>
              <a:t>;</a:t>
            </a:r>
          </a:p>
          <a:p>
            <a:r>
              <a:rPr lang="it-IT" sz="2400" dirty="0"/>
              <a:t>Claim ambientali su prestazioni ambientali future soltanto quando ciò comporta impegni chiari;</a:t>
            </a:r>
          </a:p>
          <a:p>
            <a:r>
              <a:rPr lang="it-IT" sz="2400" dirty="0"/>
              <a:t>Impossibilità di pubblicizzare come vantaggi per i consumatori quel che è considerato </a:t>
            </a:r>
            <a:r>
              <a:rPr lang="it-IT" sz="2400" b="1" u="sng" dirty="0"/>
              <a:t>pratica comune </a:t>
            </a:r>
            <a:r>
              <a:rPr lang="it-IT" sz="2400" dirty="0"/>
              <a:t>nel mercato rilevante;</a:t>
            </a:r>
          </a:p>
          <a:p>
            <a:r>
              <a:rPr lang="it-IT" sz="2400" dirty="0"/>
              <a:t>Un professionista può raffrontare i prodotti, anche attraverso uno strumento di informazione sulla sostenibilità, </a:t>
            </a:r>
            <a:r>
              <a:rPr lang="it-IT" sz="2400" b="1" u="sng" dirty="0"/>
              <a:t>soltanto se fornisce informazioni sul metodo di comparazione</a:t>
            </a:r>
            <a:r>
              <a:rPr lang="it-IT" sz="2400" dirty="0"/>
              <a:t>, sui prodotti e sui fornitori coinvolti e sulle misure prese per tenere aggiornate le informazioni;</a:t>
            </a:r>
            <a:br>
              <a:rPr lang="it-IT" sz="2400" dirty="0"/>
            </a:b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094939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9359CF-3870-4355-B306-6AAD7D391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80" y="1646006"/>
            <a:ext cx="11055849" cy="4767263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vietata l'esibizione di un marchio di sostenibilità che </a:t>
            </a:r>
            <a:r>
              <a:rPr lang="it-IT" b="1" dirty="0"/>
              <a:t>non è basato su un </a:t>
            </a:r>
            <a:r>
              <a:rPr lang="it-IT" b="1" u="sng" dirty="0"/>
              <a:t>sistema di certificazione </a:t>
            </a:r>
            <a:r>
              <a:rPr lang="it-IT" b="1" dirty="0"/>
              <a:t>o non è stabilito dalle autorità pubbliche</a:t>
            </a:r>
            <a:r>
              <a:rPr lang="it-IT" dirty="0"/>
              <a:t>;</a:t>
            </a:r>
          </a:p>
          <a:p>
            <a:r>
              <a:rPr lang="it-IT" dirty="0"/>
              <a:t>vietato l'uso di dichiarazioni ambientali generiche nelle attività di marketing rivolte ai consumatori, laddove l'eccellenza delle prestazioni ambientali del prodotto o del professionista non sia dimostrabile, a seconda della dichiarazione, </a:t>
            </a:r>
            <a:r>
              <a:rPr lang="it-IT" b="1" u="sng" dirty="0"/>
              <a:t>in conformità del regolamento (CE) n. 66/2010 (Ecolabel UE), di un sistema di certificazione ecologica ufficialmente riconosciuto </a:t>
            </a:r>
            <a:r>
              <a:rPr lang="it-IT" dirty="0"/>
              <a:t>negli Stati membri o di altra normativa dell'Unione applicabile;</a:t>
            </a:r>
          </a:p>
          <a:p>
            <a:r>
              <a:rPr lang="it-IT" dirty="0"/>
              <a:t>vietata la presentazione di una dichiarazione ambientale concernente il prodotto nel suo complesso </a:t>
            </a:r>
            <a:r>
              <a:rPr lang="it-IT" b="1" u="sng" dirty="0"/>
              <a:t>quando in realtà riguarda soltanto un determinato aspetto</a:t>
            </a:r>
            <a:r>
              <a:rPr lang="it-IT" dirty="0"/>
              <a:t>;</a:t>
            </a:r>
          </a:p>
          <a:p>
            <a:r>
              <a:rPr lang="it-IT" b="1" u="sng" dirty="0"/>
              <a:t>vietato presentare requisiti imposti per legge </a:t>
            </a:r>
            <a:r>
              <a:rPr lang="it-IT" dirty="0"/>
              <a:t>sul mercato dell'Unione per tutti i prodotti appartenenti a una data categoria come se fossero un tratto distintivo dell'offerta del professionista;</a:t>
            </a:r>
          </a:p>
          <a:p>
            <a:r>
              <a:rPr lang="it-IT" dirty="0"/>
              <a:t>vietate talune pratiche legate </a:t>
            </a:r>
            <a:r>
              <a:rPr lang="it-IT" b="1" u="sng" dirty="0"/>
              <a:t>all'obsolescenza precoce </a:t>
            </a:r>
            <a:r>
              <a:rPr lang="it-IT" dirty="0"/>
              <a:t>dei beni.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AF7A470B-4911-48B5-B58C-F4DA7F64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73" y="395950"/>
            <a:ext cx="11578975" cy="968375"/>
          </a:xfrm>
        </p:spPr>
        <p:txBody>
          <a:bodyPr>
            <a:noAutofit/>
          </a:bodyPr>
          <a:lstStyle/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Principali modifiche ed emendamenti (2):</a:t>
            </a:r>
          </a:p>
        </p:txBody>
      </p:sp>
    </p:spTree>
    <p:extLst>
      <p:ext uri="{BB962C8B-B14F-4D97-AF65-F5344CB8AC3E}">
        <p14:creationId xmlns:p14="http://schemas.microsoft.com/office/powerpoint/2010/main" val="133138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AC02F6-8DA8-4108-BD82-DE700F915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Curiosità: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6F25DB-7F28-42C9-9F1A-E7C2A6F1E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"sistema di certificazione": sistema di </a:t>
            </a:r>
            <a:r>
              <a:rPr lang="it-IT" sz="3200" b="1" u="sng" dirty="0"/>
              <a:t>verifica da parte di terzi </a:t>
            </a:r>
            <a:r>
              <a:rPr lang="it-IT" sz="3200" dirty="0"/>
              <a:t>che, nel rispetto di condizioni trasparenti, eque e non discriminatorie, è aperto a tutti i professionisti disposti e in grado di conformarsi ai suoi requisiti, il quale certifica che un dato </a:t>
            </a:r>
            <a:r>
              <a:rPr lang="it-IT" sz="3200" b="1" i="1" dirty="0">
                <a:solidFill>
                  <a:schemeClr val="accent6">
                    <a:lumMod val="75000"/>
                  </a:schemeClr>
                </a:solidFill>
              </a:rPr>
              <a:t>prodotto </a:t>
            </a:r>
            <a:r>
              <a:rPr lang="it-IT" sz="3200" b="1" dirty="0"/>
              <a:t>è conforme a determinati requisiti </a:t>
            </a:r>
            <a:r>
              <a:rPr lang="it-IT" sz="3200" dirty="0"/>
              <a:t>e nel cui ambito il monitoraggio della conformità è oggettivo, </a:t>
            </a:r>
            <a:r>
              <a:rPr lang="it-IT" sz="3200" b="1" u="sng" dirty="0"/>
              <a:t>basato su norme e procedure internazionali, </a:t>
            </a:r>
            <a:r>
              <a:rPr lang="it-IT" sz="3200" b="1" u="sng" dirty="0" err="1"/>
              <a:t>unionali </a:t>
            </a:r>
            <a:r>
              <a:rPr lang="it-IT" sz="3200" b="1" u="sng" dirty="0"/>
              <a:t>o nazionali</a:t>
            </a:r>
            <a:r>
              <a:rPr lang="it-IT" sz="3200" dirty="0"/>
              <a:t>, ed è svolto da un soggetto che è </a:t>
            </a:r>
            <a:r>
              <a:rPr lang="it-IT" sz="3200" b="1" u="sng" dirty="0"/>
              <a:t>indipendente sia dal titolare del sistema sia dal professionista</a:t>
            </a:r>
            <a:r>
              <a:rPr lang="it-IT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6656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ED61EAA-97ED-4175-AF9F-C98FBDE76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962" y="493693"/>
            <a:ext cx="8890731" cy="569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17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E955B69B-BF09-4E48-A9A8-0CF5683CED8F}"/>
              </a:ext>
            </a:extLst>
          </p:cNvPr>
          <p:cNvSpPr/>
          <p:nvPr/>
        </p:nvSpPr>
        <p:spPr>
          <a:xfrm>
            <a:off x="844549" y="2038510"/>
            <a:ext cx="108474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5400" b="1" dirty="0"/>
              <a:t>La Proposta di Regolamento del 30 marzo (2022/142/COM) che definisce i criteri per l'Ecodesign dei prodotti sostenibili</a:t>
            </a:r>
          </a:p>
        </p:txBody>
      </p:sp>
    </p:spTree>
    <p:extLst>
      <p:ext uri="{BB962C8B-B14F-4D97-AF65-F5344CB8AC3E}">
        <p14:creationId xmlns:p14="http://schemas.microsoft.com/office/powerpoint/2010/main" val="1322836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23237E-98A6-4A32-A171-890A3239C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28" y="365125"/>
            <a:ext cx="11086672" cy="1186273"/>
          </a:xfrm>
        </p:spPr>
        <p:txBody>
          <a:bodyPr>
            <a:noAutofit/>
          </a:bodyPr>
          <a:lstStyle/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Il "cuore" del Regolamento: i requisiti da definire nei </a:t>
            </a:r>
            <a:r>
              <a:rPr lang="it-IT" dirty="0" err="1">
                <a:solidFill>
                  <a:schemeClr val="accent6">
                    <a:lumMod val="75000"/>
                  </a:schemeClr>
                </a:solidFill>
              </a:rPr>
              <a:t>delegated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 acts (definizioni dell'articolo 2):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7AEC72-9B7B-465E-A00A-81DA4AE19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701" y="1900273"/>
            <a:ext cx="10515600" cy="4767263"/>
          </a:xfrm>
        </p:spPr>
        <p:txBody>
          <a:bodyPr>
            <a:normAutofit/>
          </a:bodyPr>
          <a:lstStyle/>
          <a:p>
            <a:r>
              <a:rPr lang="en-US" sz="3200" dirty="0"/>
              <a:t>Per “</a:t>
            </a:r>
            <a:r>
              <a:rPr lang="en-US" sz="3200" b="1" dirty="0" err="1"/>
              <a:t>ecodesign</a:t>
            </a:r>
            <a:r>
              <a:rPr lang="en-US" sz="3200" b="1" dirty="0"/>
              <a:t> requirements</a:t>
            </a:r>
            <a:r>
              <a:rPr lang="en-US" sz="3200" dirty="0"/>
              <a:t>" si intende una specifica di prestazione o di informazione volta a rendere un prodotto più sostenibile dal punto di vista ambientale:</a:t>
            </a:r>
          </a:p>
          <a:p>
            <a:pPr lvl="1"/>
            <a:r>
              <a:rPr lang="en-US" sz="2800" dirty="0"/>
              <a:t>per “</a:t>
            </a:r>
            <a:r>
              <a:rPr lang="en-US" sz="2800" b="1" dirty="0"/>
              <a:t>performance requirement</a:t>
            </a:r>
            <a:r>
              <a:rPr lang="en-US" sz="2800" dirty="0"/>
              <a:t>" si intende un requisito quantitativo o non quantitativo per o in relazione a un prodotto per raggiungere un determinato livello di prestazione in relazione a un parametro del prodotto di cui all'Allegato I;</a:t>
            </a:r>
          </a:p>
          <a:p>
            <a:pPr lvl="1"/>
            <a:r>
              <a:rPr lang="en-US" sz="2800" dirty="0"/>
              <a:t>per “</a:t>
            </a:r>
            <a:r>
              <a:rPr lang="en-US" sz="2800" b="1" dirty="0"/>
              <a:t>information requirement</a:t>
            </a:r>
            <a:r>
              <a:rPr lang="en-US" sz="2800" dirty="0"/>
              <a:t>" si intende l'obbligo di accompagnare un prodotto con le informazioni specificate all'articolo 7, paragrafo 2.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069332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9995" y="333761"/>
            <a:ext cx="10612010" cy="968375"/>
          </a:xfrm>
        </p:spPr>
        <p:txBody>
          <a:bodyPr>
            <a:noAutofit/>
          </a:bodyPr>
          <a:lstStyle/>
          <a:p>
            <a:r>
              <a:rPr lang="en-US" sz="4400" i="1" dirty="0" err="1">
                <a:solidFill>
                  <a:schemeClr val="accent6">
                    <a:lumMod val="75000"/>
                  </a:schemeClr>
                </a:solidFill>
              </a:rPr>
              <a:t>Ecodesign</a:t>
            </a:r>
            <a:r>
              <a:rPr lang="en-US" sz="4400" i="1" dirty="0">
                <a:solidFill>
                  <a:schemeClr val="accent6">
                    <a:lumMod val="75000"/>
                  </a:schemeClr>
                </a:solidFill>
              </a:rPr>
              <a:t> requirements</a:t>
            </a:r>
            <a:endParaRPr lang="it-IT" sz="4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244CFE6-3F7F-4F48-A905-686A25DE2399}"/>
              </a:ext>
            </a:extLst>
          </p:cNvPr>
          <p:cNvSpPr txBox="1"/>
          <p:nvPr/>
        </p:nvSpPr>
        <p:spPr>
          <a:xfrm>
            <a:off x="739382" y="1032616"/>
            <a:ext cx="10713236" cy="295786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numCol="2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Durata e affidabilità;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Riutilizzabilità e riusabilità;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err="1"/>
              <a:t>Aggiornabilità</a:t>
            </a:r>
            <a:r>
              <a:rPr lang="it-IT" dirty="0"/>
              <a:t>, riparabilità, manutenzione e </a:t>
            </a:r>
            <a:r>
              <a:rPr lang="it-IT" i="1" dirty="0" err="1"/>
              <a:t>refurbishment</a:t>
            </a:r>
            <a:r>
              <a:rPr lang="it-IT" dirty="0"/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Presenza di sostanze pericolose;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Efficienza energetica e nell'utilizzo delle risorse;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Uso dell’acqua ed efficienza idrica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Contenuto riciclato;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Possibilità di rigenerazione e riciclaggio;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Impronta di carbonio e ambiente;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Previsione della produzione di materiali di scarto;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Rilascio di microplastiche;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Livello di emissioni (aria, acqua, suolo).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4C6D1B7D-BEC2-44D8-87B2-C21F76368FE7}"/>
              </a:ext>
            </a:extLst>
          </p:cNvPr>
          <p:cNvGrpSpPr/>
          <p:nvPr/>
        </p:nvGrpSpPr>
        <p:grpSpPr>
          <a:xfrm>
            <a:off x="1970368" y="3990975"/>
            <a:ext cx="7528955" cy="2867025"/>
            <a:chOff x="1840675" y="3883874"/>
            <a:chExt cx="7528955" cy="2867025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ABEFEDAF-BFFF-485F-891C-46512EB9D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40675" y="3883874"/>
              <a:ext cx="7528955" cy="2867025"/>
            </a:xfrm>
            <a:prstGeom prst="rect">
              <a:avLst/>
            </a:prstGeom>
          </p:spPr>
        </p:pic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D4316CE4-8384-474F-BC3F-A18F25843AF9}"/>
                </a:ext>
              </a:extLst>
            </p:cNvPr>
            <p:cNvSpPr txBox="1"/>
            <p:nvPr/>
          </p:nvSpPr>
          <p:spPr>
            <a:xfrm>
              <a:off x="2125683" y="5450773"/>
              <a:ext cx="985652" cy="954107"/>
            </a:xfrm>
            <a:prstGeom prst="rect">
              <a:avLst/>
            </a:prstGeom>
            <a:solidFill>
              <a:srgbClr val="2E83B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>
                  <a:solidFill>
                    <a:schemeClr val="bg1"/>
                  </a:solidFill>
                </a:rPr>
                <a:t>Estensione del ciclo di vita del prodotto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A96C3385-E35A-4033-862B-F4C322E0BBE6}"/>
                </a:ext>
              </a:extLst>
            </p:cNvPr>
            <p:cNvSpPr txBox="1"/>
            <p:nvPr/>
          </p:nvSpPr>
          <p:spPr>
            <a:xfrm>
              <a:off x="3201762" y="5441519"/>
              <a:ext cx="1721287" cy="1292662"/>
            </a:xfrm>
            <a:prstGeom prst="rect">
              <a:avLst/>
            </a:prstGeom>
            <a:solidFill>
              <a:srgbClr val="2E83B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>
                  <a:solidFill>
                    <a:schemeClr val="bg1"/>
                  </a:solidFill>
                </a:rPr>
                <a:t>Riduzione di </a:t>
              </a:r>
              <a:r>
                <a:rPr lang="it-IT" sz="1400" b="1" i="1" dirty="0">
                  <a:solidFill>
                    <a:schemeClr val="bg1"/>
                  </a:solidFill>
                </a:rPr>
                <a:t>carbonio </a:t>
              </a:r>
              <a:r>
                <a:rPr lang="it-IT" sz="1400" b="1" dirty="0">
                  <a:solidFill>
                    <a:schemeClr val="bg1"/>
                  </a:solidFill>
                </a:rPr>
                <a:t>e </a:t>
              </a:r>
              <a:r>
                <a:rPr lang="it-IT" sz="1400" b="1" i="1" dirty="0">
                  <a:solidFill>
                    <a:schemeClr val="bg1"/>
                  </a:solidFill>
                </a:rPr>
                <a:t>impronta ambientale </a:t>
              </a:r>
              <a:r>
                <a:rPr lang="it-IT" sz="1400" b="1" dirty="0">
                  <a:solidFill>
                    <a:schemeClr val="bg1"/>
                  </a:solidFill>
                </a:rPr>
                <a:t>dei prodotti durante tutto il ciclo di vita</a:t>
              </a:r>
            </a:p>
            <a:p>
              <a:pPr algn="ctr"/>
              <a:endParaRPr lang="it-IT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6B1EF746-2C3E-47F1-9D5B-E79F222CF19F}"/>
                </a:ext>
              </a:extLst>
            </p:cNvPr>
            <p:cNvSpPr txBox="1"/>
            <p:nvPr/>
          </p:nvSpPr>
          <p:spPr>
            <a:xfrm>
              <a:off x="4801535" y="5463049"/>
              <a:ext cx="1721287" cy="1169551"/>
            </a:xfrm>
            <a:prstGeom prst="rect">
              <a:avLst/>
            </a:prstGeom>
            <a:solidFill>
              <a:srgbClr val="2E83B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>
                  <a:solidFill>
                    <a:schemeClr val="bg1"/>
                  </a:solidFill>
                </a:rPr>
                <a:t>Garanzia che i prodotti siano adatti ad un'economia circolare e </a:t>
              </a:r>
              <a:r>
                <a:rPr lang="it-IT" sz="1400" b="1" i="1" dirty="0" err="1">
                  <a:solidFill>
                    <a:schemeClr val="bg1"/>
                  </a:solidFill>
                </a:rPr>
                <a:t>climate neutral</a:t>
              </a:r>
              <a:endParaRPr lang="it-IT" sz="14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FB01ACF0-5FB4-4C26-8DF0-AAE1589FC3AB}"/>
                </a:ext>
              </a:extLst>
            </p:cNvPr>
            <p:cNvSpPr txBox="1"/>
            <p:nvPr/>
          </p:nvSpPr>
          <p:spPr>
            <a:xfrm>
              <a:off x="6442577" y="5477146"/>
              <a:ext cx="1471905" cy="1169551"/>
            </a:xfrm>
            <a:prstGeom prst="rect">
              <a:avLst/>
            </a:prstGeom>
            <a:solidFill>
              <a:srgbClr val="2E83B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>
                  <a:solidFill>
                    <a:schemeClr val="bg1"/>
                  </a:solidFill>
                </a:rPr>
                <a:t>Prevenzione degli sprechi e miglioramento del recupero dei materiali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49C6C52F-AB74-4F9D-854A-C87FD05B396D}"/>
                </a:ext>
              </a:extLst>
            </p:cNvPr>
            <p:cNvSpPr txBox="1"/>
            <p:nvPr/>
          </p:nvSpPr>
          <p:spPr>
            <a:xfrm>
              <a:off x="8122595" y="5510983"/>
              <a:ext cx="1028668" cy="954107"/>
            </a:xfrm>
            <a:prstGeom prst="rect">
              <a:avLst/>
            </a:prstGeom>
            <a:solidFill>
              <a:srgbClr val="2E83B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>
                  <a:solidFill>
                    <a:schemeClr val="bg1"/>
                  </a:solidFill>
                </a:rPr>
                <a:t>Utilizzo di materiali riciclati</a:t>
              </a:r>
            </a:p>
            <a:p>
              <a:pPr algn="ctr"/>
              <a:endParaRPr lang="it-IT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0859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5EE456-8A6D-488A-B7F5-83C6E665E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548" y="611702"/>
            <a:ext cx="10515600" cy="968375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In particolare, è interessante come è stato modificato l’art. 1 nell’ultima versione: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388F4A1-78F9-44A8-9485-EE1294061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57337"/>
            <a:ext cx="94488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27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45F8C6-A41A-42D5-AB2D-DA24250DB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261" y="56905"/>
            <a:ext cx="10515600" cy="968375"/>
          </a:xfrm>
        </p:spPr>
        <p:txBody>
          <a:bodyPr/>
          <a:lstStyle/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Vediamo i requisiti di informazione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9F9C08-AED6-4461-87B9-DAC017771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41" y="905874"/>
            <a:ext cx="11839678" cy="52274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I prodotti sono conformi alle prescrizioni in materia di informazione relative agli aspetti del prodotto elencati all'articolo 5, paragrafo 1, come stabilito negli atti delegati adottati a norma dell'articolo 4. I requisiti informativi </a:t>
            </a:r>
            <a:r>
              <a:rPr lang="en-US" sz="1800" b="1" u="sng" dirty="0"/>
              <a:t>sono</a:t>
            </a:r>
            <a:r>
              <a:rPr lang="en-US" sz="1800" dirty="0"/>
              <a:t>: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(a) comprendono, </a:t>
            </a:r>
            <a:r>
              <a:rPr lang="en-US" sz="1800" b="1" u="sng" dirty="0"/>
              <a:t>come minimo</a:t>
            </a:r>
            <a:r>
              <a:rPr lang="en-US" sz="1800" dirty="0"/>
              <a:t>, i requisiti relativi al </a:t>
            </a:r>
            <a:r>
              <a:rPr lang="en-US" sz="1800" b="1" u="sng" dirty="0"/>
              <a:t>passaporto dei prodotti </a:t>
            </a:r>
            <a:r>
              <a:rPr lang="en-US" sz="1800" dirty="0"/>
              <a:t>di cui al capitolo III e i requisiti relativi alle sostanze che destano preoccupazione di cui al paragrafo 5; e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(b) </a:t>
            </a:r>
            <a:r>
              <a:rPr lang="en-US" sz="1800" dirty="0" err="1"/>
              <a:t>laddove</a:t>
            </a:r>
            <a:r>
              <a:rPr lang="en-US" sz="1800" dirty="0"/>
              <a:t> </a:t>
            </a:r>
            <a:r>
              <a:rPr lang="en-US" sz="1800" dirty="0" err="1"/>
              <a:t>appropriato</a:t>
            </a:r>
            <a:r>
              <a:rPr lang="en-US" sz="1800" dirty="0"/>
              <a:t>, </a:t>
            </a:r>
            <a:r>
              <a:rPr lang="en-US" sz="1800" dirty="0" err="1"/>
              <a:t>richiedere</a:t>
            </a:r>
            <a:r>
              <a:rPr lang="en-US" sz="1800" dirty="0"/>
              <a:t> </a:t>
            </a:r>
            <a:r>
              <a:rPr lang="en-US" sz="1800" b="1" dirty="0" err="1"/>
              <a:t>anche</a:t>
            </a:r>
            <a:r>
              <a:rPr lang="en-US" sz="1800" b="1" dirty="0"/>
              <a:t> </a:t>
            </a:r>
            <a:r>
              <a:rPr lang="en-US" sz="1800" dirty="0" err="1"/>
              <a:t>che</a:t>
            </a:r>
            <a:r>
              <a:rPr lang="en-US" sz="1800" dirty="0"/>
              <a:t> i prodotti siano accompagnati da:</a:t>
            </a:r>
          </a:p>
          <a:p>
            <a:pPr marL="0" indent="0">
              <a:buNone/>
            </a:pPr>
            <a:br>
              <a:rPr lang="en-US" sz="1800" dirty="0"/>
            </a:br>
            <a:r>
              <a:rPr lang="en-US" sz="1800" b="1" dirty="0"/>
              <a:t>(</a:t>
            </a:r>
            <a:r>
              <a:rPr lang="en-US" sz="1800" b="1" dirty="0" err="1"/>
              <a:t>i</a:t>
            </a:r>
            <a:r>
              <a:rPr lang="en-US" sz="1800" b="1" dirty="0"/>
              <a:t>) </a:t>
            </a:r>
            <a:r>
              <a:rPr lang="en-US" sz="1800" dirty="0"/>
              <a:t>informazioni sulle </a:t>
            </a:r>
            <a:r>
              <a:rPr lang="en-US" sz="1800" b="1" dirty="0"/>
              <a:t>prestazioni del prodotto </a:t>
            </a:r>
            <a:r>
              <a:rPr lang="en-US" sz="1800" dirty="0"/>
              <a:t>in </a:t>
            </a:r>
            <a:r>
              <a:rPr lang="en-US" sz="1800" dirty="0" err="1"/>
              <a:t>relazione</a:t>
            </a:r>
            <a:r>
              <a:rPr lang="en-US" sz="1800" dirty="0"/>
              <a:t> ad </a:t>
            </a:r>
            <a:r>
              <a:rPr lang="en-US" sz="1800" dirty="0" err="1"/>
              <a:t>uno</a:t>
            </a:r>
            <a:r>
              <a:rPr lang="en-US" sz="1800" dirty="0"/>
              <a:t> o </a:t>
            </a:r>
            <a:r>
              <a:rPr lang="en-US" sz="1800" dirty="0" err="1"/>
              <a:t>più</a:t>
            </a:r>
            <a:r>
              <a:rPr lang="en-US" sz="1800" dirty="0"/>
              <a:t> parametri del prodotto di cui </a:t>
            </a:r>
            <a:r>
              <a:rPr lang="en-US" sz="1800" dirty="0" err="1"/>
              <a:t>all'Allegato</a:t>
            </a:r>
            <a:r>
              <a:rPr lang="en-US" sz="1800" dirty="0"/>
              <a:t> I,</a:t>
            </a:r>
            <a:r>
              <a:rPr lang="en-US" sz="1800" b="1" u="sng" dirty="0"/>
              <a:t> con </a:t>
            </a:r>
            <a:r>
              <a:rPr lang="en-US" sz="1800" b="1" u="sng" dirty="0" err="1"/>
              <a:t>particolare</a:t>
            </a:r>
            <a:r>
              <a:rPr lang="en-US" sz="1800" b="1" u="sng" dirty="0"/>
              <a:t> </a:t>
            </a:r>
            <a:r>
              <a:rPr lang="en-US" sz="1800" b="1" u="sng" dirty="0" err="1"/>
              <a:t>riferimento</a:t>
            </a:r>
            <a:r>
              <a:rPr lang="en-US" sz="1800" b="1" u="sng" dirty="0"/>
              <a:t> </a:t>
            </a:r>
            <a:r>
              <a:rPr lang="en-US" sz="1800" b="1" u="sng" dirty="0" err="1"/>
              <a:t>all’indice</a:t>
            </a:r>
            <a:r>
              <a:rPr lang="en-US" sz="1800" b="1" u="sng" dirty="0"/>
              <a:t> di </a:t>
            </a:r>
            <a:r>
              <a:rPr lang="en-US" sz="1800" b="1" u="sng" dirty="0" err="1"/>
              <a:t>riparabilità</a:t>
            </a:r>
            <a:r>
              <a:rPr lang="en-US" sz="1800" b="1" u="sng" dirty="0"/>
              <a:t> e di </a:t>
            </a:r>
            <a:r>
              <a:rPr lang="en-US" sz="1800" b="1" u="sng" dirty="0" err="1"/>
              <a:t>aggiornabilità</a:t>
            </a:r>
            <a:r>
              <a:rPr lang="en-US" sz="1800" b="1" u="sng" dirty="0"/>
              <a:t> e </a:t>
            </a:r>
            <a:r>
              <a:rPr lang="en-US" sz="1800" b="1" u="sng" dirty="0" err="1"/>
              <a:t>all’impronta</a:t>
            </a:r>
            <a:r>
              <a:rPr lang="en-US" sz="1800" b="1" u="sng" dirty="0"/>
              <a:t> </a:t>
            </a:r>
            <a:r>
              <a:rPr lang="en-US" sz="1800" b="1" u="sng" dirty="0" err="1"/>
              <a:t>ambientale</a:t>
            </a:r>
            <a:r>
              <a:rPr lang="en-US" sz="1800" b="1" u="sng" dirty="0"/>
              <a:t> e </a:t>
            </a:r>
            <a:r>
              <a:rPr lang="en-US" sz="1800" b="1" u="sng" dirty="0" err="1"/>
              <a:t>carbonica</a:t>
            </a:r>
            <a:r>
              <a:rPr lang="en-US" sz="1800" dirty="0"/>
              <a:t>;</a:t>
            </a:r>
          </a:p>
          <a:p>
            <a:pPr marL="0" indent="0">
              <a:buNone/>
            </a:pPr>
            <a:br>
              <a:rPr lang="en-US" sz="1800" dirty="0"/>
            </a:br>
            <a:r>
              <a:rPr lang="en-US" sz="1800" b="1" dirty="0"/>
              <a:t>(ii) </a:t>
            </a:r>
            <a:r>
              <a:rPr lang="en-US" sz="1800" dirty="0"/>
              <a:t>informazioni </a:t>
            </a:r>
            <a:r>
              <a:rPr lang="en-US" sz="1800" b="1" dirty="0"/>
              <a:t>per </a:t>
            </a:r>
            <a:r>
              <a:rPr lang="en-US" sz="1800" b="1" dirty="0" err="1"/>
              <a:t>i</a:t>
            </a:r>
            <a:r>
              <a:rPr lang="en-US" sz="1800" b="1" dirty="0"/>
              <a:t> </a:t>
            </a:r>
            <a:r>
              <a:rPr lang="en-US" sz="1800" b="1" dirty="0" err="1"/>
              <a:t>clienti</a:t>
            </a:r>
            <a:r>
              <a:rPr lang="en-US" sz="1800" b="1" dirty="0"/>
              <a:t> e gli </a:t>
            </a:r>
            <a:r>
              <a:rPr lang="en-US" sz="1800" b="1" dirty="0" err="1"/>
              <a:t>altri</a:t>
            </a:r>
            <a:r>
              <a:rPr lang="en-US" sz="1800" b="1" dirty="0"/>
              <a:t> </a:t>
            </a:r>
            <a:r>
              <a:rPr lang="en-US" sz="1800" b="1" dirty="0" err="1"/>
              <a:t>attori</a:t>
            </a:r>
            <a:r>
              <a:rPr lang="en-US" sz="1800" b="1" dirty="0"/>
              <a:t> del </a:t>
            </a:r>
            <a:r>
              <a:rPr lang="en-US" sz="1800" b="1" dirty="0" err="1"/>
              <a:t>sistema</a:t>
            </a:r>
            <a:r>
              <a:rPr lang="en-US" sz="1800" b="1" dirty="0"/>
              <a:t> </a:t>
            </a:r>
            <a:r>
              <a:rPr lang="en-US" sz="1800" dirty="0"/>
              <a:t>sulle modalità di installazione, uso, manutenzione e riparazione del prodotto, al fine di </a:t>
            </a:r>
            <a:r>
              <a:rPr lang="en-US" sz="1800" dirty="0" err="1"/>
              <a:t>ridurre</a:t>
            </a:r>
            <a:r>
              <a:rPr lang="en-US" sz="1800" dirty="0"/>
              <a:t> al </a:t>
            </a:r>
            <a:r>
              <a:rPr lang="en-US" sz="1800" dirty="0" err="1"/>
              <a:t>minimo</a:t>
            </a:r>
            <a:r>
              <a:rPr lang="en-US" sz="1800" dirty="0"/>
              <a:t> </a:t>
            </a:r>
            <a:r>
              <a:rPr lang="en-US" sz="1800" dirty="0" err="1"/>
              <a:t>l'impatto</a:t>
            </a:r>
            <a:r>
              <a:rPr lang="en-US" sz="1800" dirty="0"/>
              <a:t> sull'ambiente e garantire una durata ottimale, nonché sulle modalità di restituzione o smaltimento del prodotto a fine vita;</a:t>
            </a:r>
          </a:p>
          <a:p>
            <a:pPr marL="0" indent="0">
              <a:buNone/>
            </a:pPr>
            <a:br>
              <a:rPr lang="en-US" sz="1800" dirty="0"/>
            </a:br>
            <a:r>
              <a:rPr lang="en-US" sz="1800" b="1" dirty="0"/>
              <a:t>(iii) </a:t>
            </a:r>
            <a:r>
              <a:rPr lang="en-US" sz="1800" dirty="0"/>
              <a:t>informazioni </a:t>
            </a:r>
            <a:r>
              <a:rPr lang="en-US" sz="1800" b="1" u="sng" dirty="0"/>
              <a:t>per gli impianti di trattamento </a:t>
            </a:r>
            <a:r>
              <a:rPr lang="en-US" sz="1800" dirty="0"/>
              <a:t>sullo smontaggio, il riciclaggio o lo smaltimento a fine vita;</a:t>
            </a:r>
          </a:p>
          <a:p>
            <a:pPr marL="0" indent="0">
              <a:buNone/>
            </a:pPr>
            <a:br>
              <a:rPr lang="en-US" sz="1800" dirty="0"/>
            </a:br>
            <a:r>
              <a:rPr lang="en-US" sz="1800" b="1" dirty="0"/>
              <a:t>(iv) </a:t>
            </a:r>
            <a:r>
              <a:rPr lang="en-US" sz="1800" dirty="0"/>
              <a:t>altre informazioni che possono </a:t>
            </a:r>
            <a:r>
              <a:rPr lang="en-US" sz="1800" b="1" dirty="0"/>
              <a:t>influenzare il modo in cui il prodotto viene trattato </a:t>
            </a:r>
            <a:r>
              <a:rPr lang="en-US" sz="1800" dirty="0"/>
              <a:t>da soggetti diversi dal produttore al fine di migliorare le prestazioni in relazione ai parametri del prodotto di cui all'Allegato I.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631730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B56422-B377-47E6-84CA-CADF2B886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Ancora su information </a:t>
            </a:r>
            <a:r>
              <a:rPr lang="it-IT" dirty="0" err="1">
                <a:solidFill>
                  <a:schemeClr val="accent6">
                    <a:lumMod val="75000"/>
                  </a:schemeClr>
                </a:solidFill>
              </a:rPr>
              <a:t>requirements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BE73CE-F0A8-467A-8F91-5877D278F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 requisiti informativi </a:t>
            </a:r>
            <a:r>
              <a:rPr lang="en-US" b="1" u="sng" dirty="0"/>
              <a:t>indicano il modo in cui </a:t>
            </a:r>
            <a:r>
              <a:rPr lang="en-US" dirty="0"/>
              <a:t>le informazioni richieste </a:t>
            </a:r>
            <a:r>
              <a:rPr lang="en-US" b="1" dirty="0"/>
              <a:t>devono essere rese disponibili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Le informazioni richieste devono essere fornite, a seconda dei casi, in </a:t>
            </a:r>
            <a:r>
              <a:rPr lang="en-US" b="1" u="sng" dirty="0"/>
              <a:t>almeno uno dei seguenti modi</a:t>
            </a:r>
            <a:r>
              <a:rPr lang="en-US" dirty="0"/>
              <a:t>: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(a) sul prodotto stesso</a:t>
            </a:r>
            <a:br>
              <a:rPr lang="en-US" dirty="0"/>
            </a:br>
            <a:r>
              <a:rPr lang="en-US" dirty="0"/>
              <a:t>(b) sull'imballaggio del prodotto;</a:t>
            </a:r>
            <a:br>
              <a:rPr lang="en-US" dirty="0"/>
            </a:br>
            <a:r>
              <a:rPr lang="en-US" dirty="0"/>
              <a:t>(c) nel passaporto del prodotto di cui all'articolo 8;</a:t>
            </a:r>
            <a:br>
              <a:rPr lang="en-US" dirty="0"/>
            </a:br>
            <a:r>
              <a:rPr lang="en-US" dirty="0"/>
              <a:t>(d) su un'etichetta di cui all'articolo 14;</a:t>
            </a:r>
            <a:br>
              <a:rPr lang="en-US" dirty="0"/>
            </a:br>
            <a:r>
              <a:rPr lang="en-US" dirty="0"/>
              <a:t>(e) in un manuale d'uso;</a:t>
            </a:r>
            <a:br>
              <a:rPr lang="en-US" dirty="0"/>
            </a:br>
            <a:r>
              <a:rPr lang="en-US" dirty="0"/>
              <a:t>(f) su un sito web o un'applicazione ad accesso libero.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62751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7DBB2B-B8B0-425C-9C79-77E731BD8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207" y="365125"/>
            <a:ext cx="10521593" cy="968375"/>
          </a:xfrm>
        </p:spPr>
        <p:txBody>
          <a:bodyPr/>
          <a:lstStyle/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E ancora: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7592A1-442F-4936-BF7B-A97802DCB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Quando gli atti delegati includono obblighi di informazione, possono inoltre determinare </a:t>
            </a:r>
            <a:r>
              <a:rPr lang="en-US" b="1" u="sng" dirty="0"/>
              <a:t>classi di prestazione </a:t>
            </a:r>
            <a:r>
              <a:rPr lang="en-US" dirty="0"/>
              <a:t>in relazione a uno o più parametri pertinenti del prodotto, al fine di facilitare il confronto tra i prodotti sulla base di tale parametro. </a:t>
            </a:r>
          </a:p>
          <a:p>
            <a:r>
              <a:rPr lang="en-US" dirty="0"/>
              <a:t>Le classi di prestazione </a:t>
            </a:r>
            <a:r>
              <a:rPr lang="en-US" b="1" dirty="0"/>
              <a:t>dovrebbero consentire di differenziare i prodotti </a:t>
            </a:r>
            <a:r>
              <a:rPr lang="en-US" dirty="0"/>
              <a:t>in base alla loro sostenibilità relativa e potrebbero essere utilizzate sia dai consumatori che dalle autorità pubbliche. In quanto tali, sono destinate a guidare il mercato verso prodotti più sostenibili.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8549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9995" y="476159"/>
            <a:ext cx="10612010" cy="968375"/>
          </a:xfrm>
        </p:spPr>
        <p:txBody>
          <a:bodyPr>
            <a:noAutofit/>
          </a:bodyPr>
          <a:lstStyle/>
          <a:p>
            <a:r>
              <a:rPr lang="en-US" sz="4400" i="1" dirty="0">
                <a:solidFill>
                  <a:schemeClr val="accent6">
                    <a:lumMod val="75000"/>
                  </a:schemeClr>
                </a:solidFill>
              </a:rPr>
              <a:t>Product Passport 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(1)</a:t>
            </a:r>
            <a:endParaRPr lang="it-IT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B964FD5-6078-49D4-A9C3-53E028D4C6CF}"/>
              </a:ext>
            </a:extLst>
          </p:cNvPr>
          <p:cNvSpPr txBox="1"/>
          <p:nvPr/>
        </p:nvSpPr>
        <p:spPr>
          <a:xfrm>
            <a:off x="318500" y="1417832"/>
            <a:ext cx="873049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Fornirà informazioni circa la </a:t>
            </a:r>
            <a:r>
              <a:rPr lang="it-IT" sz="2400" b="1" dirty="0"/>
              <a:t>sostenibilità ambientale </a:t>
            </a:r>
            <a:r>
              <a:rPr lang="it-IT" sz="2400" dirty="0"/>
              <a:t>dei prodotti;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Aiuterà consumatori e aziende a prendere </a:t>
            </a:r>
            <a:r>
              <a:rPr lang="it-IT" sz="2400" b="1" dirty="0"/>
              <a:t>decisioni consapevoli </a:t>
            </a:r>
            <a:r>
              <a:rPr lang="it-IT" sz="2400" dirty="0"/>
              <a:t>all'atto di acquisto di prodotti;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Faciliterà il </a:t>
            </a:r>
            <a:r>
              <a:rPr lang="it-IT" sz="2400" b="1" dirty="0"/>
              <a:t>riparo </a:t>
            </a:r>
            <a:r>
              <a:rPr lang="it-IT" sz="2400" dirty="0"/>
              <a:t>e il </a:t>
            </a:r>
            <a:r>
              <a:rPr lang="it-IT" sz="2400" b="1" dirty="0"/>
              <a:t>riciclo </a:t>
            </a:r>
            <a:r>
              <a:rPr lang="it-IT" sz="2400" dirty="0"/>
              <a:t>dei prodotti;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Migliorerà la </a:t>
            </a:r>
            <a:r>
              <a:rPr lang="it-IT" sz="2400" b="1" dirty="0"/>
              <a:t>trasparenza sugli impatti ambientali </a:t>
            </a:r>
            <a:r>
              <a:rPr lang="it-IT" sz="2400" dirty="0"/>
              <a:t>dell'intero ciclo di vita dei prodotti;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Aiuterà le autorità pubbliche negli </a:t>
            </a:r>
            <a:r>
              <a:rPr lang="it-IT" sz="2400" b="1" dirty="0"/>
              <a:t>accertamenti e controlli</a:t>
            </a:r>
            <a:r>
              <a:rPr lang="it-IT" sz="2400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b="1" dirty="0"/>
              <a:t>Non sostituisce le etichette energetiche</a:t>
            </a:r>
            <a:r>
              <a:rPr lang="it-IT" sz="2400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Le informazioni potranno essere presentate anche sotto forma di </a:t>
            </a:r>
            <a:r>
              <a:rPr lang="it-IT" sz="2400" b="1" dirty="0"/>
              <a:t>"classi di prestazione" </a:t>
            </a:r>
            <a:r>
              <a:rPr lang="it-IT" sz="2400" dirty="0"/>
              <a:t>(ad esempio da A </a:t>
            </a:r>
            <a:r>
              <a:rPr lang="it-IT" sz="2400" dirty="0" err="1"/>
              <a:t>a </a:t>
            </a:r>
            <a:r>
              <a:rPr lang="it-IT" sz="2400" dirty="0"/>
              <a:t>G) da riportare eventualmente su un'etichetta, in modo da facilitare il confronto tra prodotti (ad esempio per dare indicazioni sulla riparabilità del prodotto).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6E8C10C-BDE4-4B7F-99D5-144F2FEC7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579" y="684017"/>
            <a:ext cx="1909182" cy="281733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71C7E50-0EF5-4C29-AE09-C8F3F889C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343" y="3782976"/>
            <a:ext cx="1249655" cy="239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15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9995" y="476159"/>
            <a:ext cx="10612010" cy="968375"/>
          </a:xfrm>
        </p:spPr>
        <p:txBody>
          <a:bodyPr>
            <a:noAutofit/>
          </a:bodyPr>
          <a:lstStyle/>
          <a:p>
            <a:r>
              <a:rPr lang="en-US" sz="4400" i="1" dirty="0">
                <a:solidFill>
                  <a:schemeClr val="accent6">
                    <a:lumMod val="75000"/>
                  </a:schemeClr>
                </a:solidFill>
              </a:rPr>
              <a:t>Product Passport 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(2)</a:t>
            </a:r>
            <a:endParaRPr lang="it-IT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B964FD5-6078-49D4-A9C3-53E028D4C6CF}"/>
              </a:ext>
            </a:extLst>
          </p:cNvPr>
          <p:cNvSpPr txBox="1"/>
          <p:nvPr/>
        </p:nvSpPr>
        <p:spPr>
          <a:xfrm>
            <a:off x="328773" y="1346488"/>
            <a:ext cx="1107323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300" b="1" dirty="0"/>
              <a:t>Il passaporto digitale dovrà accompagnare tutti i prodotti regolamentati, così da permettere ai consumatori di conoscerne l'impatto ambientale</a:t>
            </a:r>
            <a:r>
              <a:rPr lang="it-IT" sz="2300" dirty="0"/>
              <a:t>. Dovrà contenere informazioni quali: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300" dirty="0"/>
              <a:t>Dati utili al </a:t>
            </a:r>
            <a:r>
              <a:rPr lang="it-IT" sz="2300" b="1" dirty="0"/>
              <a:t>tracciamento del prodotto </a:t>
            </a:r>
            <a:r>
              <a:rPr lang="it-IT" sz="2300" dirty="0"/>
              <a:t>(es. codice identificativo univoco, Global Trade </a:t>
            </a:r>
            <a:r>
              <a:rPr lang="it-IT" sz="2300" dirty="0" err="1"/>
              <a:t>Identification Number</a:t>
            </a:r>
            <a:r>
              <a:rPr lang="it-IT" sz="2300" dirty="0"/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300" dirty="0"/>
              <a:t>Dichiarazioni/certificati di </a:t>
            </a:r>
            <a:r>
              <a:rPr lang="it-IT" sz="2300" b="1" dirty="0"/>
              <a:t>conformità</a:t>
            </a:r>
            <a:r>
              <a:rPr lang="it-IT" sz="2300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300" b="1" dirty="0"/>
              <a:t>Manuali </a:t>
            </a:r>
            <a:r>
              <a:rPr lang="it-IT" sz="2300" dirty="0"/>
              <a:t>d'uso, istruzioni, avvisi di sicurezza;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300" b="1" dirty="0"/>
              <a:t>Identificativi univoci </a:t>
            </a:r>
            <a:r>
              <a:rPr lang="it-IT" sz="2300" dirty="0"/>
              <a:t>dei produttori, di eventuali altri operatori e importatori;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300" dirty="0"/>
              <a:t>Eventuale presenza di </a:t>
            </a:r>
            <a:r>
              <a:rPr lang="it-IT" sz="2300" b="1" dirty="0"/>
              <a:t>sostanze pericolose</a:t>
            </a:r>
            <a:r>
              <a:rPr lang="it-IT" sz="2300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300" dirty="0"/>
              <a:t>Informazioni sulle </a:t>
            </a:r>
            <a:r>
              <a:rPr lang="it-IT" sz="2300" b="1" dirty="0"/>
              <a:t>prestazioni del prodotto in base ai parametri previsti per l'ecodesign</a:t>
            </a:r>
            <a:r>
              <a:rPr lang="it-IT" sz="2300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300" dirty="0"/>
              <a:t>Informazioni per l'utilizzatore finale non solo su come installare ed utilizzare il prodotto, ma anche su </a:t>
            </a:r>
            <a:r>
              <a:rPr lang="it-IT" sz="2300" b="1" dirty="0"/>
              <a:t>manutenzione e riparazione per allungare la durata del prodotto</a:t>
            </a:r>
            <a:r>
              <a:rPr lang="it-IT" sz="2300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300" dirty="0"/>
              <a:t>Informazioni per la </a:t>
            </a:r>
            <a:r>
              <a:rPr lang="it-IT" sz="2300" b="1" dirty="0"/>
              <a:t>gestione del fine vita</a:t>
            </a:r>
            <a:r>
              <a:rPr lang="it-IT" sz="2300" dirty="0"/>
              <a:t>: smontaggio, riciclo, corretto conferimento.</a:t>
            </a:r>
          </a:p>
        </p:txBody>
      </p:sp>
    </p:spTree>
    <p:extLst>
      <p:ext uri="{BB962C8B-B14F-4D97-AF65-F5344CB8AC3E}">
        <p14:creationId xmlns:p14="http://schemas.microsoft.com/office/powerpoint/2010/main" val="3390003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3690939" y="3830638"/>
            <a:ext cx="5934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3719514" y="3879850"/>
            <a:ext cx="5934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12" name="CasellaDiTesto 1"/>
          <p:cNvSpPr txBox="1">
            <a:spLocks noChangeArrowheads="1"/>
          </p:cNvSpPr>
          <p:nvPr/>
        </p:nvSpPr>
        <p:spPr bwMode="auto">
          <a:xfrm>
            <a:off x="1332258" y="3393171"/>
            <a:ext cx="4372822" cy="280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dirty="0">
                <a:latin typeface="Bookman Old Style" panose="02050604050505020204" pitchFamily="18" charset="0"/>
              </a:rPr>
              <a:t>Gestione </a:t>
            </a:r>
            <a:r>
              <a:rPr lang="it-IT" altLang="it-IT" dirty="0" err="1">
                <a:latin typeface="Bookman Old Style" panose="02050604050505020204" pitchFamily="18" charset="0"/>
              </a:rPr>
              <a:t>della sostenibilità </a:t>
            </a:r>
            <a:r>
              <a:rPr lang="it-IT" altLang="it-IT" dirty="0">
                <a:latin typeface="Bookman Old Style" panose="02050604050505020204" pitchFamily="18" charset="0"/>
              </a:rPr>
              <a:t>(</a:t>
            </a:r>
            <a:r>
              <a:rPr lang="it-IT" altLang="it-IT" dirty="0" err="1">
                <a:latin typeface="Bookman Old Style" panose="02050604050505020204" pitchFamily="18" charset="0"/>
              </a:rPr>
              <a:t>SuM</a:t>
            </a:r>
            <a:r>
              <a:rPr lang="it-IT" altLang="it-IT" dirty="0">
                <a:latin typeface="Bookman Old Style" panose="02050604050505020204" pitchFamily="18" charset="0"/>
              </a:rPr>
              <a:t>)</a:t>
            </a:r>
          </a:p>
          <a:p>
            <a:pPr algn="ctr" eaLnBrk="1" hangingPunct="1"/>
            <a:r>
              <a:rPr lang="it-IT" altLang="it-IT" dirty="0">
                <a:latin typeface="Bookman Old Style" panose="02050604050505020204" pitchFamily="18" charset="0"/>
              </a:rPr>
              <a:t>Istituto di Management</a:t>
            </a:r>
          </a:p>
          <a:p>
            <a:pPr algn="ctr" eaLnBrk="1" hangingPunct="1"/>
            <a:r>
              <a:rPr lang="it-IT" altLang="it-IT" dirty="0">
                <a:latin typeface="Bookman Old Style" panose="02050604050505020204" pitchFamily="18" charset="0"/>
              </a:rPr>
              <a:t>Scuola Superiore Sant'Anna</a:t>
            </a:r>
          </a:p>
          <a:p>
            <a:pPr algn="ctr" eaLnBrk="1" hangingPunct="1">
              <a:lnSpc>
                <a:spcPct val="80000"/>
              </a:lnSpc>
            </a:pPr>
            <a:endParaRPr lang="it-IT" altLang="it-IT" dirty="0">
              <a:latin typeface="Bookman Old Style" panose="02050604050505020204" pitchFamily="18" charset="0"/>
            </a:endParaRPr>
          </a:p>
          <a:p>
            <a:pPr algn="ctr"/>
            <a:r>
              <a:rPr lang="it-IT" altLang="it-IT" dirty="0">
                <a:latin typeface="Bookman Old Style" panose="02050604050505020204" pitchFamily="18" charset="0"/>
              </a:rPr>
              <a:t>Piazza Martiri della Libertà, 24 - 56127 Pisa</a:t>
            </a:r>
          </a:p>
          <a:p>
            <a:pPr algn="ctr"/>
            <a:r>
              <a:rPr lang="it-IT" altLang="it-IT" dirty="0">
                <a:latin typeface="Bookman Old Style" panose="02050604050505020204" pitchFamily="18" charset="0"/>
              </a:rPr>
              <a:t>Tel. 050 883111</a:t>
            </a:r>
          </a:p>
          <a:p>
            <a:pPr algn="ctr"/>
            <a:endParaRPr lang="it-IT" altLang="it-IT" dirty="0">
              <a:latin typeface="Bookman Old Style" panose="02050604050505020204" pitchFamily="18" charset="0"/>
            </a:endParaRPr>
          </a:p>
          <a:p>
            <a:pPr algn="ctr"/>
            <a:r>
              <a:rPr lang="it-IT" altLang="it-IT" b="1" dirty="0" err="1">
                <a:latin typeface="Bookman Old Style" panose="02050604050505020204" pitchFamily="18" charset="0"/>
              </a:rPr>
              <a:t>Colleghiamoci </a:t>
            </a:r>
            <a:r>
              <a:rPr lang="it-IT" altLang="it-IT" b="1" dirty="0">
                <a:latin typeface="Bookman Old Style" panose="02050604050505020204" pitchFamily="18" charset="0"/>
              </a:rPr>
              <a:t>su </a:t>
            </a:r>
            <a:r>
              <a:rPr lang="it-IT" altLang="it-IT" b="1" dirty="0" err="1">
                <a:latin typeface="Bookman Old Style" panose="02050604050505020204" pitchFamily="18" charset="0"/>
              </a:rPr>
              <a:t>Linkedin</a:t>
            </a:r>
            <a:r>
              <a:rPr lang="it-IT" altLang="it-IT" b="1" dirty="0">
                <a:latin typeface="Bookman Old Style" panose="02050604050505020204" pitchFamily="18" charset="0"/>
              </a:rPr>
              <a:t>!</a:t>
            </a:r>
          </a:p>
          <a:p>
            <a:pPr algn="ctr"/>
            <a:endParaRPr lang="it-IT" altLang="it-IT" dirty="0"/>
          </a:p>
        </p:txBody>
      </p:sp>
      <p:sp>
        <p:nvSpPr>
          <p:cNvPr id="14" name="CasellaDiTesto 3"/>
          <p:cNvSpPr txBox="1">
            <a:spLocks noChangeArrowheads="1"/>
          </p:cNvSpPr>
          <p:nvPr/>
        </p:nvSpPr>
        <p:spPr bwMode="auto">
          <a:xfrm>
            <a:off x="2712374" y="836939"/>
            <a:ext cx="65086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4400" b="1" dirty="0">
                <a:latin typeface="+mn-lt"/>
              </a:rPr>
              <a:t>Grazie per l'attenzione!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790D47C-D7F2-4861-8CFD-F245F27FC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917" y="3233615"/>
            <a:ext cx="2364907" cy="334162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609346C-B3FF-4A07-8465-D30F9F2AD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997" y="1869083"/>
            <a:ext cx="3854810" cy="4447859"/>
          </a:xfrm>
          <a:prstGeom prst="rect">
            <a:avLst/>
          </a:prstGeom>
        </p:spPr>
      </p:pic>
      <p:pic>
        <p:nvPicPr>
          <p:cNvPr id="15" name="Immagine 5">
            <a:extLst>
              <a:ext uri="{FF2B5EF4-FFF2-40B4-BE49-F238E27FC236}">
                <a16:creationId xmlns:a16="http://schemas.microsoft.com/office/drawing/2014/main" id="{83F20E9E-AE3F-4F49-A016-067BE4710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418" y="5515060"/>
            <a:ext cx="406854" cy="40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6120A5C-83BA-4C48-9766-F2C41BAD1520}"/>
              </a:ext>
            </a:extLst>
          </p:cNvPr>
          <p:cNvSpPr txBox="1"/>
          <p:nvPr/>
        </p:nvSpPr>
        <p:spPr>
          <a:xfrm>
            <a:off x="1249869" y="2277694"/>
            <a:ext cx="58161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/>
          </a:p>
          <a:p>
            <a:r>
              <a:rPr lang="it-IT" sz="2800" dirty="0">
                <a:hlinkClick r:id="rId5"/>
              </a:rPr>
              <a:t>fabio.iraldo@santannapisa.it</a:t>
            </a:r>
            <a:endParaRPr lang="it-IT" sz="2800" dirty="0"/>
          </a:p>
          <a:p>
            <a:r>
              <a:rPr lang="it-IT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9589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48ADE2-5571-487A-AD8E-875B48060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2933"/>
            <a:ext cx="10515600" cy="968375"/>
          </a:xfrm>
        </p:spPr>
        <p:txBody>
          <a:bodyPr/>
          <a:lstStyle/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Ambito della proposta: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46FA43F-7538-491E-A6E3-7DC65F010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La presente direttiva si applica agli explicit green claims fornite dai commercianti sui </a:t>
            </a:r>
            <a:r>
              <a:rPr lang="it-IT" b="1" u="sng" dirty="0"/>
              <a:t>prodotti </a:t>
            </a:r>
            <a:r>
              <a:rPr lang="it-IT" dirty="0"/>
              <a:t>o </a:t>
            </a:r>
            <a:r>
              <a:rPr lang="it-IT" b="1" u="sng" dirty="0"/>
              <a:t>sulle aziende (trader) </a:t>
            </a:r>
            <a:r>
              <a:rPr lang="it-IT" dirty="0"/>
              <a:t>nelle pratiche commerciali tra </a:t>
            </a:r>
            <a:r>
              <a:rPr lang="it-IT" b="1" u="sng" dirty="0"/>
              <a:t>imprese e consumatori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it-IT" dirty="0"/>
              <a:t>Diverse esclusioni:</a:t>
            </a:r>
          </a:p>
          <a:p>
            <a:pPr lvl="1"/>
            <a:r>
              <a:rPr lang="en-US" dirty="0"/>
              <a:t>Ecolabel</a:t>
            </a:r>
          </a:p>
          <a:p>
            <a:pPr lvl="1"/>
            <a:r>
              <a:rPr lang="en-US" dirty="0" err="1"/>
              <a:t>Etichetta energetica</a:t>
            </a:r>
            <a:endParaRPr lang="en-US" dirty="0"/>
          </a:p>
          <a:p>
            <a:pPr lvl="1"/>
            <a:r>
              <a:rPr lang="en-US" dirty="0" err="1"/>
              <a:t>Biologico</a:t>
            </a:r>
            <a:endParaRPr lang="en-US" dirty="0"/>
          </a:p>
          <a:p>
            <a:pPr lvl="1"/>
            <a:r>
              <a:rPr lang="en-US" dirty="0" err="1"/>
              <a:t>Emas</a:t>
            </a:r>
            <a:endParaRPr lang="en-US" dirty="0"/>
          </a:p>
          <a:p>
            <a:pPr lvl="1"/>
            <a:r>
              <a:rPr lang="en-US" dirty="0"/>
              <a:t>...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3006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35A6EF-D0BF-4CFA-B6D6-F2282135B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65" y="241836"/>
            <a:ext cx="11517331" cy="968375"/>
          </a:xfrm>
        </p:spPr>
        <p:txBody>
          <a:bodyPr>
            <a:noAutofit/>
          </a:bodyPr>
          <a:lstStyle/>
          <a:p>
            <a:r>
              <a:rPr lang="it-IT" sz="2800" dirty="0">
                <a:solidFill>
                  <a:schemeClr val="accent6">
                    <a:lumMod val="75000"/>
                  </a:schemeClr>
                </a:solidFill>
              </a:rPr>
              <a:t>Art. 3: Gli Stati membri assicurano che i commercianti effettuino una valutazione per comprovare gli explicit green </a:t>
            </a:r>
            <a:r>
              <a:rPr lang="it-IT" sz="2800" dirty="0" err="1">
                <a:solidFill>
                  <a:schemeClr val="accent6">
                    <a:lumMod val="75000"/>
                  </a:schemeClr>
                </a:solidFill>
              </a:rPr>
              <a:t>claims</a:t>
            </a:r>
            <a:r>
              <a:rPr lang="it-IT" sz="2800" dirty="0">
                <a:solidFill>
                  <a:schemeClr val="accent6">
                    <a:lumMod val="75000"/>
                  </a:schemeClr>
                </a:solidFill>
              </a:rPr>
              <a:t>, che (1):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3B98B9-4AFC-46A8-8356-FF10CA350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88" y="1348056"/>
            <a:ext cx="10829818" cy="5448300"/>
          </a:xfrm>
        </p:spPr>
        <p:txBody>
          <a:bodyPr>
            <a:normAutofit/>
          </a:bodyPr>
          <a:lstStyle/>
          <a:p>
            <a:r>
              <a:rPr lang="it-IT" sz="2000" dirty="0"/>
              <a:t>specificare se il claim si riferisce </a:t>
            </a:r>
            <a:r>
              <a:rPr lang="it-IT" sz="2000" b="1" u="sng" dirty="0"/>
              <a:t>all'intero prodotto, a una parte del prodotto o a determinati aspetti </a:t>
            </a:r>
            <a:r>
              <a:rPr lang="it-IT" sz="2000" dirty="0"/>
              <a:t>del prodotto, oppure a tutte le attività di un operatore o a una determinata parte o aspetto di tali attività, in quanto pertinenti al claim;</a:t>
            </a:r>
          </a:p>
          <a:p>
            <a:r>
              <a:rPr lang="it-IT" sz="2000" dirty="0"/>
              <a:t>basarsi su </a:t>
            </a:r>
            <a:r>
              <a:rPr lang="it-IT" sz="2000" b="1" u="sng" dirty="0"/>
              <a:t>prove scientifiche ampiamente riconosciute</a:t>
            </a:r>
            <a:r>
              <a:rPr lang="it-IT" sz="2000" dirty="0"/>
              <a:t>, utilizza informazioni accurate e tiene conto degli standard internazionali pertinenti (</a:t>
            </a:r>
            <a:r>
              <a:rPr lang="it-IT" sz="2000" b="1" i="1" dirty="0"/>
              <a:t>il Consiglio propone nel Compromesso di rimandare a Regolamento UE che li identifica come l’output degli «</a:t>
            </a:r>
            <a:r>
              <a:rPr lang="it-IT" sz="2000" b="1" i="1" dirty="0" err="1"/>
              <a:t>international</a:t>
            </a:r>
            <a:r>
              <a:rPr lang="it-IT" sz="2000" b="1" i="1" dirty="0"/>
              <a:t> </a:t>
            </a:r>
            <a:r>
              <a:rPr lang="it-IT" sz="2000" b="1" i="1" dirty="0" err="1"/>
              <a:t>standardization</a:t>
            </a:r>
            <a:r>
              <a:rPr lang="it-IT" sz="2000" b="1" i="1" dirty="0"/>
              <a:t> bodies»</a:t>
            </a:r>
            <a:r>
              <a:rPr lang="it-IT" sz="2000" dirty="0"/>
              <a:t>)</a:t>
            </a:r>
          </a:p>
          <a:p>
            <a:r>
              <a:rPr lang="it-IT" sz="2000" dirty="0"/>
              <a:t>Controllare e dimostrare che gli impatti ambientali, gli aspetti ambientali o le prestazioni ambientali oggetto del claim sono </a:t>
            </a:r>
            <a:r>
              <a:rPr lang="it-IT" sz="2000" b="1" u="sng" dirty="0"/>
              <a:t>significativi dal punto di vista del ciclo di vita; </a:t>
            </a:r>
          </a:p>
          <a:p>
            <a:r>
              <a:rPr lang="it-IT" sz="2000" dirty="0"/>
              <a:t>nel caso di un claim sulle prestazioni ambientali, </a:t>
            </a:r>
            <a:r>
              <a:rPr lang="it-IT" sz="2000" b="1" u="sng" dirty="0"/>
              <a:t>tener conto di tutti gli aspetti o impatti ambientali significativi </a:t>
            </a:r>
            <a:r>
              <a:rPr lang="it-IT" sz="2000" dirty="0"/>
              <a:t>per la valutazione delle prestazioni ambientali; </a:t>
            </a:r>
          </a:p>
          <a:p>
            <a:r>
              <a:rPr lang="it-IT" sz="2000" dirty="0"/>
              <a:t>dimostrare che il contenuto del claim </a:t>
            </a:r>
            <a:r>
              <a:rPr lang="it-IT" sz="2000" b="1" u="sng" dirty="0"/>
              <a:t>non è equivalente ai requisiti imposti dalla legge </a:t>
            </a:r>
            <a:r>
              <a:rPr lang="it-IT" sz="2000" dirty="0"/>
              <a:t>ai prodotti del gruppo di prodotti o agli operatori commerciali del settore; </a:t>
            </a:r>
            <a:endParaRPr lang="en-US" sz="2000" dirty="0"/>
          </a:p>
          <a:p>
            <a:r>
              <a:rPr lang="it-IT" sz="2000" dirty="0"/>
              <a:t>fornire informazioni sul fatto che il prodotto o l'operatore commerciale oggetto del claim abbia </a:t>
            </a:r>
            <a:r>
              <a:rPr lang="it-IT" sz="2000" b="1" u="sng" dirty="0"/>
              <a:t>prestazioni significativamente migliori </a:t>
            </a:r>
            <a:r>
              <a:rPr lang="it-IT" sz="2000" dirty="0"/>
              <a:t>per quanto riguarda gli impatti ambientali, gli aspetti ambientali o le prestazioni ambientali oggetto dello stesso claim </a:t>
            </a:r>
            <a:r>
              <a:rPr lang="it-IT" sz="2000" b="1" u="sng" dirty="0"/>
              <a:t>rispetto alla prassi comune </a:t>
            </a:r>
            <a:r>
              <a:rPr lang="it-IT" sz="2000" dirty="0"/>
              <a:t>per i prodotti del gruppo di prodotti in questione o per gli operatori del settore in questione (</a:t>
            </a:r>
            <a:r>
              <a:rPr lang="it-IT" sz="2000" b="1" i="1" dirty="0"/>
              <a:t>ma il Consiglio propone di eliminare nella Proposta di Compromesso</a:t>
            </a:r>
            <a:r>
              <a:rPr lang="it-IT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4708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D9A75A-081A-4F59-9212-ED3934AB1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92" y="324029"/>
            <a:ext cx="11353800" cy="968375"/>
          </a:xfrm>
        </p:spPr>
        <p:txBody>
          <a:bodyPr>
            <a:noAutofit/>
          </a:bodyPr>
          <a:lstStyle/>
          <a:p>
            <a:r>
              <a:rPr lang="it-IT" sz="2800" dirty="0">
                <a:solidFill>
                  <a:schemeClr val="accent6">
                    <a:lumMod val="75000"/>
                  </a:schemeClr>
                </a:solidFill>
              </a:rPr>
              <a:t>Art. 3: Gli Stati membri assicurano che i commercianti effettuino una valutazione per comprovare gli explicit green </a:t>
            </a:r>
            <a:r>
              <a:rPr lang="it-IT" sz="2800" dirty="0" err="1">
                <a:solidFill>
                  <a:schemeClr val="accent6">
                    <a:lumMod val="75000"/>
                  </a:schemeClr>
                </a:solidFill>
              </a:rPr>
              <a:t>claims</a:t>
            </a:r>
            <a:r>
              <a:rPr lang="it-IT" sz="2800" dirty="0">
                <a:solidFill>
                  <a:schemeClr val="accent6">
                    <a:lumMod val="75000"/>
                  </a:schemeClr>
                </a:solidFill>
              </a:rPr>
              <a:t>, che (2):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7ED8CB-3E2E-42DE-8404-0CA95C1D5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897" y="1491892"/>
            <a:ext cx="11162016" cy="4980826"/>
          </a:xfrm>
        </p:spPr>
        <p:txBody>
          <a:bodyPr>
            <a:normAutofit/>
          </a:bodyPr>
          <a:lstStyle/>
          <a:p>
            <a:r>
              <a:rPr lang="it-IT" sz="2000" dirty="0"/>
              <a:t>identificare se il miglioramento degli impatti ambientali, degli aspetti ambientali o delle prestazioni ambientali oggetto </a:t>
            </a:r>
            <a:r>
              <a:rPr lang="it-IT" sz="2000" b="1" u="sng" dirty="0"/>
              <a:t>del claim comporta un danno significativo in relazione agli impatti ambientali </a:t>
            </a:r>
            <a:r>
              <a:rPr lang="it-IT" sz="2000" dirty="0"/>
              <a:t>sui cambiamenti climatici, sul consumo di risorse e sulla circolarità, sull'uso sostenibile e sulla protezione delle risorse idriche e marine, sull'inquinamento, sulla biodiversità, sul benessere degli animali e sugli ecosistemi; </a:t>
            </a:r>
            <a:endParaRPr lang="en-US" sz="2000" dirty="0"/>
          </a:p>
          <a:p>
            <a:r>
              <a:rPr lang="it-IT" sz="2000" b="1" u="sng" dirty="0"/>
              <a:t>separare le compensazioni delle emissioni di gas a effetto serra </a:t>
            </a:r>
            <a:r>
              <a:rPr lang="it-IT" sz="2000" dirty="0"/>
              <a:t>utilizzate dalle emissioni di gas a effetto serra come informazioni ambientali aggiuntive, specifica se tali compensazioni si riferiscono a riduzioni o rimozioni di emissioni e descrive come le compensazioni su cui si fa affidamento siano di </a:t>
            </a:r>
            <a:r>
              <a:rPr lang="it-IT" sz="2000" b="1" u="sng" dirty="0"/>
              <a:t>elevata integrità e contabilizzate correttamente </a:t>
            </a:r>
            <a:r>
              <a:rPr lang="it-IT" sz="2000" dirty="0"/>
              <a:t>per riflettere l'impatto sul clima dichiarato (</a:t>
            </a:r>
            <a:r>
              <a:rPr lang="it-IT" sz="2000" b="1" i="1" dirty="0"/>
              <a:t>ma il Consiglio propone nel Compromesso un articolato più specifico e dettagliato per i </a:t>
            </a:r>
            <a:r>
              <a:rPr lang="it-IT" sz="2000" b="1" i="1" dirty="0" err="1"/>
              <a:t>Climate</a:t>
            </a:r>
            <a:r>
              <a:rPr lang="it-IT" sz="2000" b="1" i="1" dirty="0"/>
              <a:t> Claims</a:t>
            </a:r>
            <a:r>
              <a:rPr lang="it-IT" sz="2000" dirty="0"/>
              <a:t>); </a:t>
            </a:r>
          </a:p>
          <a:p>
            <a:r>
              <a:rPr lang="it-IT" sz="2000" dirty="0"/>
              <a:t>includere le </a:t>
            </a:r>
            <a:r>
              <a:rPr lang="it-IT" sz="2000" b="1" u="sng" dirty="0"/>
              <a:t>informazioni primarie a disposizione </a:t>
            </a:r>
            <a:r>
              <a:rPr lang="it-IT" sz="2000" dirty="0"/>
              <a:t>del commerciante per gli impatti ambientali, gli aspetti ambientali o le prestazioni ambientali che sono oggetto del claim; </a:t>
            </a:r>
          </a:p>
          <a:p>
            <a:r>
              <a:rPr lang="it-IT" sz="2000" dirty="0"/>
              <a:t>include le </a:t>
            </a:r>
            <a:r>
              <a:rPr lang="it-IT" sz="2000" b="1" u="sng" dirty="0"/>
              <a:t>informazioni secondarie pertinenti </a:t>
            </a:r>
            <a:r>
              <a:rPr lang="it-IT" sz="2000" dirty="0"/>
              <a:t>per gli impatti ambientali, gli aspetti ambientali o le prestazioni ambientali che sono rappresentative della specifica catena del valore del prodotto o dell'operatore su cui viene fatto il claim, </a:t>
            </a:r>
            <a:r>
              <a:rPr lang="it-IT" sz="2000" b="1" u="sng" dirty="0"/>
              <a:t>nei casi in cui non siano disponibili informazioni primarie</a:t>
            </a:r>
            <a:r>
              <a:rPr lang="it-IT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0546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EA640B-C8F5-414D-A2AC-A32004645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375"/>
          </a:xfrm>
        </p:spPr>
        <p:txBody>
          <a:bodyPr/>
          <a:lstStyle/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Art. 5: comunicazione di explicit </a:t>
            </a:r>
            <a:r>
              <a:rPr lang="it-IT" dirty="0" err="1">
                <a:solidFill>
                  <a:schemeClr val="accent6">
                    <a:lumMod val="75000"/>
                  </a:schemeClr>
                </a:solidFill>
              </a:rPr>
              <a:t>claims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374C49-D989-46D8-8F52-B67DD8F9B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Gli Stati membri garantiscono che un commerciante </a:t>
            </a:r>
            <a:r>
              <a:rPr lang="en-US" b="1" u="sng" dirty="0"/>
              <a:t>sia tenuto a </a:t>
            </a:r>
            <a:r>
              <a:rPr lang="en-US" b="1" u="sng" dirty="0" err="1"/>
              <a:t>comunicare</a:t>
            </a:r>
            <a:r>
              <a:rPr lang="en-US" b="1" u="sng" dirty="0"/>
              <a:t> </a:t>
            </a:r>
            <a:r>
              <a:rPr lang="en-US" b="1" u="sng" dirty="0" err="1"/>
              <a:t>un’explicit</a:t>
            </a:r>
            <a:r>
              <a:rPr lang="en-US" b="1" u="sng" dirty="0"/>
              <a:t> environmental claim in conformità ai requisiti di cui al presente articolo</a:t>
            </a:r>
            <a:r>
              <a:rPr lang="en-US" dirty="0"/>
              <a:t>. </a:t>
            </a:r>
          </a:p>
          <a:p>
            <a:r>
              <a:rPr lang="en-US" dirty="0" err="1"/>
              <a:t>Gli</a:t>
            </a:r>
            <a:r>
              <a:rPr lang="en-US" dirty="0"/>
              <a:t> explicit green claims </a:t>
            </a:r>
            <a:r>
              <a:rPr lang="en-US" dirty="0" err="1"/>
              <a:t>possono</a:t>
            </a:r>
            <a:r>
              <a:rPr lang="en-US" dirty="0"/>
              <a:t> </a:t>
            </a:r>
            <a:r>
              <a:rPr lang="en-US" b="1" u="sng" dirty="0"/>
              <a:t>riguardare solo gli impatti ambientali, gli aspetti ambientali o le prestazioni ambientali che sono comprovati </a:t>
            </a:r>
            <a:r>
              <a:rPr lang="en-US" dirty="0"/>
              <a:t>in conformità ai requisiti di cui agli articoli 3, 4 e 5 e che </a:t>
            </a:r>
            <a:r>
              <a:rPr lang="en-US" b="1" u="sng" dirty="0"/>
              <a:t>sono identificati come significativi </a:t>
            </a:r>
            <a:r>
              <a:rPr lang="en-US" dirty="0"/>
              <a:t>per il prodotto o il professionista in questione ai sensi dell'articolo 3, paragrafo 1, lettera c) o d).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0755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0004C4-E952-40D0-B797-04FDDE339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4028"/>
            <a:ext cx="10515600" cy="968375"/>
          </a:xfrm>
        </p:spPr>
        <p:txBody>
          <a:bodyPr/>
          <a:lstStyle/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Requisiti aggiuntivi per la comunicazione: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10A4CA-A3AB-4669-BE2C-5BEA7C580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 </a:t>
            </a:r>
            <a:r>
              <a:rPr lang="en-US" dirty="0" err="1"/>
              <a:t>l’explicit</a:t>
            </a:r>
            <a:r>
              <a:rPr lang="en-US" dirty="0"/>
              <a:t> green claim </a:t>
            </a:r>
            <a:r>
              <a:rPr lang="en-US" dirty="0" err="1"/>
              <a:t>si</a:t>
            </a:r>
            <a:r>
              <a:rPr lang="en-US" dirty="0"/>
              <a:t> riferisce a un prodotto finale e la fase d'uso è una delle fasi più importanti del ciclo di vita del prodotto, </a:t>
            </a:r>
            <a:r>
              <a:rPr lang="en-US" b="1" u="sng" dirty="0" err="1"/>
              <a:t>il</a:t>
            </a:r>
            <a:r>
              <a:rPr lang="en-US" b="1" u="sng" dirty="0"/>
              <a:t> claim </a:t>
            </a:r>
            <a:r>
              <a:rPr lang="en-US" b="1" u="sng" dirty="0" err="1"/>
              <a:t>deve</a:t>
            </a:r>
            <a:r>
              <a:rPr lang="en-US" b="1" u="sng" dirty="0"/>
              <a:t> </a:t>
            </a:r>
            <a:r>
              <a:rPr lang="en-US" b="1" u="sng" dirty="0" err="1"/>
              <a:t>allora</a:t>
            </a:r>
            <a:r>
              <a:rPr lang="en-US" b="1" u="sng" dirty="0"/>
              <a:t> </a:t>
            </a:r>
            <a:r>
              <a:rPr lang="en-US" b="1" u="sng" dirty="0" err="1"/>
              <a:t>includere</a:t>
            </a:r>
            <a:r>
              <a:rPr lang="en-US" b="1" u="sng" dirty="0"/>
              <a:t> informazioni su come il consumatore dovrebbe utilizzare il prodotto per ottenere le prestazioni ambientali previste</a:t>
            </a:r>
            <a:r>
              <a:rPr lang="en-US" dirty="0"/>
              <a:t>. Tali informazioni devono essere rese </a:t>
            </a:r>
            <a:r>
              <a:rPr lang="en-US" dirty="0" err="1"/>
              <a:t>disponibili</a:t>
            </a:r>
            <a:r>
              <a:rPr lang="en-US" dirty="0"/>
              <a:t> </a:t>
            </a:r>
            <a:r>
              <a:rPr lang="en-US" b="1" dirty="0" err="1"/>
              <a:t>congiuntamente</a:t>
            </a:r>
            <a:r>
              <a:rPr lang="en-US" b="1" dirty="0"/>
              <a:t> al claim</a:t>
            </a:r>
            <a:r>
              <a:rPr lang="en-US" dirty="0"/>
              <a:t>. </a:t>
            </a:r>
          </a:p>
          <a:p>
            <a:r>
              <a:rPr lang="en-US" dirty="0"/>
              <a:t>Se </a:t>
            </a:r>
            <a:r>
              <a:rPr lang="en-US" dirty="0" err="1"/>
              <a:t>l’explicit</a:t>
            </a:r>
            <a:r>
              <a:rPr lang="en-US" dirty="0"/>
              <a:t> green claim </a:t>
            </a:r>
            <a:r>
              <a:rPr lang="en-US" dirty="0" err="1"/>
              <a:t>si</a:t>
            </a:r>
            <a:r>
              <a:rPr lang="en-US" dirty="0"/>
              <a:t> riferisce alle </a:t>
            </a:r>
            <a:r>
              <a:rPr lang="en-US" b="1" u="sng" dirty="0"/>
              <a:t>future </a:t>
            </a:r>
            <a:r>
              <a:rPr lang="en-US" dirty="0"/>
              <a:t>prestazioni ambientali di un prodotto o di un commerciante, deve </a:t>
            </a:r>
            <a:r>
              <a:rPr lang="en-US" b="1" u="sng" dirty="0"/>
              <a:t>includere un impegno vincolato nel tempo </a:t>
            </a:r>
            <a:r>
              <a:rPr lang="en-US" dirty="0"/>
              <a:t>per i miglioramenti all'interno delle proprie operazioni e catene del valore.  </a:t>
            </a:r>
          </a:p>
          <a:p>
            <a:r>
              <a:rPr lang="en-US" dirty="0" err="1"/>
              <a:t>Gli</a:t>
            </a:r>
            <a:r>
              <a:rPr lang="en-US" dirty="0"/>
              <a:t> explicit green claims </a:t>
            </a:r>
            <a:r>
              <a:rPr lang="en-US" dirty="0" err="1"/>
              <a:t>sugli</a:t>
            </a:r>
            <a:r>
              <a:rPr lang="en-US" dirty="0"/>
              <a:t> impatti ambientali cumulativi di un prodotto o di un operatore commerciale basate su un </a:t>
            </a:r>
            <a:r>
              <a:rPr lang="en-US" b="1" u="sng" dirty="0"/>
              <a:t>indicatore aggregato </a:t>
            </a:r>
            <a:r>
              <a:rPr lang="en-US" dirty="0"/>
              <a:t>di impatti ambientali </a:t>
            </a:r>
            <a:r>
              <a:rPr lang="en-US" b="1" u="sng" dirty="0"/>
              <a:t>possono essere fatte solo sulla base di regole per calcolare tale indicatore aggregato stabilite dal diritto dell'Unione</a:t>
            </a:r>
            <a:r>
              <a:rPr lang="en-US" dirty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8678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626333-E8B9-48A7-8596-730093D03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45" y="303480"/>
            <a:ext cx="11491639" cy="968375"/>
          </a:xfrm>
        </p:spPr>
        <p:txBody>
          <a:bodyPr>
            <a:normAutofit/>
          </a:bodyPr>
          <a:lstStyle/>
          <a:p>
            <a:r>
              <a:rPr lang="it-IT" sz="4200" dirty="0" err="1">
                <a:solidFill>
                  <a:schemeClr val="accent6">
                    <a:lumMod val="75000"/>
                  </a:schemeClr>
                </a:solidFill>
              </a:rPr>
              <a:t>Disponibilità </a:t>
            </a:r>
            <a:r>
              <a:rPr lang="it-IT" sz="4200" dirty="0">
                <a:solidFill>
                  <a:schemeClr val="accent6">
                    <a:lumMod val="75000"/>
                  </a:schemeClr>
                </a:solidFill>
              </a:rPr>
              <a:t>al pubblico delle informazioni </a:t>
            </a:r>
            <a:r>
              <a:rPr lang="it-IT" sz="4200" dirty="0" err="1">
                <a:solidFill>
                  <a:schemeClr val="accent6">
                    <a:lumMod val="75000"/>
                  </a:schemeClr>
                </a:solidFill>
              </a:rPr>
              <a:t>pertinenti</a:t>
            </a:r>
            <a:r>
              <a:rPr lang="it-IT" sz="42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F89D0B-E7FC-47D0-9237-E795CD9A3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67" y="1191802"/>
            <a:ext cx="11223661" cy="5866546"/>
          </a:xfrm>
        </p:spPr>
        <p:txBody>
          <a:bodyPr>
            <a:normAutofit/>
          </a:bodyPr>
          <a:lstStyle/>
          <a:p>
            <a:r>
              <a:rPr lang="en-US" sz="2400" dirty="0"/>
              <a:t>Le informazioni </a:t>
            </a:r>
            <a:r>
              <a:rPr lang="en-US" sz="2400" b="1" u="sng" dirty="0"/>
              <a:t>sul prodotto o sul commerciante </a:t>
            </a:r>
            <a:r>
              <a:rPr lang="en-US" sz="2400" dirty="0" err="1"/>
              <a:t>oggetto</a:t>
            </a:r>
            <a:r>
              <a:rPr lang="en-US" sz="2400" dirty="0"/>
              <a:t> </a:t>
            </a:r>
            <a:r>
              <a:rPr lang="en-US" sz="2400" dirty="0" err="1"/>
              <a:t>dell’explicit</a:t>
            </a:r>
            <a:r>
              <a:rPr lang="en-US" sz="2400" dirty="0"/>
              <a:t> green claim </a:t>
            </a:r>
            <a:r>
              <a:rPr lang="en-US" sz="2400" b="1" u="sng" dirty="0"/>
              <a:t>e sulla sua fondatezza </a:t>
            </a:r>
            <a:r>
              <a:rPr lang="en-US" sz="2400" dirty="0"/>
              <a:t>devono essere rese disponibili </a:t>
            </a:r>
            <a:r>
              <a:rPr lang="en-US" sz="2400" dirty="0" err="1"/>
              <a:t>insieme</a:t>
            </a:r>
            <a:r>
              <a:rPr lang="en-US" sz="2400" dirty="0"/>
              <a:t> al claim in </a:t>
            </a:r>
            <a:r>
              <a:rPr lang="en-US" sz="2400" b="1" u="sng" dirty="0"/>
              <a:t>forma fisica o sotto forma di link web, codice QR o equivalente</a:t>
            </a:r>
            <a:r>
              <a:rPr lang="en-US" sz="2400" dirty="0"/>
              <a:t>. </a:t>
            </a:r>
          </a:p>
          <a:p>
            <a:r>
              <a:rPr lang="en-US" sz="2400" dirty="0"/>
              <a:t>Tali informazioni comprendono almeno quanto segue: </a:t>
            </a:r>
          </a:p>
          <a:p>
            <a:pPr lvl="1"/>
            <a:r>
              <a:rPr lang="en-US" sz="2000" dirty="0"/>
              <a:t>aspetti ambientali, impatti ambientali o prestazioni ambientali oggetto del reclamo; </a:t>
            </a:r>
          </a:p>
          <a:p>
            <a:pPr lvl="1"/>
            <a:r>
              <a:rPr lang="it-IT" sz="2000" dirty="0"/>
              <a:t>le norme dell'Unione o internazionali pertinenti, se del caso;</a:t>
            </a:r>
          </a:p>
          <a:p>
            <a:pPr lvl="1"/>
            <a:r>
              <a:rPr lang="en-US" sz="2000" dirty="0" err="1"/>
              <a:t>gli</a:t>
            </a:r>
            <a:r>
              <a:rPr lang="en-US" sz="2000" dirty="0"/>
              <a:t> </a:t>
            </a:r>
            <a:r>
              <a:rPr lang="en-US" sz="2000" b="1" u="sng" dirty="0"/>
              <a:t>studi o i calcoli sottostanti </a:t>
            </a:r>
            <a:r>
              <a:rPr lang="en-US" sz="2000" dirty="0"/>
              <a:t>utilizzati per valutare, misurare e monitorare gli impatti ambientali, gli aspetti ambientali o le prestazioni ambientali</a:t>
            </a:r>
          </a:p>
          <a:p>
            <a:pPr lvl="1"/>
            <a:r>
              <a:rPr lang="en-US" sz="2000" dirty="0"/>
              <a:t>una breve </a:t>
            </a:r>
            <a:r>
              <a:rPr lang="en-US" sz="2000" b="1" dirty="0"/>
              <a:t>spiegazione di come si ottengono i miglioramenti </a:t>
            </a:r>
            <a:r>
              <a:rPr lang="en-US" sz="2000" b="1" dirty="0" err="1"/>
              <a:t>oggetto</a:t>
            </a:r>
            <a:r>
              <a:rPr lang="en-US" sz="2000" b="1" dirty="0"/>
              <a:t> del claim; </a:t>
            </a:r>
          </a:p>
          <a:p>
            <a:pPr lvl="1"/>
            <a:r>
              <a:rPr lang="en-US" sz="2000" dirty="0"/>
              <a:t>il </a:t>
            </a:r>
            <a:r>
              <a:rPr lang="en-US" sz="2000" b="1" u="sng" dirty="0"/>
              <a:t>certificato di conformità </a:t>
            </a:r>
            <a:r>
              <a:rPr lang="en-US" sz="2000" dirty="0"/>
              <a:t>di cui all'articolo 10; </a:t>
            </a:r>
          </a:p>
          <a:p>
            <a:pPr lvl="1"/>
            <a:r>
              <a:rPr lang="en-US" sz="2000" dirty="0"/>
              <a:t>per </a:t>
            </a:r>
            <a:r>
              <a:rPr lang="en-US" sz="2000" dirty="0" err="1"/>
              <a:t>gli</a:t>
            </a:r>
            <a:r>
              <a:rPr lang="en-US" sz="2000" dirty="0"/>
              <a:t> explicit green claims </a:t>
            </a:r>
            <a:r>
              <a:rPr lang="en-US" sz="2000" dirty="0" err="1"/>
              <a:t>relativi</a:t>
            </a:r>
            <a:r>
              <a:rPr lang="en-US" sz="2000" dirty="0"/>
              <a:t> al clima che si basano su compensazioni di emissioni di gas a effetto serra, </a:t>
            </a:r>
            <a:r>
              <a:rPr lang="en-US" sz="2000" b="1" u="sng" dirty="0"/>
              <a:t>informazioni sulla misura in cui si basano su compensazioni e se queste si riferiscono a riduzioni o rimozioni di emissioni; </a:t>
            </a:r>
          </a:p>
          <a:p>
            <a:pPr lvl="1"/>
            <a:r>
              <a:rPr lang="en-US" sz="2000" dirty="0"/>
              <a:t>una </a:t>
            </a:r>
            <a:r>
              <a:rPr lang="en-US" sz="2000" b="1" dirty="0"/>
              <a:t>sintesi della valutazione </a:t>
            </a:r>
            <a:r>
              <a:rPr lang="en-US" sz="2000" dirty="0"/>
              <a:t>che includa gli elementi elencati nel presente paragrafo, che sia </a:t>
            </a:r>
            <a:r>
              <a:rPr lang="en-US" sz="2000" b="1" u="sng" dirty="0"/>
              <a:t>chiara e comprensibile per i consumatori destinatari dell'indicazione </a:t>
            </a:r>
            <a:r>
              <a:rPr lang="en-US" sz="2000" dirty="0"/>
              <a:t>e che sia fornita in almeno una delle lingue ufficiali dello Stato membro in cui l'indicazione viene fornita.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890332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ADA856-F3CF-490E-B07B-846D8191E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375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Art. 9: Revisione degli explicit </a:t>
            </a:r>
            <a:r>
              <a:rPr lang="it-IT" dirty="0" err="1">
                <a:solidFill>
                  <a:schemeClr val="accent6">
                    <a:lumMod val="75000"/>
                  </a:schemeClr>
                </a:solidFill>
              </a:rPr>
              <a:t>environmental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6">
                    <a:lumMod val="75000"/>
                  </a:schemeClr>
                </a:solidFill>
              </a:rPr>
              <a:t>claims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E59B59-6259-4B07-8F3A-0B13FCD43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Gli Stati membri assicurano che le informazioni utilizzate per </a:t>
            </a:r>
            <a:r>
              <a:rPr lang="en-US" dirty="0" err="1"/>
              <a:t>comprovare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explicit environmental claims </a:t>
            </a:r>
            <a:r>
              <a:rPr lang="en-US" b="1" u="sng" dirty="0" err="1"/>
              <a:t>siano</a:t>
            </a:r>
            <a:r>
              <a:rPr lang="en-US" b="1" u="sng" dirty="0"/>
              <a:t> riesaminate e aggiornate dagli operatori </a:t>
            </a:r>
            <a:r>
              <a:rPr lang="en-US" dirty="0"/>
              <a:t>quando si verificano </a:t>
            </a:r>
            <a:r>
              <a:rPr lang="en-US" b="1" dirty="0"/>
              <a:t>circostanze che possono influire sull'accuratezza di una dichiarazione</a:t>
            </a:r>
            <a:r>
              <a:rPr lang="en-US" dirty="0"/>
              <a:t>, e </a:t>
            </a:r>
            <a:r>
              <a:rPr lang="en-US" b="1" dirty="0"/>
              <a:t>non oltre 5 anni </a:t>
            </a:r>
            <a:r>
              <a:rPr lang="en-US" dirty="0"/>
              <a:t>dalla data in cui le informazioni (...) sono state fornite. </a:t>
            </a:r>
          </a:p>
          <a:p>
            <a:r>
              <a:rPr lang="en-US" dirty="0"/>
              <a:t>Nel corso del riesame, il professionista </a:t>
            </a:r>
            <a:r>
              <a:rPr lang="en-US" b="1" u="sng" dirty="0"/>
              <a:t>rivede le informazioni di base utilizzate per garantire che i requisiti degli articoli 3 e 4 siano pienamente rispettati</a:t>
            </a:r>
            <a:r>
              <a:rPr lang="en-US" dirty="0"/>
              <a:t>. </a:t>
            </a:r>
          </a:p>
          <a:p>
            <a:r>
              <a:rPr lang="en-US" dirty="0" err="1"/>
              <a:t>L’explicit</a:t>
            </a:r>
            <a:r>
              <a:rPr lang="en-US" dirty="0"/>
              <a:t> green claim </a:t>
            </a:r>
            <a:r>
              <a:rPr lang="en-US" dirty="0" err="1"/>
              <a:t>aggiornato</a:t>
            </a:r>
            <a:r>
              <a:rPr lang="en-US" dirty="0"/>
              <a:t> </a:t>
            </a:r>
            <a:r>
              <a:rPr lang="en-US" b="1" u="sng" dirty="0"/>
              <a:t>è soggetta a verifica ai sensi dell'articolo 10.</a:t>
            </a:r>
            <a:endParaRPr lang="it-IT" b="1" u="sng" dirty="0"/>
          </a:p>
        </p:txBody>
      </p:sp>
    </p:spTree>
    <p:extLst>
      <p:ext uri="{BB962C8B-B14F-4D97-AF65-F5344CB8AC3E}">
        <p14:creationId xmlns:p14="http://schemas.microsoft.com/office/powerpoint/2010/main" val="36021403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GEO2016">
  <a:themeElements>
    <a:clrScheme name="GEO">
      <a:dk1>
        <a:srgbClr val="003399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538135"/>
      </a:accent2>
      <a:accent3>
        <a:srgbClr val="BFBFBF"/>
      </a:accent3>
      <a:accent4>
        <a:srgbClr val="FFC000"/>
      </a:accent4>
      <a:accent5>
        <a:srgbClr val="2F5496"/>
      </a:accent5>
      <a:accent6>
        <a:srgbClr val="92D050"/>
      </a:accent6>
      <a:hlink>
        <a:srgbClr val="004ADE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GEO2016" id="{5D57FE28-24A3-45A5-BD0A-6C2DA14D65B7}" vid="{FB015E76-CCAC-4FF8-A7DB-D711E988EF5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TemaGEO2016</Template>
  <TotalTime>8511</TotalTime>
  <Words>3224</Words>
  <Application>Microsoft Office PowerPoint</Application>
  <PresentationFormat>Widescreen</PresentationFormat>
  <Paragraphs>165</Paragraphs>
  <Slides>29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8" baseType="lpstr">
      <vt:lpstr>Arial</vt:lpstr>
      <vt:lpstr>Arial Narrow</vt:lpstr>
      <vt:lpstr>Bookman Old Style</vt:lpstr>
      <vt:lpstr>Calibri</vt:lpstr>
      <vt:lpstr>Calibri Light</vt:lpstr>
      <vt:lpstr>Garamond</vt:lpstr>
      <vt:lpstr>Open Sans</vt:lpstr>
      <vt:lpstr>Wingdings</vt:lpstr>
      <vt:lpstr>TemaGEO2016</vt:lpstr>
      <vt:lpstr>GREEN CLAIMS DIRECTIVE: CONTESTO, MOTIVI E OBIETTIVI DELLA PROPOSTA DI DIRETTIVA UE E RICADUTE SULLA COMPLIANCE AMBIENTALE</vt:lpstr>
      <vt:lpstr>Presentazione standard di PowerPoint</vt:lpstr>
      <vt:lpstr>Ambito della proposta:</vt:lpstr>
      <vt:lpstr>Art. 3: Gli Stati membri assicurano che i commercianti effettuino una valutazione per comprovare gli explicit green claims, che (1):</vt:lpstr>
      <vt:lpstr>Art. 3: Gli Stati membri assicurano che i commercianti effettuino una valutazione per comprovare gli explicit green claims, che (2):</vt:lpstr>
      <vt:lpstr>Art. 5: comunicazione di explicit claims:</vt:lpstr>
      <vt:lpstr>Requisiti aggiuntivi per la comunicazione:</vt:lpstr>
      <vt:lpstr>Disponibilità al pubblico delle informazioni pertinenti:</vt:lpstr>
      <vt:lpstr>Art. 9: Revisione degli explicit environmental claims</vt:lpstr>
      <vt:lpstr>Art. 4: Comparative environmental claims</vt:lpstr>
      <vt:lpstr>Requisiti aggiuntivi:</vt:lpstr>
      <vt:lpstr>Art. 7 e 8 sulle etichette ambientali</vt:lpstr>
      <vt:lpstr>Art.10: verifica e certificazione</vt:lpstr>
      <vt:lpstr>Art.11: il verificatore</vt:lpstr>
      <vt:lpstr>Art. 13 e 14: Autorità competenti</vt:lpstr>
      <vt:lpstr>Inoltre, nel primo "Pacchetto Economia Circolare":</vt:lpstr>
      <vt:lpstr>Principali modifiche ed emendamenti (1):</vt:lpstr>
      <vt:lpstr>Principali modifiche ed emendamenti (2):</vt:lpstr>
      <vt:lpstr>Curiosità:</vt:lpstr>
      <vt:lpstr>Presentazione standard di PowerPoint</vt:lpstr>
      <vt:lpstr>Il "cuore" del Regolamento: i requisiti da definire nei delegated acts (definizioni dell'articolo 2):</vt:lpstr>
      <vt:lpstr>Ecodesign requirements</vt:lpstr>
      <vt:lpstr>In particolare, è interessante come è stato modificato l’art. 1 nell’ultima versione:</vt:lpstr>
      <vt:lpstr>Vediamo i requisiti di informazione</vt:lpstr>
      <vt:lpstr>Ancora su information requirements:</vt:lpstr>
      <vt:lpstr>E ancora:</vt:lpstr>
      <vt:lpstr>Product Passport (1)</vt:lpstr>
      <vt:lpstr>Product Passport (2)</vt:lpstr>
      <vt:lpstr>Presentazione standard di PowerPoint</vt:lpstr>
    </vt:vector>
  </TitlesOfParts>
  <Company>Universita' Luigi Bocconi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Irene Bruschi</dc:creator>
  <cp:keywords>, docId:B5F1C6BD57D5FE532156E71DA356AD84</cp:keywords>
  <cp:lastModifiedBy>Fabio Iraldo</cp:lastModifiedBy>
  <cp:revision>411</cp:revision>
  <cp:lastPrinted>2019-01-28T11:06:45Z</cp:lastPrinted>
  <dcterms:created xsi:type="dcterms:W3CDTF">2017-09-25T14:33:30Z</dcterms:created>
  <dcterms:modified xsi:type="dcterms:W3CDTF">2024-01-12T09:15:57Z</dcterms:modified>
</cp:coreProperties>
</file>