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5" r:id="rId3"/>
    <p:sldId id="297" r:id="rId4"/>
    <p:sldId id="347" r:id="rId5"/>
    <p:sldId id="349" r:id="rId6"/>
    <p:sldId id="348" r:id="rId7"/>
    <p:sldId id="305" r:id="rId8"/>
    <p:sldId id="306" r:id="rId9"/>
    <p:sldId id="277" r:id="rId10"/>
    <p:sldId id="346" r:id="rId11"/>
    <p:sldId id="278" r:id="rId12"/>
    <p:sldId id="286" r:id="rId13"/>
    <p:sldId id="296" r:id="rId14"/>
    <p:sldId id="287" r:id="rId15"/>
    <p:sldId id="289" r:id="rId16"/>
    <p:sldId id="290" r:id="rId17"/>
    <p:sldId id="298" r:id="rId18"/>
    <p:sldId id="350" r:id="rId19"/>
    <p:sldId id="351" r:id="rId20"/>
    <p:sldId id="352" r:id="rId21"/>
    <p:sldId id="279" r:id="rId22"/>
    <p:sldId id="283" r:id="rId23"/>
    <p:sldId id="284" r:id="rId24"/>
    <p:sldId id="281" r:id="rId25"/>
    <p:sldId id="282" r:id="rId26"/>
    <p:sldId id="285" r:id="rId27"/>
    <p:sldId id="280" r:id="rId28"/>
    <p:sldId id="307" r:id="rId29"/>
    <p:sldId id="301" r:id="rId30"/>
    <p:sldId id="302" r:id="rId31"/>
    <p:sldId id="300" r:id="rId3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C0C0C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15" autoAdjust="0"/>
    <p:restoredTop sz="94660"/>
  </p:normalViewPr>
  <p:slideViewPr>
    <p:cSldViewPr>
      <p:cViewPr>
        <p:scale>
          <a:sx n="60" d="100"/>
          <a:sy n="60" d="100"/>
        </p:scale>
        <p:origin x="-2538"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45C6AC3-ED06-4ECD-AB59-D3C25D481020}" type="datetimeFigureOut">
              <a:rPr lang="fa-IR"/>
              <a:pPr>
                <a:defRPr/>
              </a:pPr>
              <a:t>1437/05/09</a:t>
            </a:fld>
            <a:endParaRPr lang="fa-IR"/>
          </a:p>
        </p:txBody>
      </p:sp>
      <p:sp>
        <p:nvSpPr>
          <p:cNvPr id="5" name="Footer Placeholder 18"/>
          <p:cNvSpPr>
            <a:spLocks noGrp="1"/>
          </p:cNvSpPr>
          <p:nvPr>
            <p:ph type="ftr" sz="quarter" idx="11"/>
          </p:nvPr>
        </p:nvSpPr>
        <p:spPr/>
        <p:txBody>
          <a:bodyPr/>
          <a:lstStyle>
            <a:lvl1pPr>
              <a:defRPr/>
            </a:lvl1pPr>
          </a:lstStyle>
          <a:p>
            <a:pPr>
              <a:defRPr/>
            </a:pPr>
            <a:endParaRPr lang="fa-IR"/>
          </a:p>
        </p:txBody>
      </p:sp>
      <p:sp>
        <p:nvSpPr>
          <p:cNvPr id="6" name="Slide Number Placeholder 26"/>
          <p:cNvSpPr>
            <a:spLocks noGrp="1"/>
          </p:cNvSpPr>
          <p:nvPr>
            <p:ph type="sldNum" sz="quarter" idx="12"/>
          </p:nvPr>
        </p:nvSpPr>
        <p:spPr/>
        <p:txBody>
          <a:bodyPr/>
          <a:lstStyle>
            <a:lvl1pPr>
              <a:defRPr/>
            </a:lvl1pPr>
          </a:lstStyle>
          <a:p>
            <a:pPr>
              <a:defRPr/>
            </a:pPr>
            <a:fld id="{A39EB95B-0034-46A9-8B60-FC4166820CD4}" type="slidenum">
              <a:rPr lang="fa-IR"/>
              <a:pPr>
                <a:defRPr/>
              </a:pPr>
              <a:t>‹N›</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AD5809F-05FA-40DB-BDF7-33EA5D2DE8CB}" type="datetimeFigureOut">
              <a:rPr lang="fa-IR"/>
              <a:pPr>
                <a:defRPr/>
              </a:pPr>
              <a:t>1437/05/09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CDC2E2B3-FD75-4E4C-8CF7-520C9FC9D213}" type="slidenum">
              <a:rPr lang="fa-IR"/>
              <a:pPr>
                <a:defRPr/>
              </a:pPr>
              <a:t>‹N›</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36B843-8DE0-4368-8A01-25EE43818F7F}" type="datetimeFigureOut">
              <a:rPr lang="fa-IR"/>
              <a:pPr>
                <a:defRPr/>
              </a:pPr>
              <a:t>1437/05/09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5D718E8A-DB81-49B9-AF76-2874B68C3847}" type="slidenum">
              <a:rPr lang="fa-IR"/>
              <a:pPr>
                <a:defRPr/>
              </a:pPr>
              <a:t>‹N›</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6C71B06-F484-4D28-AA74-C96AF1F8146C}" type="datetimeFigureOut">
              <a:rPr lang="fa-IR"/>
              <a:pPr>
                <a:defRPr/>
              </a:pPr>
              <a:t>1437/05/09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9AC30CBF-B059-413D-BC78-1BE587EBC776}" type="slidenum">
              <a:rPr lang="fa-IR"/>
              <a:pPr>
                <a:defRPr/>
              </a:pPr>
              <a:t>‹N›</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654410-CD90-4BCB-95B5-97F56E78C220}" type="datetimeFigureOut">
              <a:rPr lang="fa-IR"/>
              <a:pPr>
                <a:defRPr/>
              </a:pPr>
              <a:t>1437/05/09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DFEA8E74-AA90-4005-BC08-AD5CCF6458AF}" type="slidenum">
              <a:rPr lang="fa-IR"/>
              <a:pPr>
                <a:defRPr/>
              </a:pPr>
              <a:t>‹N›</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FBFF2B2-FD28-42B7-A048-8D182E676A1B}" type="datetimeFigureOut">
              <a:rPr lang="fa-IR"/>
              <a:pPr>
                <a:defRPr/>
              </a:pPr>
              <a:t>1437/05/09</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pPr>
              <a:defRPr/>
            </a:pPr>
            <a:fld id="{E8E8AD1C-66DD-4D80-B632-C255BABDC9D4}" type="slidenum">
              <a:rPr lang="fa-IR"/>
              <a:pPr>
                <a:defRPr/>
              </a:pPr>
              <a:t>‹N›</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A718A50-02EC-4EA2-8DD5-E89AB1BEBEE4}" type="datetimeFigureOut">
              <a:rPr lang="fa-IR"/>
              <a:pPr>
                <a:defRPr/>
              </a:pPr>
              <a:t>1437/05/09</a:t>
            </a:fld>
            <a:endParaRPr lang="fa-IR"/>
          </a:p>
        </p:txBody>
      </p:sp>
      <p:sp>
        <p:nvSpPr>
          <p:cNvPr id="8" name="Footer Placeholder 21"/>
          <p:cNvSpPr>
            <a:spLocks noGrp="1"/>
          </p:cNvSpPr>
          <p:nvPr>
            <p:ph type="ftr" sz="quarter" idx="11"/>
          </p:nvPr>
        </p:nvSpPr>
        <p:spPr/>
        <p:txBody>
          <a:bodyPr/>
          <a:lstStyle>
            <a:lvl1pPr>
              <a:defRPr/>
            </a:lvl1pPr>
          </a:lstStyle>
          <a:p>
            <a:pPr>
              <a:defRPr/>
            </a:pPr>
            <a:endParaRPr lang="fa-IR"/>
          </a:p>
        </p:txBody>
      </p:sp>
      <p:sp>
        <p:nvSpPr>
          <p:cNvPr id="9" name="Slide Number Placeholder 17"/>
          <p:cNvSpPr>
            <a:spLocks noGrp="1"/>
          </p:cNvSpPr>
          <p:nvPr>
            <p:ph type="sldNum" sz="quarter" idx="12"/>
          </p:nvPr>
        </p:nvSpPr>
        <p:spPr/>
        <p:txBody>
          <a:bodyPr/>
          <a:lstStyle>
            <a:lvl1pPr>
              <a:defRPr/>
            </a:lvl1pPr>
          </a:lstStyle>
          <a:p>
            <a:pPr>
              <a:defRPr/>
            </a:pPr>
            <a:fld id="{61DF545B-86EE-466B-8610-92C60C365DDC}" type="slidenum">
              <a:rPr lang="fa-IR"/>
              <a:pPr>
                <a:defRPr/>
              </a:pPr>
              <a:t>‹N›</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DC98BB0-2E79-483E-8113-BA5EDC1A2114}" type="datetimeFigureOut">
              <a:rPr lang="fa-IR"/>
              <a:pPr>
                <a:defRPr/>
              </a:pPr>
              <a:t>1437/05/09</a:t>
            </a:fld>
            <a:endParaRPr lang="fa-IR"/>
          </a:p>
        </p:txBody>
      </p:sp>
      <p:sp>
        <p:nvSpPr>
          <p:cNvPr id="4" name="Footer Placeholder 21"/>
          <p:cNvSpPr>
            <a:spLocks noGrp="1"/>
          </p:cNvSpPr>
          <p:nvPr>
            <p:ph type="ftr" sz="quarter" idx="11"/>
          </p:nvPr>
        </p:nvSpPr>
        <p:spPr/>
        <p:txBody>
          <a:bodyPr/>
          <a:lstStyle>
            <a:lvl1pPr>
              <a:defRPr/>
            </a:lvl1pPr>
          </a:lstStyle>
          <a:p>
            <a:pPr>
              <a:defRPr/>
            </a:pPr>
            <a:endParaRPr lang="fa-IR"/>
          </a:p>
        </p:txBody>
      </p:sp>
      <p:sp>
        <p:nvSpPr>
          <p:cNvPr id="5" name="Slide Number Placeholder 17"/>
          <p:cNvSpPr>
            <a:spLocks noGrp="1"/>
          </p:cNvSpPr>
          <p:nvPr>
            <p:ph type="sldNum" sz="quarter" idx="12"/>
          </p:nvPr>
        </p:nvSpPr>
        <p:spPr/>
        <p:txBody>
          <a:bodyPr/>
          <a:lstStyle>
            <a:lvl1pPr>
              <a:defRPr/>
            </a:lvl1pPr>
          </a:lstStyle>
          <a:p>
            <a:pPr>
              <a:defRPr/>
            </a:pPr>
            <a:fld id="{05F46A44-46F4-4CB4-A2A2-91FEB636225E}" type="slidenum">
              <a:rPr lang="fa-IR"/>
              <a:pPr>
                <a:defRPr/>
              </a:pPr>
              <a:t>‹N›</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13B771F-6986-4EB7-A8BE-2DBF30509B13}" type="datetimeFigureOut">
              <a:rPr lang="fa-IR"/>
              <a:pPr>
                <a:defRPr/>
              </a:pPr>
              <a:t>1437/05/09</a:t>
            </a:fld>
            <a:endParaRPr lang="fa-IR"/>
          </a:p>
        </p:txBody>
      </p:sp>
      <p:sp>
        <p:nvSpPr>
          <p:cNvPr id="3" name="Footer Placeholder 21"/>
          <p:cNvSpPr>
            <a:spLocks noGrp="1"/>
          </p:cNvSpPr>
          <p:nvPr>
            <p:ph type="ftr" sz="quarter" idx="11"/>
          </p:nvPr>
        </p:nvSpPr>
        <p:spPr/>
        <p:txBody>
          <a:bodyPr/>
          <a:lstStyle>
            <a:lvl1pPr>
              <a:defRPr/>
            </a:lvl1pPr>
          </a:lstStyle>
          <a:p>
            <a:pPr>
              <a:defRPr/>
            </a:pPr>
            <a:endParaRPr lang="fa-IR"/>
          </a:p>
        </p:txBody>
      </p:sp>
      <p:sp>
        <p:nvSpPr>
          <p:cNvPr id="4" name="Slide Number Placeholder 17"/>
          <p:cNvSpPr>
            <a:spLocks noGrp="1"/>
          </p:cNvSpPr>
          <p:nvPr>
            <p:ph type="sldNum" sz="quarter" idx="12"/>
          </p:nvPr>
        </p:nvSpPr>
        <p:spPr/>
        <p:txBody>
          <a:bodyPr/>
          <a:lstStyle>
            <a:lvl1pPr>
              <a:defRPr/>
            </a:lvl1pPr>
          </a:lstStyle>
          <a:p>
            <a:pPr>
              <a:defRPr/>
            </a:pPr>
            <a:fld id="{C231E158-89F6-45BB-AB09-25E225FBD23A}" type="slidenum">
              <a:rPr lang="fa-IR"/>
              <a:pPr>
                <a:defRPr/>
              </a:pPr>
              <a:t>‹N›</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AE66FCE-DBB3-469C-8FE9-E34D11DE8383}" type="datetimeFigureOut">
              <a:rPr lang="fa-IR"/>
              <a:pPr>
                <a:defRPr/>
              </a:pPr>
              <a:t>1437/05/09</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pPr>
              <a:defRPr/>
            </a:pPr>
            <a:fld id="{553F7BE9-4E16-4DE3-82B4-6261C79FAE60}" type="slidenum">
              <a:rPr lang="fa-IR"/>
              <a:pPr>
                <a:defRPr/>
              </a:pPr>
              <a:t>‹N›</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7DDE711-E68D-477B-84C5-F62399763C33}" type="datetimeFigureOut">
              <a:rPr lang="fa-IR"/>
              <a:pPr>
                <a:defRPr/>
              </a:pPr>
              <a:t>1437/05/09</a:t>
            </a:fld>
            <a:endParaRPr lang="fa-IR"/>
          </a:p>
        </p:txBody>
      </p:sp>
      <p:sp>
        <p:nvSpPr>
          <p:cNvPr id="10" name="Footer Placeholder 5"/>
          <p:cNvSpPr>
            <a:spLocks noGrp="1"/>
          </p:cNvSpPr>
          <p:nvPr>
            <p:ph type="ftr" sz="quarter" idx="11"/>
          </p:nvPr>
        </p:nvSpPr>
        <p:spPr/>
        <p:txBody>
          <a:bodyPr/>
          <a:lstStyle>
            <a:lvl1pPr>
              <a:defRPr/>
            </a:lvl1pPr>
          </a:lstStyle>
          <a:p>
            <a:pPr>
              <a:defRPr/>
            </a:pPr>
            <a:endParaRPr lang="fa-I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95CF33F-F339-4CAD-B271-D94A01EF48B6}" type="slidenum">
              <a:rPr lang="fa-IR"/>
              <a:pPr>
                <a:defRPr/>
              </a:pPr>
              <a:t>‹N›</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C3BA2AE-3D85-4544-AD19-2E810330399F}" type="datetimeFigureOut">
              <a:rPr lang="fa-IR"/>
              <a:pPr>
                <a:defRPr/>
              </a:pPr>
              <a:t>1437/05/09</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548F847-4B20-4773-9706-B5C953ED3E73}" type="slidenum">
              <a:rPr lang="fa-IR"/>
              <a:pPr>
                <a:defRPr/>
              </a:pPr>
              <a:t>‹N›</a:t>
            </a:fld>
            <a:endParaRPr lang="fa-I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1" fontAlgn="base">
        <a:spcBef>
          <a:spcPct val="0"/>
        </a:spcBef>
        <a:spcAft>
          <a:spcPct val="0"/>
        </a:spcAft>
        <a:defRPr sz="5000">
          <a:solidFill>
            <a:schemeClr val="tx2"/>
          </a:solidFill>
          <a:latin typeface="Calibri" pitchFamily="34" charset="0"/>
          <a:cs typeface="Traditional Arabic" pitchFamily="18" charset="-78"/>
        </a:defRPr>
      </a:lvl6pPr>
      <a:lvl7pPr marL="914400" algn="l" rtl="1" fontAlgn="base">
        <a:spcBef>
          <a:spcPct val="0"/>
        </a:spcBef>
        <a:spcAft>
          <a:spcPct val="0"/>
        </a:spcAft>
        <a:defRPr sz="5000">
          <a:solidFill>
            <a:schemeClr val="tx2"/>
          </a:solidFill>
          <a:latin typeface="Calibri" pitchFamily="34" charset="0"/>
          <a:cs typeface="Traditional Arabic" pitchFamily="18" charset="-78"/>
        </a:defRPr>
      </a:lvl7pPr>
      <a:lvl8pPr marL="1371600" algn="l" rtl="1" fontAlgn="base">
        <a:spcBef>
          <a:spcPct val="0"/>
        </a:spcBef>
        <a:spcAft>
          <a:spcPct val="0"/>
        </a:spcAft>
        <a:defRPr sz="5000">
          <a:solidFill>
            <a:schemeClr val="tx2"/>
          </a:solidFill>
          <a:latin typeface="Calibri" pitchFamily="34" charset="0"/>
          <a:cs typeface="Traditional Arabic" pitchFamily="18" charset="-78"/>
        </a:defRPr>
      </a:lvl8pPr>
      <a:lvl9pPr marL="1828800" algn="l" rtl="1"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www.haminekehast.ir-besmellah-rangi-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TextBox 2"/>
          <p:cNvSpPr txBox="1">
            <a:spLocks noChangeArrowheads="1"/>
          </p:cNvSpPr>
          <p:nvPr/>
        </p:nvSpPr>
        <p:spPr bwMode="auto">
          <a:xfrm>
            <a:off x="571500" y="4857750"/>
            <a:ext cx="7500938" cy="1323975"/>
          </a:xfrm>
          <a:prstGeom prst="rect">
            <a:avLst/>
          </a:prstGeom>
          <a:noFill/>
          <a:ln w="9525">
            <a:noFill/>
            <a:miter lim="800000"/>
            <a:headEnd/>
            <a:tailEnd/>
          </a:ln>
        </p:spPr>
        <p:txBody>
          <a:bodyPr>
            <a:spAutoFit/>
          </a:bodyPr>
          <a:lstStyle/>
          <a:p>
            <a:pPr algn="ctr"/>
            <a:r>
              <a:rPr lang="en-US" sz="8000" b="1">
                <a:solidFill>
                  <a:srgbClr val="FFC000"/>
                </a:solidFill>
                <a:latin typeface="Palace Script MT" pitchFamily="66" charset="0"/>
                <a:cs typeface="Vijaya" pitchFamily="34" charset="0"/>
              </a:rPr>
              <a:t>In the Name of Allah</a:t>
            </a:r>
            <a:endParaRPr lang="fa-IR" sz="8000" b="1">
              <a:solidFill>
                <a:srgbClr val="FFC000"/>
              </a:solidFill>
              <a:latin typeface="Palace Script MT" pitchFamily="66"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357188" y="214313"/>
            <a:ext cx="8358187" cy="1323975"/>
          </a:xfrm>
          <a:prstGeom prst="rect">
            <a:avLst/>
          </a:prstGeom>
          <a:noFill/>
          <a:ln w="9525">
            <a:noFill/>
            <a:miter lim="800000"/>
            <a:headEnd/>
            <a:tailEnd/>
          </a:ln>
        </p:spPr>
        <p:txBody>
          <a:bodyPr>
            <a:spAutoFit/>
          </a:bodyPr>
          <a:lstStyle/>
          <a:p>
            <a:pPr algn="ctr">
              <a:defRPr/>
            </a:pPr>
            <a:r>
              <a:rPr lang="en-US" sz="4000" b="1" cap="small" dirty="0">
                <a:solidFill>
                  <a:srgbClr val="FFFF00"/>
                </a:solidFill>
              </a:rPr>
              <a:t>Marco Polo's Travels in Persia </a:t>
            </a:r>
            <a:endParaRPr lang="en-US" sz="4000" b="1" dirty="0">
              <a:solidFill>
                <a:srgbClr val="FFFF00"/>
              </a:solidFill>
            </a:endParaRPr>
          </a:p>
          <a:p>
            <a:pPr algn="ctr">
              <a:defRPr/>
            </a:pPr>
            <a:endParaRPr lang="fa-IR" sz="4000" b="1" dirty="0">
              <a:solidFill>
                <a:srgbClr val="FFFF00"/>
              </a:solidFill>
              <a:latin typeface="Calibri" pitchFamily="34" charset="0"/>
            </a:endParaRPr>
          </a:p>
        </p:txBody>
      </p:sp>
      <p:sp>
        <p:nvSpPr>
          <p:cNvPr id="14339" name="TextBox 8"/>
          <p:cNvSpPr txBox="1">
            <a:spLocks noChangeArrowheads="1"/>
          </p:cNvSpPr>
          <p:nvPr/>
        </p:nvSpPr>
        <p:spPr bwMode="auto">
          <a:xfrm>
            <a:off x="3571875" y="1000125"/>
            <a:ext cx="5286375" cy="5842000"/>
          </a:xfrm>
          <a:prstGeom prst="rect">
            <a:avLst/>
          </a:prstGeom>
          <a:noFill/>
          <a:ln w="9525">
            <a:noFill/>
            <a:miter lim="800000"/>
            <a:headEnd/>
            <a:tailEnd/>
          </a:ln>
        </p:spPr>
        <p:txBody>
          <a:bodyPr>
            <a:spAutoFit/>
          </a:bodyPr>
          <a:lstStyle/>
          <a:p>
            <a:pPr algn="l" rtl="0">
              <a:lnSpc>
                <a:spcPct val="150000"/>
              </a:lnSpc>
            </a:pPr>
            <a:r>
              <a:rPr lang="en-US" sz="3200" b="1">
                <a:solidFill>
                  <a:srgbClr val="FFFF00"/>
                </a:solidFill>
                <a:latin typeface="Aparajita" pitchFamily="34" charset="0"/>
                <a:cs typeface="Aparajita" pitchFamily="34" charset="0"/>
              </a:rPr>
              <a:t>Marco Polo visited the port of Bandar Abbas in 1272 and 1293. He reported widespread trading in Persian jewelry, the ivory and silk of Indochina, and pearls from Bahrain in the bazaars in the port of Hormuz.</a:t>
            </a:r>
          </a:p>
          <a:p>
            <a:pPr algn="l" rtl="0">
              <a:lnSpc>
                <a:spcPct val="150000"/>
              </a:lnSpc>
            </a:pPr>
            <a:endParaRPr lang="en-US" sz="2800" b="1">
              <a:solidFill>
                <a:srgbClr val="FFFF00"/>
              </a:solidFill>
              <a:latin typeface="Calibri" pitchFamily="34" charset="0"/>
            </a:endParaRPr>
          </a:p>
        </p:txBody>
      </p:sp>
      <p:pic>
        <p:nvPicPr>
          <p:cNvPr id="14340" name="Picture 5" descr="C:\Users\ravabetbk1.SETAD\Desktop\613marcopolo2.png"/>
          <p:cNvPicPr>
            <a:picLocks noChangeAspect="1" noChangeArrowheads="1"/>
          </p:cNvPicPr>
          <p:nvPr/>
        </p:nvPicPr>
        <p:blipFill>
          <a:blip r:embed="rId2" cstate="print"/>
          <a:srcRect/>
          <a:stretch>
            <a:fillRect/>
          </a:stretch>
        </p:blipFill>
        <p:spPr bwMode="auto">
          <a:xfrm>
            <a:off x="714375" y="1357313"/>
            <a:ext cx="2500313" cy="225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214313"/>
            <a:ext cx="9144000" cy="461962"/>
          </a:xfrm>
          <a:prstGeom prst="rect">
            <a:avLst/>
          </a:prstGeom>
          <a:noFill/>
          <a:ln w="9525">
            <a:noFill/>
            <a:miter lim="800000"/>
            <a:headEnd/>
            <a:tailEnd/>
          </a:ln>
        </p:spPr>
        <p:txBody>
          <a:bodyPr>
            <a:spAutoFit/>
          </a:bodyPr>
          <a:lstStyle/>
          <a:p>
            <a:pPr algn="l"/>
            <a:r>
              <a:rPr lang="en-US" sz="2400" b="1">
                <a:solidFill>
                  <a:schemeClr val="bg1"/>
                </a:solidFill>
                <a:latin typeface="Calibri" pitchFamily="34" charset="0"/>
              </a:rPr>
              <a:t>Experience of Italians Contractors  in Banar Abbas in last Decade </a:t>
            </a:r>
            <a:endParaRPr lang="fa-IR" sz="2400" b="1">
              <a:solidFill>
                <a:schemeClr val="bg1"/>
              </a:solidFill>
              <a:latin typeface="Calibri" pitchFamily="34" charset="0"/>
            </a:endParaRPr>
          </a:p>
        </p:txBody>
      </p:sp>
      <p:pic>
        <p:nvPicPr>
          <p:cNvPr id="3074" name="Picture 2" descr="C:\Users\ravabetbk1.SETAD\Desktop\MEGA HOSPITAL\نیروگاه2.png"/>
          <p:cNvPicPr>
            <a:picLocks noChangeAspect="1" noChangeArrowheads="1"/>
          </p:cNvPicPr>
          <p:nvPr/>
        </p:nvPicPr>
        <p:blipFill>
          <a:blip r:embed="rId2" cstate="print"/>
          <a:srcRect/>
          <a:stretch>
            <a:fillRect/>
          </a:stretch>
        </p:blipFill>
        <p:spPr bwMode="auto">
          <a:xfrm>
            <a:off x="3783588" y="3571876"/>
            <a:ext cx="5360412" cy="3286124"/>
          </a:xfrm>
          <a:prstGeom prst="rect">
            <a:avLst/>
          </a:prstGeom>
          <a:ln>
            <a:noFill/>
          </a:ln>
          <a:effectLst>
            <a:softEdge rad="112500"/>
          </a:effectLst>
        </p:spPr>
      </p:pic>
      <p:pic>
        <p:nvPicPr>
          <p:cNvPr id="6" name="Content Placeholder 3" descr="e177687a-cfbf-4df5-8e12-b87e057d2343.jpg"/>
          <p:cNvPicPr>
            <a:picLocks noGrp="1" noChangeAspect="1"/>
          </p:cNvPicPr>
          <p:nvPr>
            <p:ph idx="1"/>
          </p:nvPr>
        </p:nvPicPr>
        <p:blipFill>
          <a:blip r:embed="rId3" cstate="print"/>
          <a:stretch>
            <a:fillRect/>
          </a:stretch>
        </p:blipFill>
        <p:spPr>
          <a:xfrm>
            <a:off x="0" y="642918"/>
            <a:ext cx="5214941" cy="3000396"/>
          </a:xfrm>
          <a:effectLst>
            <a:softEdge rad="112500"/>
          </a:effectLst>
        </p:spPr>
      </p:pic>
      <p:sp>
        <p:nvSpPr>
          <p:cNvPr id="15365" name="TextBox 6"/>
          <p:cNvSpPr txBox="1">
            <a:spLocks noChangeArrowheads="1"/>
          </p:cNvSpPr>
          <p:nvPr/>
        </p:nvSpPr>
        <p:spPr bwMode="auto">
          <a:xfrm>
            <a:off x="611188" y="4797425"/>
            <a:ext cx="2952750" cy="646113"/>
          </a:xfrm>
          <a:prstGeom prst="rect">
            <a:avLst/>
          </a:prstGeom>
          <a:noFill/>
          <a:ln w="9525">
            <a:noFill/>
            <a:miter lim="800000"/>
            <a:headEnd/>
            <a:tailEnd/>
          </a:ln>
        </p:spPr>
        <p:txBody>
          <a:bodyPr>
            <a:spAutoFit/>
          </a:bodyPr>
          <a:lstStyle/>
          <a:p>
            <a:pPr algn="l"/>
            <a:r>
              <a:rPr lang="en-US" sz="3600">
                <a:solidFill>
                  <a:srgbClr val="FFFF00"/>
                </a:solidFill>
                <a:latin typeface="Calibri" pitchFamily="34" charset="0"/>
              </a:rPr>
              <a:t>Power Plant</a:t>
            </a:r>
            <a:endParaRPr lang="fa-IR" sz="3600">
              <a:solidFill>
                <a:srgbClr val="FFFF00"/>
              </a:solidFill>
              <a:latin typeface="Calibri" pitchFamily="34" charset="0"/>
            </a:endParaRPr>
          </a:p>
        </p:txBody>
      </p:sp>
      <p:sp>
        <p:nvSpPr>
          <p:cNvPr id="15366" name="TextBox 7"/>
          <p:cNvSpPr txBox="1">
            <a:spLocks noChangeArrowheads="1"/>
          </p:cNvSpPr>
          <p:nvPr/>
        </p:nvSpPr>
        <p:spPr bwMode="auto">
          <a:xfrm>
            <a:off x="5292725" y="1628775"/>
            <a:ext cx="3851275" cy="1077913"/>
          </a:xfrm>
          <a:prstGeom prst="rect">
            <a:avLst/>
          </a:prstGeom>
          <a:noFill/>
          <a:ln w="9525">
            <a:noFill/>
            <a:miter lim="800000"/>
            <a:headEnd/>
            <a:tailEnd/>
          </a:ln>
        </p:spPr>
        <p:txBody>
          <a:bodyPr>
            <a:spAutoFit/>
          </a:bodyPr>
          <a:lstStyle/>
          <a:p>
            <a:pPr algn="l"/>
            <a:r>
              <a:rPr lang="en-US" sz="3200">
                <a:solidFill>
                  <a:srgbClr val="FFFF00"/>
                </a:solidFill>
                <a:latin typeface="Calibri" pitchFamily="34" charset="0"/>
              </a:rPr>
              <a:t>Shahid Rajaee Port: biggest port in Iran </a:t>
            </a:r>
            <a:endParaRPr lang="fa-IR" sz="320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827088" y="260350"/>
            <a:ext cx="7429500" cy="646113"/>
          </a:xfrm>
          <a:prstGeom prst="rect">
            <a:avLst/>
          </a:prstGeom>
          <a:noFill/>
          <a:ln w="9525">
            <a:noFill/>
            <a:miter lim="800000"/>
            <a:headEnd/>
            <a:tailEnd/>
          </a:ln>
        </p:spPr>
        <p:txBody>
          <a:bodyPr>
            <a:spAutoFit/>
          </a:bodyPr>
          <a:lstStyle/>
          <a:p>
            <a:pPr algn="ctr"/>
            <a:r>
              <a:rPr lang="en-US" sz="3600" b="1">
                <a:latin typeface="Calibri" pitchFamily="34" charset="0"/>
              </a:rPr>
              <a:t>Bandar Abbas Today</a:t>
            </a:r>
            <a:endParaRPr lang="fa-IR" sz="3600" b="1">
              <a:latin typeface="Calibri" pitchFamily="34" charset="0"/>
            </a:endParaRPr>
          </a:p>
        </p:txBody>
      </p:sp>
      <p:pic>
        <p:nvPicPr>
          <p:cNvPr id="16387" name="Picture 2" descr="C:\Users\ravabetbk1.SETAD\Desktop\world.gif"/>
          <p:cNvPicPr>
            <a:picLocks noChangeAspect="1" noChangeArrowheads="1" noCrop="1"/>
          </p:cNvPicPr>
          <p:nvPr/>
        </p:nvPicPr>
        <p:blipFill>
          <a:blip r:embed="rId2" cstate="print"/>
          <a:srcRect/>
          <a:stretch>
            <a:fillRect/>
          </a:stretch>
        </p:blipFill>
        <p:spPr bwMode="auto">
          <a:xfrm>
            <a:off x="7215188" y="214313"/>
            <a:ext cx="642937" cy="642937"/>
          </a:xfrm>
          <a:prstGeom prst="rect">
            <a:avLst/>
          </a:prstGeom>
          <a:noFill/>
          <a:ln w="9525">
            <a:noFill/>
            <a:miter lim="800000"/>
            <a:headEnd/>
            <a:tailEnd/>
          </a:ln>
        </p:spPr>
      </p:pic>
      <p:pic>
        <p:nvPicPr>
          <p:cNvPr id="16388" name="Picture 3" descr="C:\Users\ravabetbk1.SETAD\Desktop\عکس_بندرعباس_نمای_ساختمان_های_بندرعباس_ساختمانهای_جدید_بندرعباس_نمای_شهر_بندرعباس_ساحل_بندرعباس_دریای_بندرعباس_کوه_گنو.jpg"/>
          <p:cNvPicPr>
            <a:picLocks noChangeAspect="1" noChangeArrowheads="1"/>
          </p:cNvPicPr>
          <p:nvPr/>
        </p:nvPicPr>
        <p:blipFill>
          <a:blip r:embed="rId3" cstate="print"/>
          <a:srcRect/>
          <a:stretch>
            <a:fillRect/>
          </a:stretch>
        </p:blipFill>
        <p:spPr bwMode="auto">
          <a:xfrm>
            <a:off x="0" y="928688"/>
            <a:ext cx="9144000" cy="3502025"/>
          </a:xfrm>
          <a:prstGeom prst="rect">
            <a:avLst/>
          </a:prstGeom>
          <a:noFill/>
          <a:ln w="9525">
            <a:noFill/>
            <a:miter lim="800000"/>
            <a:headEnd/>
            <a:tailEnd/>
          </a:ln>
        </p:spPr>
      </p:pic>
      <p:sp>
        <p:nvSpPr>
          <p:cNvPr id="16389" name="TextBox 6"/>
          <p:cNvSpPr txBox="1">
            <a:spLocks noChangeArrowheads="1"/>
          </p:cNvSpPr>
          <p:nvPr/>
        </p:nvSpPr>
        <p:spPr bwMode="auto">
          <a:xfrm>
            <a:off x="214313" y="4643438"/>
            <a:ext cx="8572500" cy="2062162"/>
          </a:xfrm>
          <a:prstGeom prst="rect">
            <a:avLst/>
          </a:prstGeom>
          <a:noFill/>
          <a:ln w="9525">
            <a:noFill/>
            <a:miter lim="800000"/>
            <a:headEnd/>
            <a:tailEnd/>
          </a:ln>
        </p:spPr>
        <p:txBody>
          <a:bodyPr>
            <a:spAutoFit/>
          </a:bodyPr>
          <a:lstStyle/>
          <a:p>
            <a:pPr algn="ctr" rtl="0">
              <a:lnSpc>
                <a:spcPct val="150000"/>
              </a:lnSpc>
            </a:pPr>
            <a:r>
              <a:rPr lang="en-US" sz="3200" b="1">
                <a:latin typeface="Calibri" pitchFamily="34" charset="0"/>
              </a:rPr>
              <a:t>The largest &amp; the most important port in Iran and have the most infrastructures</a:t>
            </a:r>
          </a:p>
          <a:p>
            <a:pPr algn="ctr" rtl="0">
              <a:buFontTx/>
              <a:buChar char="-"/>
            </a:pPr>
            <a:endParaRPr lang="fa-IR" sz="3200">
              <a:latin typeface="Calibri" pitchFamily="34" charset="0"/>
            </a:endParaRPr>
          </a:p>
        </p:txBody>
      </p:sp>
      <p:sp>
        <p:nvSpPr>
          <p:cNvPr id="16390" name="TextBox 8"/>
          <p:cNvSpPr txBox="1">
            <a:spLocks noChangeArrowheads="1"/>
          </p:cNvSpPr>
          <p:nvPr/>
        </p:nvSpPr>
        <p:spPr bwMode="auto">
          <a:xfrm>
            <a:off x="0" y="928688"/>
            <a:ext cx="3214688" cy="646112"/>
          </a:xfrm>
          <a:prstGeom prst="rect">
            <a:avLst/>
          </a:prstGeom>
          <a:solidFill>
            <a:srgbClr val="C0C0C0"/>
          </a:solidFill>
          <a:ln w="9525">
            <a:noFill/>
            <a:miter lim="800000"/>
            <a:headEnd/>
            <a:tailEnd/>
          </a:ln>
        </p:spPr>
        <p:txBody>
          <a:bodyPr>
            <a:spAutoFit/>
          </a:bodyPr>
          <a:lstStyle/>
          <a:p>
            <a:endParaRPr lang="en-US">
              <a:latin typeface="Calibri" pitchFamily="34" charset="0"/>
            </a:endParaRPr>
          </a:p>
          <a:p>
            <a:endParaRPr lang="fa-IR">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14313" y="117475"/>
            <a:ext cx="4862512" cy="4524375"/>
          </a:xfrm>
          <a:prstGeom prst="rect">
            <a:avLst/>
          </a:prstGeom>
          <a:noFill/>
          <a:ln w="9525">
            <a:noFill/>
            <a:miter lim="800000"/>
            <a:headEnd/>
            <a:tailEnd/>
          </a:ln>
        </p:spPr>
        <p:txBody>
          <a:bodyPr>
            <a:spAutoFit/>
          </a:bodyPr>
          <a:lstStyle/>
          <a:p>
            <a:pPr algn="l" rtl="0">
              <a:lnSpc>
                <a:spcPct val="150000"/>
              </a:lnSpc>
              <a:buFontTx/>
              <a:buChar char="-"/>
            </a:pPr>
            <a:r>
              <a:rPr lang="en-US" sz="2400" b="1">
                <a:solidFill>
                  <a:srgbClr val="FFFF00"/>
                </a:solidFill>
                <a:latin typeface="Calibri" pitchFamily="34" charset="0"/>
              </a:rPr>
              <a:t>Best hotels</a:t>
            </a:r>
          </a:p>
          <a:p>
            <a:pPr algn="l" rtl="0">
              <a:lnSpc>
                <a:spcPct val="150000"/>
              </a:lnSpc>
              <a:buFontTx/>
              <a:buChar char="-"/>
            </a:pPr>
            <a:r>
              <a:rPr lang="en-US" sz="2400" b="1">
                <a:solidFill>
                  <a:srgbClr val="FFFF00"/>
                </a:solidFill>
                <a:latin typeface="Calibri" pitchFamily="34" charset="0"/>
              </a:rPr>
              <a:t> Advanced &amp; traditional fishing industry</a:t>
            </a:r>
          </a:p>
          <a:p>
            <a:pPr algn="l" rtl="0">
              <a:lnSpc>
                <a:spcPct val="150000"/>
              </a:lnSpc>
              <a:buFontTx/>
              <a:buChar char="-"/>
            </a:pPr>
            <a:r>
              <a:rPr lang="en-US" sz="2400" b="1">
                <a:solidFill>
                  <a:srgbClr val="FFFF00"/>
                </a:solidFill>
                <a:latin typeface="Calibri" pitchFamily="34" charset="0"/>
              </a:rPr>
              <a:t>  Large power plants</a:t>
            </a:r>
          </a:p>
          <a:p>
            <a:pPr algn="l" rtl="0">
              <a:lnSpc>
                <a:spcPct val="150000"/>
              </a:lnSpc>
              <a:buFontTx/>
              <a:buChar char="-"/>
            </a:pPr>
            <a:r>
              <a:rPr lang="en-US" sz="2400" b="1">
                <a:solidFill>
                  <a:srgbClr val="FFFF00"/>
                </a:solidFill>
                <a:latin typeface="Calibri" pitchFamily="34" charset="0"/>
              </a:rPr>
              <a:t>Lndustrial towns </a:t>
            </a:r>
          </a:p>
          <a:p>
            <a:pPr algn="l" rtl="0">
              <a:lnSpc>
                <a:spcPct val="150000"/>
              </a:lnSpc>
              <a:buFontTx/>
              <a:buChar char="-"/>
            </a:pPr>
            <a:r>
              <a:rPr lang="en-US" sz="2400" b="1">
                <a:solidFill>
                  <a:srgbClr val="FFFF00"/>
                </a:solidFill>
                <a:latin typeface="Calibri" pitchFamily="34" charset="0"/>
              </a:rPr>
              <a:t>Large plants &amp; industries (Aluminum, Steel, Oil &amp; Gas refineries)</a:t>
            </a:r>
            <a:endParaRPr lang="fa-IR" sz="2400" b="1">
              <a:solidFill>
                <a:srgbClr val="FFFF00"/>
              </a:solidFill>
              <a:latin typeface="Calibri" pitchFamily="34" charset="0"/>
            </a:endParaRPr>
          </a:p>
        </p:txBody>
      </p:sp>
      <p:pic>
        <p:nvPicPr>
          <p:cNvPr id="17411" name="Picture 2" descr="C:\Users\ravabetbk1.SETAD\Desktop\h25fyx08q6hit7wpqlw.jpg"/>
          <p:cNvPicPr>
            <a:picLocks noChangeAspect="1" noChangeArrowheads="1"/>
          </p:cNvPicPr>
          <p:nvPr/>
        </p:nvPicPr>
        <p:blipFill>
          <a:blip r:embed="rId2" cstate="print"/>
          <a:srcRect/>
          <a:stretch>
            <a:fillRect/>
          </a:stretch>
        </p:blipFill>
        <p:spPr bwMode="auto">
          <a:xfrm>
            <a:off x="214313" y="3500438"/>
            <a:ext cx="8715375" cy="3170237"/>
          </a:xfrm>
          <a:prstGeom prst="rect">
            <a:avLst/>
          </a:prstGeom>
          <a:noFill/>
          <a:ln w="9525">
            <a:noFill/>
            <a:miter lim="800000"/>
            <a:headEnd/>
            <a:tailEnd/>
          </a:ln>
        </p:spPr>
      </p:pic>
      <p:sp>
        <p:nvSpPr>
          <p:cNvPr id="17412" name="TextBox 3"/>
          <p:cNvSpPr txBox="1">
            <a:spLocks noChangeArrowheads="1"/>
          </p:cNvSpPr>
          <p:nvPr/>
        </p:nvSpPr>
        <p:spPr bwMode="auto">
          <a:xfrm>
            <a:off x="4572000" y="115888"/>
            <a:ext cx="4103688" cy="3822700"/>
          </a:xfrm>
          <a:prstGeom prst="rect">
            <a:avLst/>
          </a:prstGeom>
          <a:noFill/>
          <a:ln w="9525">
            <a:noFill/>
            <a:miter lim="800000"/>
            <a:headEnd/>
            <a:tailEnd/>
          </a:ln>
        </p:spPr>
        <p:txBody>
          <a:bodyPr>
            <a:spAutoFit/>
          </a:bodyPr>
          <a:lstStyle/>
          <a:p>
            <a:pPr algn="l" rtl="0">
              <a:lnSpc>
                <a:spcPct val="150000"/>
              </a:lnSpc>
              <a:buFontTx/>
              <a:buChar char="-"/>
            </a:pPr>
            <a:r>
              <a:rPr lang="en-US" sz="2400" b="1">
                <a:solidFill>
                  <a:srgbClr val="FFFF00"/>
                </a:solidFill>
                <a:latin typeface="Calibri" pitchFamily="34" charset="0"/>
              </a:rPr>
              <a:t> The largest commercial, economical, fishery and tourism ports</a:t>
            </a:r>
          </a:p>
          <a:p>
            <a:pPr algn="l" rtl="0">
              <a:lnSpc>
                <a:spcPct val="150000"/>
              </a:lnSpc>
              <a:buFontTx/>
              <a:buChar char="-"/>
            </a:pPr>
            <a:r>
              <a:rPr lang="en-US" sz="2400" b="1">
                <a:solidFill>
                  <a:srgbClr val="FFFF00"/>
                </a:solidFill>
                <a:latin typeface="Calibri" pitchFamily="34" charset="0"/>
              </a:rPr>
              <a:t>Vast reserves in sea and land</a:t>
            </a:r>
          </a:p>
          <a:p>
            <a:pPr algn="l" rtl="0">
              <a:lnSpc>
                <a:spcPct val="150000"/>
              </a:lnSpc>
              <a:buFontTx/>
              <a:buChar char="-"/>
            </a:pPr>
            <a:r>
              <a:rPr lang="en-US" sz="2400" b="1">
                <a:solidFill>
                  <a:srgbClr val="FFFF00"/>
                </a:solidFill>
                <a:latin typeface="Calibri" pitchFamily="34" charset="0"/>
              </a:rPr>
              <a:t>International airports</a:t>
            </a:r>
          </a:p>
          <a:p>
            <a:pPr algn="l" rtl="0">
              <a:lnSpc>
                <a:spcPct val="150000"/>
              </a:lnSpc>
              <a:buFontTx/>
              <a:buChar char="-"/>
            </a:pPr>
            <a:r>
              <a:rPr lang="en-US" sz="2400" b="1">
                <a:solidFill>
                  <a:srgbClr val="FFFF00"/>
                </a:solidFill>
                <a:latin typeface="Calibri" pitchFamily="34" charset="0"/>
              </a:rPr>
              <a:t>Economical free zones</a:t>
            </a:r>
          </a:p>
          <a:p>
            <a:endParaRPr lang="fa-IR" sz="20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14313" y="428625"/>
            <a:ext cx="3786187" cy="2801938"/>
          </a:xfrm>
          <a:prstGeom prst="rect">
            <a:avLst/>
          </a:prstGeom>
          <a:noFill/>
          <a:ln w="9525">
            <a:noFill/>
            <a:miter lim="800000"/>
            <a:headEnd/>
            <a:tailEnd/>
          </a:ln>
        </p:spPr>
        <p:txBody>
          <a:bodyPr>
            <a:spAutoFit/>
          </a:bodyPr>
          <a:lstStyle/>
          <a:p>
            <a:pPr algn="l" rtl="0">
              <a:lnSpc>
                <a:spcPct val="150000"/>
              </a:lnSpc>
              <a:buFontTx/>
              <a:buChar char="-"/>
            </a:pPr>
            <a:r>
              <a:rPr lang="en-US" sz="2400" b="1">
                <a:solidFill>
                  <a:srgbClr val="FFFF00"/>
                </a:solidFill>
                <a:latin typeface="Calibri" pitchFamily="34" charset="0"/>
              </a:rPr>
              <a:t>Vast and beautiful beaches</a:t>
            </a:r>
          </a:p>
          <a:p>
            <a:pPr algn="l" rtl="0">
              <a:lnSpc>
                <a:spcPct val="150000"/>
              </a:lnSpc>
              <a:buFontTx/>
              <a:buChar char="-"/>
            </a:pPr>
            <a:r>
              <a:rPr lang="en-US" sz="2400" b="1">
                <a:solidFill>
                  <a:srgbClr val="FFFF00"/>
                </a:solidFill>
                <a:latin typeface="Calibri" pitchFamily="34" charset="0"/>
              </a:rPr>
              <a:t>Tourist attractions (islands, natural reserved zones, Geno mineral water spring, </a:t>
            </a:r>
          </a:p>
          <a:p>
            <a:pPr algn="l" rtl="0">
              <a:lnSpc>
                <a:spcPct val="150000"/>
              </a:lnSpc>
              <a:buFontTx/>
              <a:buChar char="-"/>
            </a:pPr>
            <a:r>
              <a:rPr lang="en-US" sz="2400" b="1">
                <a:solidFill>
                  <a:srgbClr val="FFFF00"/>
                </a:solidFill>
                <a:latin typeface="Calibri" pitchFamily="34" charset="0"/>
              </a:rPr>
              <a:t>Historical monuments</a:t>
            </a:r>
            <a:endParaRPr lang="fa-IR" sz="2400" b="1">
              <a:solidFill>
                <a:srgbClr val="FFFF00"/>
              </a:solidFill>
              <a:latin typeface="Calibri" pitchFamily="34" charset="0"/>
            </a:endParaRPr>
          </a:p>
        </p:txBody>
      </p:sp>
      <p:pic>
        <p:nvPicPr>
          <p:cNvPr id="10242" name="Picture 2" descr="G:\معبد هندوها.jpg"/>
          <p:cNvPicPr>
            <a:picLocks noChangeAspect="1" noChangeArrowheads="1"/>
          </p:cNvPicPr>
          <p:nvPr/>
        </p:nvPicPr>
        <p:blipFill>
          <a:blip r:embed="rId2" cstate="print"/>
          <a:srcRect/>
          <a:stretch>
            <a:fillRect/>
          </a:stretch>
        </p:blipFill>
        <p:spPr bwMode="auto">
          <a:xfrm>
            <a:off x="5357818" y="285728"/>
            <a:ext cx="3429024" cy="3109927"/>
          </a:xfrm>
          <a:prstGeom prst="rect">
            <a:avLst/>
          </a:prstGeom>
          <a:ln>
            <a:noFill/>
          </a:ln>
          <a:effectLst>
            <a:softEdge rad="112500"/>
          </a:effectLst>
        </p:spPr>
      </p:pic>
      <p:pic>
        <p:nvPicPr>
          <p:cNvPr id="10243" name="Picture 3" descr="G:\web\bandar sea1.jpg"/>
          <p:cNvPicPr>
            <a:picLocks noChangeAspect="1" noChangeArrowheads="1"/>
          </p:cNvPicPr>
          <p:nvPr/>
        </p:nvPicPr>
        <p:blipFill>
          <a:blip r:embed="rId3" cstate="print"/>
          <a:srcRect/>
          <a:stretch>
            <a:fillRect/>
          </a:stretch>
        </p:blipFill>
        <p:spPr bwMode="auto">
          <a:xfrm>
            <a:off x="5357818" y="3648075"/>
            <a:ext cx="3500462" cy="3209925"/>
          </a:xfrm>
          <a:prstGeom prst="rect">
            <a:avLst/>
          </a:prstGeom>
          <a:ln>
            <a:noFill/>
          </a:ln>
          <a:effectLst>
            <a:softEdge rad="112500"/>
          </a:effectLst>
        </p:spPr>
      </p:pic>
      <p:pic>
        <p:nvPicPr>
          <p:cNvPr id="10244" name="Picture 4" descr="G:\dolfin-4.jpg"/>
          <p:cNvPicPr>
            <a:picLocks noChangeAspect="1" noChangeArrowheads="1"/>
          </p:cNvPicPr>
          <p:nvPr/>
        </p:nvPicPr>
        <p:blipFill>
          <a:blip r:embed="rId4" cstate="print"/>
          <a:srcRect/>
          <a:stretch>
            <a:fillRect/>
          </a:stretch>
        </p:blipFill>
        <p:spPr bwMode="auto">
          <a:xfrm>
            <a:off x="357158" y="3462361"/>
            <a:ext cx="4572032" cy="33242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57188" y="214313"/>
            <a:ext cx="8143875" cy="584200"/>
          </a:xfrm>
          <a:prstGeom prst="rect">
            <a:avLst/>
          </a:prstGeom>
          <a:noFill/>
          <a:ln w="9525">
            <a:noFill/>
            <a:miter lim="800000"/>
            <a:headEnd/>
            <a:tailEnd/>
          </a:ln>
        </p:spPr>
        <p:txBody>
          <a:bodyPr>
            <a:spAutoFit/>
          </a:bodyPr>
          <a:lstStyle/>
          <a:p>
            <a:pPr algn="ctr"/>
            <a:r>
              <a:rPr lang="en-US" sz="3200" b="1">
                <a:solidFill>
                  <a:srgbClr val="FFFF00"/>
                </a:solidFill>
                <a:latin typeface="Calibri" pitchFamily="34" charset="0"/>
              </a:rPr>
              <a:t>Why Bandar Abbas?</a:t>
            </a:r>
            <a:endParaRPr lang="fa-IR" sz="3200">
              <a:solidFill>
                <a:srgbClr val="FFFF00"/>
              </a:solidFill>
              <a:latin typeface="Calibri" pitchFamily="34" charset="0"/>
            </a:endParaRPr>
          </a:p>
        </p:txBody>
      </p:sp>
      <p:sp>
        <p:nvSpPr>
          <p:cNvPr id="19459" name="TextBox 2"/>
          <p:cNvSpPr txBox="1">
            <a:spLocks noChangeArrowheads="1"/>
          </p:cNvSpPr>
          <p:nvPr/>
        </p:nvSpPr>
        <p:spPr bwMode="auto">
          <a:xfrm>
            <a:off x="285750" y="765175"/>
            <a:ext cx="5429250" cy="6646863"/>
          </a:xfrm>
          <a:prstGeom prst="rect">
            <a:avLst/>
          </a:prstGeom>
          <a:noFill/>
          <a:ln w="9525">
            <a:noFill/>
            <a:miter lim="800000"/>
            <a:headEnd/>
            <a:tailEnd/>
          </a:ln>
        </p:spPr>
        <p:txBody>
          <a:bodyPr>
            <a:spAutoFit/>
          </a:bodyPr>
          <a:lstStyle/>
          <a:p>
            <a:pPr algn="l" rtl="0">
              <a:lnSpc>
                <a:spcPct val="150000"/>
              </a:lnSpc>
              <a:buFontTx/>
              <a:buChar char="-"/>
            </a:pPr>
            <a:r>
              <a:rPr lang="en-US" sz="2400" b="1">
                <a:solidFill>
                  <a:srgbClr val="FFFF00"/>
                </a:solidFill>
                <a:latin typeface="Calibri" pitchFamily="34" charset="0"/>
              </a:rPr>
              <a:t> Customs and  terminals</a:t>
            </a:r>
          </a:p>
          <a:p>
            <a:pPr algn="l" rtl="0">
              <a:lnSpc>
                <a:spcPct val="150000"/>
              </a:lnSpc>
              <a:buFontTx/>
              <a:buChar char="-"/>
            </a:pPr>
            <a:r>
              <a:rPr lang="en-US" sz="2400" b="1">
                <a:solidFill>
                  <a:srgbClr val="FFFF00"/>
                </a:solidFill>
                <a:latin typeface="Calibri" pitchFamily="34" charset="0"/>
              </a:rPr>
              <a:t> Social security</a:t>
            </a:r>
          </a:p>
          <a:p>
            <a:pPr algn="l" rtl="0">
              <a:lnSpc>
                <a:spcPct val="150000"/>
              </a:lnSpc>
              <a:buFontTx/>
              <a:buChar char="-"/>
            </a:pPr>
            <a:r>
              <a:rPr lang="en-US" sz="2400" b="1">
                <a:solidFill>
                  <a:srgbClr val="FFFF00"/>
                </a:solidFill>
                <a:latin typeface="Calibri" pitchFamily="34" charset="0"/>
              </a:rPr>
              <a:t> Neighborhood with several countries</a:t>
            </a:r>
          </a:p>
          <a:p>
            <a:pPr algn="l" rtl="0">
              <a:lnSpc>
                <a:spcPct val="150000"/>
              </a:lnSpc>
              <a:buFontTx/>
              <a:buChar char="-"/>
            </a:pPr>
            <a:r>
              <a:rPr lang="en-US" sz="2400" b="1">
                <a:solidFill>
                  <a:srgbClr val="FFFF00"/>
                </a:solidFill>
                <a:latin typeface="Calibri" pitchFamily="34" charset="0"/>
              </a:rPr>
              <a:t> Universities and academic centers</a:t>
            </a:r>
          </a:p>
          <a:p>
            <a:pPr algn="l" rtl="0">
              <a:lnSpc>
                <a:spcPct val="150000"/>
              </a:lnSpc>
              <a:buFontTx/>
              <a:buChar char="-"/>
            </a:pPr>
            <a:r>
              <a:rPr lang="en-US" sz="2400" b="1">
                <a:solidFill>
                  <a:srgbClr val="FFFF00"/>
                </a:solidFill>
                <a:latin typeface="Calibri" pitchFamily="34" charset="0"/>
              </a:rPr>
              <a:t>Many tourism and shopping centers</a:t>
            </a:r>
          </a:p>
          <a:p>
            <a:pPr algn="l" rtl="0">
              <a:lnSpc>
                <a:spcPct val="150000"/>
              </a:lnSpc>
              <a:buFontTx/>
              <a:buChar char="-"/>
            </a:pPr>
            <a:r>
              <a:rPr lang="en-US" sz="2400" b="1">
                <a:solidFill>
                  <a:srgbClr val="FFFF00"/>
                </a:solidFill>
                <a:latin typeface="Calibri" pitchFamily="34" charset="0"/>
              </a:rPr>
              <a:t>Favorable weather in cold seasons</a:t>
            </a:r>
          </a:p>
          <a:p>
            <a:pPr algn="l" rtl="0">
              <a:lnSpc>
                <a:spcPct val="150000"/>
              </a:lnSpc>
            </a:pPr>
            <a:r>
              <a:rPr lang="en-US" sz="2400" b="1">
                <a:solidFill>
                  <a:srgbClr val="FFFF00"/>
                </a:solidFill>
                <a:latin typeface="Calibri" pitchFamily="34" charset="0"/>
              </a:rPr>
              <a:t>High development potentials</a:t>
            </a:r>
          </a:p>
          <a:p>
            <a:pPr algn="l" rtl="0">
              <a:lnSpc>
                <a:spcPct val="150000"/>
              </a:lnSpc>
              <a:buFont typeface="Arial" pitchFamily="34" charset="0"/>
              <a:buChar char="•"/>
            </a:pPr>
            <a:r>
              <a:rPr lang="en-US" sz="2400" b="1">
                <a:solidFill>
                  <a:srgbClr val="FFFF00"/>
                </a:solidFill>
                <a:latin typeface="Calibri" pitchFamily="34" charset="0"/>
              </a:rPr>
              <a:t>Commercial- economical</a:t>
            </a:r>
          </a:p>
          <a:p>
            <a:pPr algn="l" rtl="0">
              <a:lnSpc>
                <a:spcPct val="150000"/>
              </a:lnSpc>
              <a:buFont typeface="Arial" pitchFamily="34" charset="0"/>
              <a:buChar char="•"/>
            </a:pPr>
            <a:r>
              <a:rPr lang="en-US" sz="2400" b="1">
                <a:solidFill>
                  <a:srgbClr val="FFFF00"/>
                </a:solidFill>
                <a:latin typeface="Calibri" pitchFamily="34" charset="0"/>
              </a:rPr>
              <a:t> Industrial</a:t>
            </a:r>
          </a:p>
          <a:p>
            <a:pPr algn="l" rtl="0">
              <a:lnSpc>
                <a:spcPct val="150000"/>
              </a:lnSpc>
              <a:buFont typeface="Arial" pitchFamily="34" charset="0"/>
              <a:buChar char="•"/>
            </a:pPr>
            <a:r>
              <a:rPr lang="en-US" sz="2400" b="1">
                <a:solidFill>
                  <a:srgbClr val="FFFF00"/>
                </a:solidFill>
                <a:latin typeface="Calibri" pitchFamily="34" charset="0"/>
              </a:rPr>
              <a:t>Transportation ( air, sea &amp; land)</a:t>
            </a:r>
          </a:p>
          <a:p>
            <a:pPr algn="l" rtl="0">
              <a:lnSpc>
                <a:spcPct val="150000"/>
              </a:lnSpc>
              <a:buFont typeface="Arial" pitchFamily="34" charset="0"/>
              <a:buChar char="•"/>
            </a:pPr>
            <a:r>
              <a:rPr lang="en-US" sz="2400" b="1">
                <a:solidFill>
                  <a:srgbClr val="FFFF00"/>
                </a:solidFill>
                <a:latin typeface="Calibri" pitchFamily="34" charset="0"/>
              </a:rPr>
              <a:t>Agriculture</a:t>
            </a:r>
          </a:p>
          <a:p>
            <a:pPr algn="l" rtl="0">
              <a:lnSpc>
                <a:spcPct val="150000"/>
              </a:lnSpc>
            </a:pPr>
            <a:endParaRPr lang="fa-IR" sz="2000">
              <a:solidFill>
                <a:srgbClr val="FFC000"/>
              </a:solidFill>
              <a:latin typeface="Calibri" pitchFamily="34" charset="0"/>
            </a:endParaRPr>
          </a:p>
        </p:txBody>
      </p:sp>
      <p:pic>
        <p:nvPicPr>
          <p:cNvPr id="2" name="Picture 2" descr="G:\RAJAEE1144.JPG"/>
          <p:cNvPicPr>
            <a:picLocks noChangeAspect="1" noChangeArrowheads="1"/>
          </p:cNvPicPr>
          <p:nvPr/>
        </p:nvPicPr>
        <p:blipFill>
          <a:blip r:embed="rId2" cstate="print"/>
          <a:srcRect/>
          <a:stretch>
            <a:fillRect/>
          </a:stretch>
        </p:blipFill>
        <p:spPr bwMode="auto">
          <a:xfrm>
            <a:off x="4429124" y="1571612"/>
            <a:ext cx="4572032"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357188" y="285750"/>
            <a:ext cx="7715250" cy="3140075"/>
          </a:xfrm>
          <a:prstGeom prst="rect">
            <a:avLst/>
          </a:prstGeom>
          <a:noFill/>
          <a:ln w="9525">
            <a:noFill/>
            <a:miter lim="800000"/>
            <a:headEnd/>
            <a:tailEnd/>
          </a:ln>
        </p:spPr>
        <p:txBody>
          <a:bodyPr>
            <a:spAutoFit/>
          </a:bodyPr>
          <a:lstStyle/>
          <a:p>
            <a:pPr algn="l"/>
            <a:r>
              <a:rPr lang="en-US" sz="2000">
                <a:solidFill>
                  <a:srgbClr val="FFC000"/>
                </a:solidFill>
                <a:latin typeface="Calibri" pitchFamily="34" charset="0"/>
              </a:rPr>
              <a:t>. </a:t>
            </a:r>
            <a:r>
              <a:rPr lang="en-US" sz="3600" b="1">
                <a:solidFill>
                  <a:srgbClr val="FFFF00"/>
                </a:solidFill>
                <a:latin typeface="Calibri" pitchFamily="34" charset="0"/>
              </a:rPr>
              <a:t>Hospitality </a:t>
            </a:r>
          </a:p>
          <a:p>
            <a:pPr algn="l" rtl="0">
              <a:lnSpc>
                <a:spcPct val="150000"/>
              </a:lnSpc>
              <a:buFont typeface="Arial" pitchFamily="34" charset="0"/>
              <a:buChar char="•"/>
            </a:pPr>
            <a:r>
              <a:rPr lang="en-US" sz="3600" b="1">
                <a:solidFill>
                  <a:srgbClr val="FFFF00"/>
                </a:solidFill>
                <a:latin typeface="Calibri" pitchFamily="34" charset="0"/>
              </a:rPr>
              <a:t> Multi Cultural</a:t>
            </a:r>
          </a:p>
          <a:p>
            <a:pPr algn="l" rtl="0">
              <a:lnSpc>
                <a:spcPct val="150000"/>
              </a:lnSpc>
              <a:buFont typeface="Arial" pitchFamily="34" charset="0"/>
              <a:buChar char="•"/>
            </a:pPr>
            <a:r>
              <a:rPr lang="en-US" sz="3600" b="1">
                <a:solidFill>
                  <a:srgbClr val="FFFF00"/>
                </a:solidFill>
                <a:latin typeface="Calibri" pitchFamily="34" charset="0"/>
              </a:rPr>
              <a:t> Civilization</a:t>
            </a:r>
          </a:p>
          <a:p>
            <a:pPr algn="l" rtl="0">
              <a:lnSpc>
                <a:spcPct val="150000"/>
              </a:lnSpc>
              <a:buFont typeface="Arial" pitchFamily="34" charset="0"/>
              <a:buChar char="•"/>
            </a:pPr>
            <a:r>
              <a:rPr lang="en-US" sz="3600" b="1">
                <a:solidFill>
                  <a:srgbClr val="FFFF00"/>
                </a:solidFill>
                <a:latin typeface="Calibri" pitchFamily="34" charset="0"/>
              </a:rPr>
              <a:t> Security </a:t>
            </a:r>
            <a:endParaRPr lang="fa-IR" sz="3600" b="1">
              <a:solidFill>
                <a:srgbClr val="FFFF00"/>
              </a:solidFill>
              <a:latin typeface="Calibri" pitchFamily="34" charset="0"/>
            </a:endParaRPr>
          </a:p>
        </p:txBody>
      </p:sp>
      <p:pic>
        <p:nvPicPr>
          <p:cNvPr id="20483" name="Picture 2" descr="C:\Users\ravabetbk1.SETAD\Desktop\8615738.jpg"/>
          <p:cNvPicPr>
            <a:picLocks noChangeAspect="1" noChangeArrowheads="1"/>
          </p:cNvPicPr>
          <p:nvPr/>
        </p:nvPicPr>
        <p:blipFill>
          <a:blip r:embed="rId2" cstate="print"/>
          <a:srcRect/>
          <a:stretch>
            <a:fillRect/>
          </a:stretch>
        </p:blipFill>
        <p:spPr bwMode="auto">
          <a:xfrm>
            <a:off x="4929188" y="3429000"/>
            <a:ext cx="3902075" cy="2925763"/>
          </a:xfrm>
          <a:prstGeom prst="rect">
            <a:avLst/>
          </a:prstGeom>
          <a:noFill/>
          <a:ln w="9525">
            <a:noFill/>
            <a:miter lim="800000"/>
            <a:headEnd/>
            <a:tailEnd/>
          </a:ln>
        </p:spPr>
      </p:pic>
      <p:pic>
        <p:nvPicPr>
          <p:cNvPr id="20484" name="Picture 4" descr="G:\1443855994.jpg"/>
          <p:cNvPicPr>
            <a:picLocks noChangeAspect="1" noChangeArrowheads="1"/>
          </p:cNvPicPr>
          <p:nvPr/>
        </p:nvPicPr>
        <p:blipFill>
          <a:blip r:embed="rId3" cstate="print"/>
          <a:srcRect/>
          <a:stretch>
            <a:fillRect/>
          </a:stretch>
        </p:blipFill>
        <p:spPr bwMode="auto">
          <a:xfrm>
            <a:off x="5000625" y="214313"/>
            <a:ext cx="3857625" cy="3286125"/>
          </a:xfrm>
          <a:prstGeom prst="rect">
            <a:avLst/>
          </a:prstGeom>
          <a:noFill/>
          <a:ln w="9525">
            <a:noFill/>
            <a:miter lim="800000"/>
            <a:headEnd/>
            <a:tailEnd/>
          </a:ln>
        </p:spPr>
      </p:pic>
      <p:sp>
        <p:nvSpPr>
          <p:cNvPr id="20485" name="TextBox 5"/>
          <p:cNvSpPr txBox="1">
            <a:spLocks noChangeArrowheads="1"/>
          </p:cNvSpPr>
          <p:nvPr/>
        </p:nvSpPr>
        <p:spPr bwMode="auto">
          <a:xfrm>
            <a:off x="4857750" y="2857500"/>
            <a:ext cx="4000500" cy="646113"/>
          </a:xfrm>
          <a:prstGeom prst="rect">
            <a:avLst/>
          </a:prstGeom>
          <a:solidFill>
            <a:schemeClr val="tx1"/>
          </a:solidFill>
          <a:ln w="9525">
            <a:noFill/>
            <a:miter lim="800000"/>
            <a:headEnd/>
            <a:tailEnd/>
          </a:ln>
        </p:spPr>
        <p:txBody>
          <a:bodyPr>
            <a:spAutoFit/>
          </a:bodyPr>
          <a:lstStyle/>
          <a:p>
            <a:endParaRPr lang="en-US">
              <a:latin typeface="Calibri" pitchFamily="34" charset="0"/>
            </a:endParaRPr>
          </a:p>
          <a:p>
            <a:endParaRPr lang="fa-IR">
              <a:latin typeface="Calibri" pitchFamily="34" charset="0"/>
            </a:endParaRPr>
          </a:p>
        </p:txBody>
      </p:sp>
      <p:pic>
        <p:nvPicPr>
          <p:cNvPr id="20486" name="Picture 5" descr="G:\city-center-bandar-abbas-02.png"/>
          <p:cNvPicPr>
            <a:picLocks noChangeAspect="1" noChangeArrowheads="1"/>
          </p:cNvPicPr>
          <p:nvPr/>
        </p:nvPicPr>
        <p:blipFill>
          <a:blip r:embed="rId4" cstate="print"/>
          <a:srcRect/>
          <a:stretch>
            <a:fillRect/>
          </a:stretch>
        </p:blipFill>
        <p:spPr bwMode="auto">
          <a:xfrm>
            <a:off x="0" y="3500438"/>
            <a:ext cx="4786313"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3" descr="G:\indexdaneshgah_2615.jpg"/>
          <p:cNvPicPr>
            <a:picLocks noChangeAspect="1" noChangeArrowheads="1"/>
          </p:cNvPicPr>
          <p:nvPr/>
        </p:nvPicPr>
        <p:blipFill>
          <a:blip r:embed="rId2" cstate="print"/>
          <a:srcRect/>
          <a:stretch>
            <a:fillRect/>
          </a:stretch>
        </p:blipFill>
        <p:spPr bwMode="auto">
          <a:xfrm>
            <a:off x="0" y="571500"/>
            <a:ext cx="9144000" cy="2570163"/>
          </a:xfrm>
          <a:prstGeom prst="rect">
            <a:avLst/>
          </a:prstGeom>
          <a:noFill/>
          <a:ln w="9525">
            <a:noFill/>
            <a:miter lim="800000"/>
            <a:headEnd/>
            <a:tailEnd/>
          </a:ln>
        </p:spPr>
      </p:pic>
      <p:sp>
        <p:nvSpPr>
          <p:cNvPr id="21507" name="TextBox 3"/>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chemeClr val="bg1"/>
                </a:solidFill>
                <a:latin typeface="Calibri" pitchFamily="34" charset="0"/>
              </a:rPr>
              <a:t>Hormozgan University of Medical Sciences </a:t>
            </a:r>
            <a:endParaRPr lang="fa-IR" sz="2800" b="1">
              <a:solidFill>
                <a:schemeClr val="bg1"/>
              </a:solidFill>
              <a:latin typeface="Calibri" pitchFamily="34" charset="0"/>
            </a:endParaRPr>
          </a:p>
        </p:txBody>
      </p:sp>
      <p:sp>
        <p:nvSpPr>
          <p:cNvPr id="21508" name="TextBox 4"/>
          <p:cNvSpPr txBox="1">
            <a:spLocks noChangeArrowheads="1"/>
          </p:cNvSpPr>
          <p:nvPr/>
        </p:nvSpPr>
        <p:spPr bwMode="auto">
          <a:xfrm>
            <a:off x="214313" y="3068638"/>
            <a:ext cx="3133725" cy="3786187"/>
          </a:xfrm>
          <a:prstGeom prst="rect">
            <a:avLst/>
          </a:prstGeom>
          <a:noFill/>
          <a:ln w="9525">
            <a:noFill/>
            <a:miter lim="800000"/>
            <a:headEnd/>
            <a:tailEnd/>
          </a:ln>
        </p:spPr>
        <p:txBody>
          <a:bodyPr>
            <a:spAutoFit/>
          </a:bodyPr>
          <a:lstStyle/>
          <a:p>
            <a:pPr algn="l" rtl="0">
              <a:lnSpc>
                <a:spcPct val="150000"/>
              </a:lnSpc>
            </a:pPr>
            <a:r>
              <a:rPr lang="en-US" sz="2000" b="1">
                <a:solidFill>
                  <a:srgbClr val="FFFF00"/>
                </a:solidFill>
                <a:latin typeface="Calibri" pitchFamily="34" charset="0"/>
              </a:rPr>
              <a:t>Schools</a:t>
            </a:r>
          </a:p>
          <a:p>
            <a:pPr algn="l" rtl="0">
              <a:lnSpc>
                <a:spcPct val="150000"/>
              </a:lnSpc>
              <a:buFontTx/>
              <a:buBlip>
                <a:blip r:embed="rId3"/>
              </a:buBlip>
            </a:pPr>
            <a:r>
              <a:rPr lang="en-US" sz="2000" b="1">
                <a:solidFill>
                  <a:srgbClr val="FFFF00"/>
                </a:solidFill>
                <a:latin typeface="Calibri" pitchFamily="34" charset="0"/>
              </a:rPr>
              <a:t>Medicine</a:t>
            </a:r>
          </a:p>
          <a:p>
            <a:pPr algn="l" rtl="0">
              <a:lnSpc>
                <a:spcPct val="150000"/>
              </a:lnSpc>
              <a:buFontTx/>
              <a:buBlip>
                <a:blip r:embed="rId3"/>
              </a:buBlip>
            </a:pPr>
            <a:r>
              <a:rPr lang="en-US" sz="2000" b="1">
                <a:solidFill>
                  <a:srgbClr val="FFFF00"/>
                </a:solidFill>
                <a:latin typeface="Calibri" pitchFamily="34" charset="0"/>
              </a:rPr>
              <a:t>Dentistry</a:t>
            </a:r>
          </a:p>
          <a:p>
            <a:pPr algn="l" rtl="0">
              <a:lnSpc>
                <a:spcPct val="150000"/>
              </a:lnSpc>
              <a:buFontTx/>
              <a:buBlip>
                <a:blip r:embed="rId3"/>
              </a:buBlip>
            </a:pPr>
            <a:r>
              <a:rPr lang="en-US" sz="2000" b="1">
                <a:solidFill>
                  <a:srgbClr val="FFFF00"/>
                </a:solidFill>
                <a:latin typeface="Calibri" pitchFamily="34" charset="0"/>
              </a:rPr>
              <a:t>Pharmacy</a:t>
            </a:r>
          </a:p>
          <a:p>
            <a:pPr algn="l" rtl="0">
              <a:lnSpc>
                <a:spcPct val="150000"/>
              </a:lnSpc>
              <a:buFontTx/>
              <a:buBlip>
                <a:blip r:embed="rId3"/>
              </a:buBlip>
            </a:pPr>
            <a:r>
              <a:rPr lang="en-US" sz="2000" b="1">
                <a:solidFill>
                  <a:srgbClr val="FFFF00"/>
                </a:solidFill>
                <a:latin typeface="Calibri" pitchFamily="34" charset="0"/>
              </a:rPr>
              <a:t>Nursing &amp; midwifery</a:t>
            </a:r>
          </a:p>
          <a:p>
            <a:pPr algn="l" rtl="0">
              <a:lnSpc>
                <a:spcPct val="150000"/>
              </a:lnSpc>
              <a:buFontTx/>
              <a:buBlip>
                <a:blip r:embed="rId3"/>
              </a:buBlip>
            </a:pPr>
            <a:r>
              <a:rPr lang="en-US" sz="2000" b="1">
                <a:solidFill>
                  <a:srgbClr val="FFFF00"/>
                </a:solidFill>
                <a:latin typeface="Calibri" pitchFamily="34" charset="0"/>
              </a:rPr>
              <a:t>Paramedical</a:t>
            </a:r>
          </a:p>
          <a:p>
            <a:pPr algn="l" rtl="0">
              <a:lnSpc>
                <a:spcPct val="150000"/>
              </a:lnSpc>
              <a:buFontTx/>
              <a:buBlip>
                <a:blip r:embed="rId3"/>
              </a:buBlip>
            </a:pPr>
            <a:r>
              <a:rPr lang="en-US" sz="2000" b="1">
                <a:solidFill>
                  <a:srgbClr val="FFFF00"/>
                </a:solidFill>
                <a:latin typeface="Calibri" pitchFamily="34" charset="0"/>
              </a:rPr>
              <a:t>Health </a:t>
            </a:r>
          </a:p>
          <a:p>
            <a:pPr algn="l" rtl="0">
              <a:lnSpc>
                <a:spcPct val="150000"/>
              </a:lnSpc>
              <a:buFontTx/>
              <a:buBlip>
                <a:blip r:embed="rId3"/>
              </a:buBlip>
            </a:pPr>
            <a:r>
              <a:rPr lang="en-US" sz="2000" b="1">
                <a:solidFill>
                  <a:srgbClr val="FFFF00"/>
                </a:solidFill>
                <a:latin typeface="Calibri" pitchFamily="34" charset="0"/>
              </a:rPr>
              <a:t>International branch</a:t>
            </a:r>
            <a:endParaRPr lang="fa-IR" sz="2000" b="1">
              <a:solidFill>
                <a:srgbClr val="FFFF00"/>
              </a:solidFill>
              <a:latin typeface="Calibri" pitchFamily="34" charset="0"/>
            </a:endParaRPr>
          </a:p>
        </p:txBody>
      </p:sp>
      <p:sp>
        <p:nvSpPr>
          <p:cNvPr id="21509" name="TextBox 5"/>
          <p:cNvSpPr txBox="1">
            <a:spLocks noChangeArrowheads="1"/>
          </p:cNvSpPr>
          <p:nvPr/>
        </p:nvSpPr>
        <p:spPr bwMode="auto">
          <a:xfrm>
            <a:off x="3851275" y="3068638"/>
            <a:ext cx="5292725" cy="2308225"/>
          </a:xfrm>
          <a:prstGeom prst="rect">
            <a:avLst/>
          </a:prstGeom>
          <a:noFill/>
          <a:ln w="9525">
            <a:noFill/>
            <a:miter lim="800000"/>
            <a:headEnd/>
            <a:tailEnd/>
          </a:ln>
        </p:spPr>
        <p:txBody>
          <a:bodyPr>
            <a:spAutoFit/>
          </a:bodyPr>
          <a:lstStyle/>
          <a:p>
            <a:pPr algn="l" rtl="0">
              <a:lnSpc>
                <a:spcPct val="150000"/>
              </a:lnSpc>
            </a:pPr>
            <a:r>
              <a:rPr lang="en-US" sz="2400" b="1">
                <a:solidFill>
                  <a:srgbClr val="FFFF00"/>
                </a:solidFill>
                <a:latin typeface="Calibri" pitchFamily="34" charset="0"/>
              </a:rPr>
              <a:t>Hormozgan University of Medical Sciences has 1 mean teaching hospital,  two educational &amp; specialized hospitals and 13 general hospitals.</a:t>
            </a:r>
            <a:endParaRPr lang="fa-IR" sz="2400" b="1">
              <a:solidFill>
                <a:srgbClr val="FFFF00"/>
              </a:solidFill>
              <a:latin typeface="Calibri" pitchFamily="34" charset="0"/>
            </a:endParaRPr>
          </a:p>
        </p:txBody>
      </p:sp>
      <p:sp>
        <p:nvSpPr>
          <p:cNvPr id="21510" name="TextBox 6"/>
          <p:cNvSpPr txBox="1">
            <a:spLocks noChangeArrowheads="1"/>
          </p:cNvSpPr>
          <p:nvPr/>
        </p:nvSpPr>
        <p:spPr bwMode="auto">
          <a:xfrm>
            <a:off x="4143375" y="6000750"/>
            <a:ext cx="4500563" cy="400050"/>
          </a:xfrm>
          <a:prstGeom prst="rect">
            <a:avLst/>
          </a:prstGeom>
          <a:noFill/>
          <a:ln w="9525">
            <a:noFill/>
            <a:miter lim="800000"/>
            <a:headEnd/>
            <a:tailEnd/>
          </a:ln>
        </p:spPr>
        <p:txBody>
          <a:bodyPr>
            <a:spAutoFit/>
          </a:bodyPr>
          <a:lstStyle/>
          <a:p>
            <a:pPr algn="l" rtl="0"/>
            <a:r>
              <a:rPr lang="en-US" sz="2000" b="1">
                <a:solidFill>
                  <a:srgbClr val="FFFF00"/>
                </a:solidFill>
                <a:latin typeface="Calibri" pitchFamily="34" charset="0"/>
              </a:rPr>
              <a:t>Number of beds:   1505</a:t>
            </a:r>
            <a:endParaRPr lang="fa-IR" sz="20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468313" y="404813"/>
            <a:ext cx="8175625" cy="6062662"/>
          </a:xfrm>
          <a:prstGeom prst="rect">
            <a:avLst/>
          </a:prstGeom>
          <a:noFill/>
          <a:ln w="9525">
            <a:noFill/>
            <a:miter lim="800000"/>
            <a:headEnd/>
            <a:tailEnd/>
          </a:ln>
        </p:spPr>
        <p:txBody>
          <a:bodyPr>
            <a:spAutoFit/>
          </a:bodyPr>
          <a:lstStyle/>
          <a:p>
            <a:pPr algn="l" rtl="0"/>
            <a:r>
              <a:rPr lang="en-US" sz="3200" b="1">
                <a:solidFill>
                  <a:srgbClr val="FFFF00"/>
                </a:solidFill>
                <a:ea typeface="Majalla UI"/>
                <a:cs typeface="Majalla UI"/>
              </a:rPr>
              <a:t>HUMS was founded in 1985 and  ……… were graduated  in 1993 as physicians.  </a:t>
            </a:r>
          </a:p>
          <a:p>
            <a:pPr algn="l" rtl="0"/>
            <a:r>
              <a:rPr lang="en-US" sz="3200" b="1">
                <a:solidFill>
                  <a:srgbClr val="FFFF00"/>
                </a:solidFill>
                <a:ea typeface="Majalla UI"/>
                <a:cs typeface="Majalla UI"/>
              </a:rPr>
              <a:t>HUMS has been training MEDICINE since last 30 years, medical sciences including Dentistry, Pharmacy, Nursing, Midwifery, Paramedics and others. Graduates are accepted in residency program to become highly expert board certified surgeons, cardiologists, internists, pediatricians, gynecologists, pathologists, anasthesiologists. </a:t>
            </a:r>
          </a:p>
          <a:p>
            <a:pPr algn="l" rtl="0"/>
            <a:endParaRPr lang="en-US">
              <a:solidFill>
                <a:srgbClr val="FFC000"/>
              </a:solidFill>
              <a:latin typeface="Calibri" pitchFamily="34" charset="0"/>
            </a:endParaRPr>
          </a:p>
          <a:p>
            <a:pPr algn="l" rtl="0"/>
            <a:endParaRPr lang="fa-IR">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500063" y="0"/>
            <a:ext cx="8175625" cy="6494463"/>
          </a:xfrm>
          <a:prstGeom prst="rect">
            <a:avLst/>
          </a:prstGeom>
          <a:noFill/>
          <a:ln w="9525">
            <a:noFill/>
            <a:miter lim="800000"/>
            <a:headEnd/>
            <a:tailEnd/>
          </a:ln>
        </p:spPr>
        <p:txBody>
          <a:bodyPr>
            <a:spAutoFit/>
          </a:bodyPr>
          <a:lstStyle/>
          <a:p>
            <a:pPr algn="l" rtl="0"/>
            <a:r>
              <a:rPr lang="en-US" sz="3200" b="1">
                <a:solidFill>
                  <a:srgbClr val="FFFF00"/>
                </a:solidFill>
                <a:ea typeface="Majalla UI"/>
                <a:cs typeface="Majalla UI"/>
              </a:rPr>
              <a:t>Angiography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MR-angio</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4-vessel angio</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Angioplasty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CABG</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CT angiography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Spiral CT</a:t>
            </a:r>
            <a:endParaRPr lang="fa-IR">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0" y="-71438"/>
            <a:ext cx="9144000" cy="584201"/>
          </a:xfrm>
          <a:prstGeom prst="rect">
            <a:avLst/>
          </a:prstGeom>
          <a:solidFill>
            <a:schemeClr val="tx1"/>
          </a:solidFill>
          <a:ln w="9525">
            <a:noFill/>
            <a:miter lim="800000"/>
            <a:headEnd/>
            <a:tailEnd/>
          </a:ln>
        </p:spPr>
        <p:txBody>
          <a:bodyPr>
            <a:spAutoFit/>
          </a:bodyPr>
          <a:lstStyle/>
          <a:p>
            <a:pPr algn="ctr"/>
            <a:r>
              <a:rPr lang="en-US" sz="3200" b="1">
                <a:solidFill>
                  <a:schemeClr val="bg1"/>
                </a:solidFill>
                <a:latin typeface="Calibri" pitchFamily="34" charset="0"/>
              </a:rPr>
              <a:t>Hormozgan province </a:t>
            </a:r>
            <a:endParaRPr lang="fa-IR" sz="3200" b="1">
              <a:solidFill>
                <a:schemeClr val="bg1"/>
              </a:solidFill>
              <a:latin typeface="Calibri" pitchFamily="34" charset="0"/>
            </a:endParaRPr>
          </a:p>
        </p:txBody>
      </p:sp>
      <p:sp>
        <p:nvSpPr>
          <p:cNvPr id="6147" name="TextBox 5"/>
          <p:cNvSpPr txBox="1">
            <a:spLocks noChangeArrowheads="1"/>
          </p:cNvSpPr>
          <p:nvPr/>
        </p:nvSpPr>
        <p:spPr bwMode="auto">
          <a:xfrm>
            <a:off x="0" y="6500813"/>
            <a:ext cx="9144000" cy="369887"/>
          </a:xfrm>
          <a:prstGeom prst="rect">
            <a:avLst/>
          </a:prstGeom>
          <a:solidFill>
            <a:schemeClr val="tx1"/>
          </a:solidFill>
          <a:ln w="9525">
            <a:noFill/>
            <a:miter lim="800000"/>
            <a:headEnd/>
            <a:tailEnd/>
          </a:ln>
        </p:spPr>
        <p:txBody>
          <a:bodyPr>
            <a:spAutoFit/>
          </a:bodyPr>
          <a:lstStyle/>
          <a:p>
            <a:endParaRPr lang="ar-SA">
              <a:latin typeface="Calibri" pitchFamily="34" charset="0"/>
            </a:endParaRPr>
          </a:p>
        </p:txBody>
      </p:sp>
      <p:sp>
        <p:nvSpPr>
          <p:cNvPr id="6148" name="TextBox 6"/>
          <p:cNvSpPr txBox="1">
            <a:spLocks noChangeArrowheads="1"/>
          </p:cNvSpPr>
          <p:nvPr/>
        </p:nvSpPr>
        <p:spPr bwMode="auto">
          <a:xfrm>
            <a:off x="7643813" y="5929313"/>
            <a:ext cx="1500187" cy="646112"/>
          </a:xfrm>
          <a:prstGeom prst="rect">
            <a:avLst/>
          </a:prstGeom>
          <a:solidFill>
            <a:schemeClr val="tx1"/>
          </a:solidFill>
          <a:ln w="9525">
            <a:noFill/>
            <a:miter lim="800000"/>
            <a:headEnd/>
            <a:tailEnd/>
          </a:ln>
        </p:spPr>
        <p:txBody>
          <a:bodyPr>
            <a:spAutoFit/>
          </a:bodyPr>
          <a:lstStyle/>
          <a:p>
            <a:endParaRPr lang="en-US">
              <a:latin typeface="Calibri" pitchFamily="34" charset="0"/>
            </a:endParaRPr>
          </a:p>
          <a:p>
            <a:endParaRPr lang="fa-IR">
              <a:latin typeface="Calibri" pitchFamily="34" charset="0"/>
            </a:endParaRPr>
          </a:p>
        </p:txBody>
      </p:sp>
      <p:sp>
        <p:nvSpPr>
          <p:cNvPr id="10" name="TextBox 9"/>
          <p:cNvSpPr txBox="1">
            <a:spLocks noChangeArrowheads="1"/>
          </p:cNvSpPr>
          <p:nvPr/>
        </p:nvSpPr>
        <p:spPr bwMode="auto">
          <a:xfrm>
            <a:off x="285750" y="620713"/>
            <a:ext cx="2846388" cy="5078412"/>
          </a:xfrm>
          <a:prstGeom prst="rect">
            <a:avLst/>
          </a:prstGeom>
          <a:noFill/>
          <a:ln w="9525">
            <a:noFill/>
            <a:miter lim="800000"/>
            <a:headEnd/>
            <a:tailEnd/>
          </a:ln>
        </p:spPr>
        <p:txBody>
          <a:bodyPr>
            <a:spAutoFit/>
          </a:bodyPr>
          <a:lstStyle/>
          <a:p>
            <a:pPr algn="l" rtl="0">
              <a:lnSpc>
                <a:spcPct val="150000"/>
              </a:lnSpc>
              <a:buFont typeface="Arial" pitchFamily="34" charset="0"/>
              <a:buChar char="•"/>
            </a:pPr>
            <a:r>
              <a:rPr lang="en-US" sz="2400" b="1">
                <a:solidFill>
                  <a:schemeClr val="bg1"/>
                </a:solidFill>
                <a:latin typeface="Calibri" pitchFamily="34" charset="0"/>
              </a:rPr>
              <a:t> </a:t>
            </a:r>
            <a:r>
              <a:rPr lang="en-US" sz="2400" b="1">
                <a:solidFill>
                  <a:srgbClr val="FFFF00"/>
                </a:solidFill>
                <a:latin typeface="Calibri" pitchFamily="34" charset="0"/>
              </a:rPr>
              <a:t>Located in the south of Iran  </a:t>
            </a:r>
          </a:p>
          <a:p>
            <a:pPr algn="l" rtl="0">
              <a:lnSpc>
                <a:spcPct val="150000"/>
              </a:lnSpc>
              <a:buFont typeface="Arial" pitchFamily="34" charset="0"/>
              <a:buChar char="•"/>
            </a:pPr>
            <a:r>
              <a:rPr lang="en-US" sz="2400" b="1">
                <a:solidFill>
                  <a:srgbClr val="FFFF00"/>
                </a:solidFill>
                <a:latin typeface="Calibri" pitchFamily="34" charset="0"/>
              </a:rPr>
              <a:t> Covers an area of 70, 697 km</a:t>
            </a:r>
            <a:r>
              <a:rPr lang="en-US" sz="2400" b="1" baseline="30000">
                <a:solidFill>
                  <a:srgbClr val="FFFF00"/>
                </a:solidFill>
                <a:latin typeface="Calibri" pitchFamily="34" charset="0"/>
              </a:rPr>
              <a:t>2</a:t>
            </a:r>
            <a:r>
              <a:rPr lang="en-US" sz="2400" b="1">
                <a:solidFill>
                  <a:srgbClr val="FFFF00"/>
                </a:solidFill>
                <a:latin typeface="Calibri" pitchFamily="34" charset="0"/>
              </a:rPr>
              <a:t>, facing Oman and UAE.</a:t>
            </a:r>
          </a:p>
          <a:p>
            <a:pPr algn="l" rtl="0">
              <a:lnSpc>
                <a:spcPct val="150000"/>
              </a:lnSpc>
              <a:buFont typeface="Arial" pitchFamily="34" charset="0"/>
              <a:buChar char="•"/>
            </a:pPr>
            <a:r>
              <a:rPr lang="en-US" sz="2400" b="1">
                <a:solidFill>
                  <a:srgbClr val="FFFF00"/>
                </a:solidFill>
                <a:latin typeface="Calibri" pitchFamily="34" charset="0"/>
              </a:rPr>
              <a:t> 5 Airports</a:t>
            </a:r>
          </a:p>
          <a:p>
            <a:pPr algn="l" rtl="0">
              <a:lnSpc>
                <a:spcPct val="150000"/>
              </a:lnSpc>
              <a:buFont typeface="Arial" pitchFamily="34" charset="0"/>
              <a:buChar char="•"/>
            </a:pPr>
            <a:r>
              <a:rPr lang="en-US" sz="2400" b="1">
                <a:solidFill>
                  <a:srgbClr val="FFFF00"/>
                </a:solidFill>
                <a:latin typeface="Calibri" pitchFamily="34" charset="0"/>
              </a:rPr>
              <a:t>3 International airports</a:t>
            </a:r>
          </a:p>
          <a:p>
            <a:pPr algn="l" rtl="0">
              <a:lnSpc>
                <a:spcPct val="150000"/>
              </a:lnSpc>
              <a:buFont typeface="Arial" pitchFamily="34" charset="0"/>
              <a:buChar char="•"/>
            </a:pPr>
            <a:endParaRPr lang="fa-IR" sz="2400" b="1">
              <a:solidFill>
                <a:srgbClr val="FFFF00"/>
              </a:solidFill>
              <a:latin typeface="Calibri" pitchFamily="34" charset="0"/>
            </a:endParaRPr>
          </a:p>
        </p:txBody>
      </p:sp>
      <p:sp>
        <p:nvSpPr>
          <p:cNvPr id="11" name="TextBox 10"/>
          <p:cNvSpPr txBox="1">
            <a:spLocks noChangeArrowheads="1"/>
          </p:cNvSpPr>
          <p:nvPr/>
        </p:nvSpPr>
        <p:spPr bwMode="auto">
          <a:xfrm>
            <a:off x="6804025" y="620713"/>
            <a:ext cx="2143125" cy="5632450"/>
          </a:xfrm>
          <a:prstGeom prst="rect">
            <a:avLst/>
          </a:prstGeom>
          <a:noFill/>
          <a:ln w="9525">
            <a:noFill/>
            <a:miter lim="800000"/>
            <a:headEnd/>
            <a:tailEnd/>
          </a:ln>
        </p:spPr>
        <p:txBody>
          <a:bodyPr>
            <a:spAutoFit/>
          </a:bodyPr>
          <a:lstStyle/>
          <a:p>
            <a:pPr algn="l" rtl="0">
              <a:lnSpc>
                <a:spcPct val="150000"/>
              </a:lnSpc>
              <a:buFont typeface="Wingdings" pitchFamily="2" charset="2"/>
              <a:buChar char="ü"/>
            </a:pPr>
            <a:r>
              <a:rPr lang="en-US" sz="2400" b="1">
                <a:solidFill>
                  <a:srgbClr val="FFFF00"/>
                </a:solidFill>
                <a:latin typeface="Calibri" pitchFamily="34" charset="0"/>
              </a:rPr>
              <a:t>12 cities,</a:t>
            </a:r>
          </a:p>
          <a:p>
            <a:pPr algn="l" rtl="0">
              <a:lnSpc>
                <a:spcPct val="150000"/>
              </a:lnSpc>
              <a:buFont typeface="Wingdings" pitchFamily="2" charset="2"/>
              <a:buChar char="ü"/>
            </a:pPr>
            <a:r>
              <a:rPr lang="en-US" sz="2400" b="1">
                <a:solidFill>
                  <a:srgbClr val="FFFF00"/>
                </a:solidFill>
                <a:latin typeface="Calibri" pitchFamily="34" charset="0"/>
              </a:rPr>
              <a:t>26 towns, </a:t>
            </a:r>
          </a:p>
          <a:p>
            <a:pPr algn="l" rtl="0">
              <a:lnSpc>
                <a:spcPct val="150000"/>
              </a:lnSpc>
              <a:buFont typeface="Wingdings" pitchFamily="2" charset="2"/>
              <a:buChar char="ü"/>
            </a:pPr>
            <a:r>
              <a:rPr lang="en-US" sz="2400" b="1">
                <a:solidFill>
                  <a:srgbClr val="FFFF00"/>
                </a:solidFill>
                <a:latin typeface="Calibri" pitchFamily="34" charset="0"/>
              </a:rPr>
              <a:t>34 districts and 81 villages</a:t>
            </a:r>
          </a:p>
          <a:p>
            <a:pPr algn="l" rtl="0">
              <a:lnSpc>
                <a:spcPct val="150000"/>
              </a:lnSpc>
              <a:buFont typeface="Wingdings" pitchFamily="2" charset="2"/>
              <a:buChar char="ü"/>
            </a:pPr>
            <a:r>
              <a:rPr lang="en-US" sz="2400" b="1">
                <a:solidFill>
                  <a:srgbClr val="FFFF00"/>
                </a:solidFill>
                <a:latin typeface="Calibri" pitchFamily="34" charset="0"/>
              </a:rPr>
              <a:t>with the population of near 2 million </a:t>
            </a:r>
          </a:p>
          <a:p>
            <a:pPr algn="l" rtl="0">
              <a:lnSpc>
                <a:spcPct val="150000"/>
              </a:lnSpc>
              <a:buFont typeface="Wingdings" pitchFamily="2" charset="2"/>
              <a:buChar char="ü"/>
            </a:pPr>
            <a:r>
              <a:rPr lang="en-US" sz="2400" b="1">
                <a:solidFill>
                  <a:srgbClr val="FFFF00"/>
                </a:solidFill>
                <a:latin typeface="Calibri" pitchFamily="34" charset="0"/>
              </a:rPr>
              <a:t>14 islands,</a:t>
            </a:r>
          </a:p>
          <a:p>
            <a:pPr algn="l" rtl="0">
              <a:lnSpc>
                <a:spcPct val="150000"/>
              </a:lnSpc>
              <a:buFont typeface="Wingdings" pitchFamily="2" charset="2"/>
              <a:buChar char="ü"/>
            </a:pPr>
            <a:r>
              <a:rPr lang="en-US" sz="2400" b="1">
                <a:solidFill>
                  <a:srgbClr val="FFFF00"/>
                </a:solidFill>
                <a:latin typeface="Calibri" pitchFamily="34" charset="0"/>
              </a:rPr>
              <a:t>more than 10 ports, </a:t>
            </a:r>
            <a:endParaRPr lang="fa-IR" sz="2400" b="1">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500063" y="0"/>
            <a:ext cx="8175625" cy="7540625"/>
          </a:xfrm>
          <a:prstGeom prst="rect">
            <a:avLst/>
          </a:prstGeom>
          <a:noFill/>
          <a:ln w="9525">
            <a:noFill/>
            <a:miter lim="800000"/>
            <a:headEnd/>
            <a:tailEnd/>
          </a:ln>
        </p:spPr>
        <p:txBody>
          <a:bodyPr>
            <a:spAutoFit/>
          </a:bodyPr>
          <a:lstStyle/>
          <a:p>
            <a:pPr algn="l" rtl="0"/>
            <a:r>
              <a:rPr lang="en-US" sz="3200" b="1">
                <a:solidFill>
                  <a:srgbClr val="FFFF00"/>
                </a:solidFill>
                <a:ea typeface="Majalla UI"/>
                <a:cs typeface="Majalla UI"/>
              </a:rPr>
              <a:t>Bronchoscopy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Colonoscopy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Endoscopy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Nephrostomy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Jejunostomy</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LASIK</a:t>
            </a:r>
          </a:p>
          <a:p>
            <a:pPr algn="l" rtl="0"/>
            <a:endParaRPr lang="en-US" sz="3200" b="1">
              <a:solidFill>
                <a:srgbClr val="FFFF00"/>
              </a:solidFill>
              <a:ea typeface="Majalla UI"/>
              <a:cs typeface="Majalla UI"/>
            </a:endParaRPr>
          </a:p>
          <a:p>
            <a:pPr algn="l" rtl="0"/>
            <a:r>
              <a:rPr lang="en-US" sz="3200" b="1">
                <a:solidFill>
                  <a:srgbClr val="FFFF00"/>
                </a:solidFill>
                <a:ea typeface="Majalla UI"/>
                <a:cs typeface="Majalla UI"/>
              </a:rPr>
              <a:t>CHEMOTHERAPY and Organ transplant </a:t>
            </a:r>
          </a:p>
          <a:p>
            <a:pPr algn="l" rtl="0"/>
            <a:endParaRPr lang="en-US" sz="3200">
              <a:solidFill>
                <a:srgbClr val="FFFF00"/>
              </a:solidFill>
              <a:ea typeface="Majalla UI"/>
              <a:cs typeface="Majalla UI"/>
            </a:endParaRPr>
          </a:p>
          <a:p>
            <a:pPr algn="l" rtl="0"/>
            <a:endParaRPr lang="en-US">
              <a:solidFill>
                <a:srgbClr val="FFC000"/>
              </a:solidFill>
              <a:latin typeface="Calibri" pitchFamily="34" charset="0"/>
            </a:endParaRPr>
          </a:p>
          <a:p>
            <a:pPr algn="l" rtl="0"/>
            <a:endParaRPr lang="fa-IR">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8929688" cy="1143000"/>
          </a:xfrm>
        </p:spPr>
        <p:txBody>
          <a:bodyPr/>
          <a:lstStyle/>
          <a:p>
            <a:pPr eaLnBrk="1" hangingPunct="1"/>
            <a:r>
              <a:rPr lang="en-US" sz="3200" b="1" smtClean="0">
                <a:cs typeface="Times New Roman" pitchFamily="18" charset="0"/>
              </a:rPr>
              <a:t>Hospitals &amp; Healthcare Centers in Bandar Abbas</a:t>
            </a:r>
            <a:endParaRPr lang="fa-IR" sz="3200" b="1" smtClean="0"/>
          </a:p>
        </p:txBody>
      </p:sp>
      <p:pic>
        <p:nvPicPr>
          <p:cNvPr id="25603" name="Picture 2" descr="C:\Users\ravabetbk1.SETAD\Desktop\مراکز موجود و مکانیابی\مراکز درمانی 1.jpg"/>
          <p:cNvPicPr>
            <a:picLocks noChangeAspect="1" noChangeArrowheads="1"/>
          </p:cNvPicPr>
          <p:nvPr/>
        </p:nvPicPr>
        <p:blipFill>
          <a:blip r:embed="rId2" cstate="print"/>
          <a:srcRect/>
          <a:stretch>
            <a:fillRect/>
          </a:stretch>
        </p:blipFill>
        <p:spPr bwMode="auto">
          <a:xfrm>
            <a:off x="0" y="857250"/>
            <a:ext cx="9144000" cy="6000750"/>
          </a:xfrm>
          <a:prstGeom prst="rect">
            <a:avLst/>
          </a:prstGeom>
          <a:noFill/>
          <a:ln w="9525">
            <a:noFill/>
            <a:miter lim="800000"/>
            <a:headEnd/>
            <a:tailEnd/>
          </a:ln>
        </p:spPr>
      </p:pic>
      <p:sp>
        <p:nvSpPr>
          <p:cNvPr id="25604" name="TextBox 4"/>
          <p:cNvSpPr txBox="1">
            <a:spLocks noChangeArrowheads="1"/>
          </p:cNvSpPr>
          <p:nvPr/>
        </p:nvSpPr>
        <p:spPr bwMode="auto">
          <a:xfrm>
            <a:off x="5214938" y="1714500"/>
            <a:ext cx="3500437" cy="1754188"/>
          </a:xfrm>
          <a:prstGeom prst="rect">
            <a:avLst/>
          </a:prstGeom>
          <a:noFill/>
          <a:ln w="9525">
            <a:noFill/>
            <a:miter lim="800000"/>
            <a:headEnd/>
            <a:tailEnd/>
          </a:ln>
        </p:spPr>
        <p:txBody>
          <a:bodyPr>
            <a:spAutoFit/>
          </a:bodyPr>
          <a:lstStyle/>
          <a:p>
            <a:pPr algn="l" rtl="0">
              <a:lnSpc>
                <a:spcPct val="150000"/>
              </a:lnSpc>
            </a:pPr>
            <a:r>
              <a:rPr lang="en-US" b="1">
                <a:solidFill>
                  <a:srgbClr val="66FF66"/>
                </a:solidFill>
                <a:latin typeface="Calibri" pitchFamily="34" charset="0"/>
              </a:rPr>
              <a:t>1- Shahid Mohammadi Hospital &amp; </a:t>
            </a:r>
          </a:p>
          <a:p>
            <a:pPr algn="l" rtl="0">
              <a:lnSpc>
                <a:spcPct val="150000"/>
              </a:lnSpc>
            </a:pPr>
            <a:r>
              <a:rPr lang="en-US" b="1">
                <a:solidFill>
                  <a:srgbClr val="66FF66"/>
                </a:solidFill>
                <a:latin typeface="Calibri" pitchFamily="34" charset="0"/>
              </a:rPr>
              <a:t>Ebne Sina Psychiatric Hospital</a:t>
            </a:r>
          </a:p>
          <a:p>
            <a:pPr algn="l" rtl="0">
              <a:lnSpc>
                <a:spcPct val="150000"/>
              </a:lnSpc>
            </a:pPr>
            <a:r>
              <a:rPr lang="en-US" b="1">
                <a:solidFill>
                  <a:srgbClr val="66FF66"/>
                </a:solidFill>
                <a:latin typeface="Calibri" pitchFamily="34" charset="0"/>
              </a:rPr>
              <a:t>2- Shariati Hospital</a:t>
            </a:r>
          </a:p>
          <a:p>
            <a:pPr algn="l" rtl="0">
              <a:lnSpc>
                <a:spcPct val="150000"/>
              </a:lnSpc>
            </a:pPr>
            <a:r>
              <a:rPr lang="en-US" b="1">
                <a:solidFill>
                  <a:srgbClr val="66FF66"/>
                </a:solidFill>
                <a:latin typeface="Calibri" pitchFamily="34" charset="0"/>
              </a:rPr>
              <a:t>3- Chidren’s Hospital</a:t>
            </a:r>
            <a:endParaRPr lang="fa-IR" b="1">
              <a:solidFill>
                <a:srgbClr val="66FF66"/>
              </a:solidFill>
              <a:latin typeface="Calibri" pitchFamily="34" charset="0"/>
            </a:endParaRPr>
          </a:p>
        </p:txBody>
      </p:sp>
      <p:sp>
        <p:nvSpPr>
          <p:cNvPr id="25605" name="TextBox 6"/>
          <p:cNvSpPr txBox="1">
            <a:spLocks noChangeArrowheads="1"/>
          </p:cNvSpPr>
          <p:nvPr/>
        </p:nvSpPr>
        <p:spPr bwMode="auto">
          <a:xfrm>
            <a:off x="214313" y="1714500"/>
            <a:ext cx="4071937" cy="3000375"/>
          </a:xfrm>
          <a:prstGeom prst="rect">
            <a:avLst/>
          </a:prstGeom>
          <a:noFill/>
          <a:ln w="9525">
            <a:noFill/>
            <a:miter lim="800000"/>
            <a:headEnd/>
            <a:tailEnd/>
          </a:ln>
        </p:spPr>
        <p:txBody>
          <a:bodyPr>
            <a:spAutoFit/>
          </a:bodyPr>
          <a:lstStyle/>
          <a:p>
            <a:pPr algn="l">
              <a:lnSpc>
                <a:spcPct val="150000"/>
              </a:lnSpc>
            </a:pPr>
            <a:r>
              <a:rPr lang="en-US" b="1">
                <a:solidFill>
                  <a:srgbClr val="3366FF"/>
                </a:solidFill>
                <a:latin typeface="Calibri" pitchFamily="34" charset="0"/>
              </a:rPr>
              <a:t>1-</a:t>
            </a:r>
            <a:r>
              <a:rPr lang="en-US" b="1">
                <a:latin typeface="Calibri" pitchFamily="34" charset="0"/>
              </a:rPr>
              <a:t> Navy Hospital</a:t>
            </a:r>
          </a:p>
          <a:p>
            <a:pPr algn="l">
              <a:lnSpc>
                <a:spcPct val="150000"/>
              </a:lnSpc>
            </a:pPr>
            <a:r>
              <a:rPr lang="en-US" b="1">
                <a:solidFill>
                  <a:srgbClr val="3366FF"/>
                </a:solidFill>
                <a:latin typeface="Calibri" pitchFamily="34" charset="0"/>
              </a:rPr>
              <a:t>2-</a:t>
            </a:r>
            <a:r>
              <a:rPr lang="en-US" b="1">
                <a:latin typeface="Calibri" pitchFamily="34" charset="0"/>
              </a:rPr>
              <a:t> Saheb-a -zaman Hospital</a:t>
            </a:r>
          </a:p>
          <a:p>
            <a:pPr algn="l">
              <a:lnSpc>
                <a:spcPct val="150000"/>
              </a:lnSpc>
            </a:pPr>
            <a:r>
              <a:rPr lang="en-US" b="1">
                <a:solidFill>
                  <a:srgbClr val="3366FF"/>
                </a:solidFill>
                <a:latin typeface="Calibri" pitchFamily="34" charset="0"/>
              </a:rPr>
              <a:t>3-</a:t>
            </a:r>
            <a:r>
              <a:rPr lang="en-US" b="1">
                <a:latin typeface="Calibri" pitchFamily="34" charset="0"/>
              </a:rPr>
              <a:t> Omme Leyla Hospital</a:t>
            </a:r>
          </a:p>
          <a:p>
            <a:pPr algn="l" rtl="0">
              <a:lnSpc>
                <a:spcPct val="150000"/>
              </a:lnSpc>
            </a:pPr>
            <a:r>
              <a:rPr lang="en-US" b="1">
                <a:solidFill>
                  <a:srgbClr val="3366FF"/>
                </a:solidFill>
                <a:latin typeface="Calibri" pitchFamily="34" charset="0"/>
              </a:rPr>
              <a:t>4-</a:t>
            </a:r>
            <a:r>
              <a:rPr lang="en-US" b="1">
                <a:latin typeface="Calibri" pitchFamily="34" charset="0"/>
              </a:rPr>
              <a:t> Emam Reza Hospital</a:t>
            </a:r>
          </a:p>
          <a:p>
            <a:pPr algn="l" rtl="0">
              <a:lnSpc>
                <a:spcPct val="150000"/>
              </a:lnSpc>
            </a:pPr>
            <a:r>
              <a:rPr lang="en-US" b="1">
                <a:solidFill>
                  <a:srgbClr val="3366FF"/>
                </a:solidFill>
                <a:latin typeface="Calibri" pitchFamily="34" charset="0"/>
              </a:rPr>
              <a:t>5-</a:t>
            </a:r>
            <a:r>
              <a:rPr lang="en-US" b="1">
                <a:latin typeface="Calibri" pitchFamily="34" charset="0"/>
              </a:rPr>
              <a:t> Khalije Fars Hospital</a:t>
            </a:r>
          </a:p>
          <a:p>
            <a:pPr algn="l" rtl="0">
              <a:lnSpc>
                <a:spcPct val="150000"/>
              </a:lnSpc>
            </a:pPr>
            <a:r>
              <a:rPr lang="en-US" b="1">
                <a:solidFill>
                  <a:srgbClr val="3366FF"/>
                </a:solidFill>
                <a:latin typeface="Calibri" pitchFamily="34" charset="0"/>
              </a:rPr>
              <a:t>6-</a:t>
            </a:r>
            <a:r>
              <a:rPr lang="en-US" b="1">
                <a:latin typeface="Calibri" pitchFamily="34" charset="0"/>
              </a:rPr>
              <a:t> Khatamol anbia Hospital</a:t>
            </a:r>
          </a:p>
          <a:p>
            <a:pPr>
              <a:lnSpc>
                <a:spcPct val="150000"/>
              </a:lnSpc>
            </a:pPr>
            <a:endParaRPr lang="fa-IR">
              <a:latin typeface="Calibri" pitchFamily="34" charset="0"/>
            </a:endParaRPr>
          </a:p>
        </p:txBody>
      </p:sp>
      <p:sp>
        <p:nvSpPr>
          <p:cNvPr id="25606" name="TextBox 7"/>
          <p:cNvSpPr txBox="1">
            <a:spLocks noChangeArrowheads="1"/>
          </p:cNvSpPr>
          <p:nvPr/>
        </p:nvSpPr>
        <p:spPr bwMode="auto">
          <a:xfrm>
            <a:off x="0" y="857250"/>
            <a:ext cx="9144000" cy="369888"/>
          </a:xfrm>
          <a:prstGeom prst="rect">
            <a:avLst/>
          </a:prstGeom>
          <a:solidFill>
            <a:schemeClr val="accent1"/>
          </a:solidFill>
          <a:ln w="9525">
            <a:noFill/>
            <a:miter lim="800000"/>
            <a:headEnd/>
            <a:tailEnd/>
          </a:ln>
        </p:spPr>
        <p:txBody>
          <a:bodyPr>
            <a:spAutoFit/>
          </a:bodyPr>
          <a:lstStyle/>
          <a:p>
            <a:endParaRPr lang="ar-SA">
              <a:latin typeface="Calibri" pitchFamily="34" charset="0"/>
            </a:endParaRPr>
          </a:p>
        </p:txBody>
      </p:sp>
      <p:sp>
        <p:nvSpPr>
          <p:cNvPr id="25607" name="TextBox 8"/>
          <p:cNvSpPr txBox="1">
            <a:spLocks noChangeArrowheads="1"/>
          </p:cNvSpPr>
          <p:nvPr/>
        </p:nvSpPr>
        <p:spPr bwMode="auto">
          <a:xfrm>
            <a:off x="0" y="6488113"/>
            <a:ext cx="9144000" cy="369887"/>
          </a:xfrm>
          <a:prstGeom prst="rect">
            <a:avLst/>
          </a:prstGeom>
          <a:solidFill>
            <a:schemeClr val="accent1"/>
          </a:solidFill>
          <a:ln w="9525">
            <a:noFill/>
            <a:miter lim="800000"/>
            <a:headEnd/>
            <a:tailEnd/>
          </a:ln>
        </p:spPr>
        <p:txBody>
          <a:bodyPr>
            <a:spAutoFit/>
          </a:bodyPr>
          <a:lstStyle/>
          <a:p>
            <a:endParaRPr lang="ar-SA">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C:\Users\ravabetbk1.SETAD\Desktop\پروژه های دانشگاه\airambu.jpg"/>
          <p:cNvPicPr>
            <a:picLocks noChangeAspect="1" noChangeArrowheads="1"/>
          </p:cNvPicPr>
          <p:nvPr/>
        </p:nvPicPr>
        <p:blipFill>
          <a:blip r:embed="rId2" cstate="print"/>
          <a:srcRect/>
          <a:stretch>
            <a:fillRect/>
          </a:stretch>
        </p:blipFill>
        <p:spPr bwMode="auto">
          <a:xfrm>
            <a:off x="214313" y="106363"/>
            <a:ext cx="5000625" cy="3141662"/>
          </a:xfrm>
          <a:prstGeom prst="rect">
            <a:avLst/>
          </a:prstGeom>
          <a:noFill/>
          <a:ln w="9525">
            <a:noFill/>
            <a:miter lim="800000"/>
            <a:headEnd/>
            <a:tailEnd/>
          </a:ln>
        </p:spPr>
      </p:pic>
      <p:pic>
        <p:nvPicPr>
          <p:cNvPr id="26627" name="Picture 3" descr="C:\Users\ravabetbk1.SETAD\Desktop\پروژه های دانشگاه\sea ambu.jpg"/>
          <p:cNvPicPr>
            <a:picLocks noChangeAspect="1" noChangeArrowheads="1"/>
          </p:cNvPicPr>
          <p:nvPr/>
        </p:nvPicPr>
        <p:blipFill>
          <a:blip r:embed="rId3" cstate="print"/>
          <a:srcRect/>
          <a:stretch>
            <a:fillRect/>
          </a:stretch>
        </p:blipFill>
        <p:spPr bwMode="auto">
          <a:xfrm>
            <a:off x="4000500" y="3571875"/>
            <a:ext cx="4929188" cy="3048000"/>
          </a:xfrm>
          <a:prstGeom prst="rect">
            <a:avLst/>
          </a:prstGeom>
          <a:noFill/>
          <a:ln w="9525">
            <a:noFill/>
            <a:miter lim="800000"/>
            <a:headEnd/>
            <a:tailEnd/>
          </a:ln>
        </p:spPr>
      </p:pic>
      <p:sp>
        <p:nvSpPr>
          <p:cNvPr id="26628" name="TextBox 5"/>
          <p:cNvSpPr txBox="1">
            <a:spLocks noChangeArrowheads="1"/>
          </p:cNvSpPr>
          <p:nvPr/>
        </p:nvSpPr>
        <p:spPr bwMode="auto">
          <a:xfrm>
            <a:off x="5500688" y="857250"/>
            <a:ext cx="3214687" cy="584200"/>
          </a:xfrm>
          <a:prstGeom prst="rect">
            <a:avLst/>
          </a:prstGeom>
          <a:noFill/>
          <a:ln w="9525">
            <a:noFill/>
            <a:miter lim="800000"/>
            <a:headEnd/>
            <a:tailEnd/>
          </a:ln>
        </p:spPr>
        <p:txBody>
          <a:bodyPr>
            <a:spAutoFit/>
          </a:bodyPr>
          <a:lstStyle/>
          <a:p>
            <a:pPr algn="l"/>
            <a:r>
              <a:rPr lang="en-US" sz="3200" b="1">
                <a:solidFill>
                  <a:schemeClr val="bg1"/>
                </a:solidFill>
                <a:latin typeface="Calibri" pitchFamily="34" charset="0"/>
              </a:rPr>
              <a:t>Air Emergency </a:t>
            </a:r>
            <a:endParaRPr lang="fa-IR" sz="3200" b="1">
              <a:solidFill>
                <a:schemeClr val="bg1"/>
              </a:solidFill>
              <a:latin typeface="Calibri" pitchFamily="34" charset="0"/>
            </a:endParaRPr>
          </a:p>
        </p:txBody>
      </p:sp>
      <p:sp>
        <p:nvSpPr>
          <p:cNvPr id="26629" name="TextBox 6"/>
          <p:cNvSpPr txBox="1">
            <a:spLocks noChangeArrowheads="1"/>
          </p:cNvSpPr>
          <p:nvPr/>
        </p:nvSpPr>
        <p:spPr bwMode="auto">
          <a:xfrm>
            <a:off x="642938" y="4572000"/>
            <a:ext cx="3000375" cy="584200"/>
          </a:xfrm>
          <a:prstGeom prst="rect">
            <a:avLst/>
          </a:prstGeom>
          <a:noFill/>
          <a:ln w="9525">
            <a:noFill/>
            <a:miter lim="800000"/>
            <a:headEnd/>
            <a:tailEnd/>
          </a:ln>
        </p:spPr>
        <p:txBody>
          <a:bodyPr>
            <a:spAutoFit/>
          </a:bodyPr>
          <a:lstStyle/>
          <a:p>
            <a:pPr algn="l"/>
            <a:r>
              <a:rPr lang="en-US" sz="3200" b="1">
                <a:solidFill>
                  <a:schemeClr val="bg1"/>
                </a:solidFill>
                <a:latin typeface="Calibri" pitchFamily="34" charset="0"/>
              </a:rPr>
              <a:t>Sea Emergency</a:t>
            </a:r>
            <a:endParaRPr lang="fa-IR"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468313" y="404813"/>
            <a:ext cx="8175625" cy="4586287"/>
          </a:xfrm>
          <a:prstGeom prst="rect">
            <a:avLst/>
          </a:prstGeom>
          <a:noFill/>
          <a:ln w="9525">
            <a:noFill/>
            <a:miter lim="800000"/>
            <a:headEnd/>
            <a:tailEnd/>
          </a:ln>
        </p:spPr>
        <p:txBody>
          <a:bodyPr>
            <a:spAutoFit/>
          </a:bodyPr>
          <a:lstStyle/>
          <a:p>
            <a:pPr algn="l" rtl="0"/>
            <a:r>
              <a:rPr lang="en-US" sz="3200" b="1">
                <a:solidFill>
                  <a:srgbClr val="FFFF00"/>
                </a:solidFill>
                <a:latin typeface="Calibri" pitchFamily="34" charset="0"/>
              </a:rPr>
              <a:t>According to Hormozgan</a:t>
            </a:r>
          </a:p>
          <a:p>
            <a:pPr algn="l" rtl="0"/>
            <a:r>
              <a:rPr lang="en-US" sz="3200" b="1">
                <a:solidFill>
                  <a:srgbClr val="FFFF00"/>
                </a:solidFill>
                <a:latin typeface="Calibri" pitchFamily="34" charset="0"/>
              </a:rPr>
              <a:t>Population,</a:t>
            </a:r>
          </a:p>
          <a:p>
            <a:pPr algn="l" rtl="0"/>
            <a:r>
              <a:rPr lang="en-US" sz="3200" b="1">
                <a:solidFill>
                  <a:srgbClr val="FFFF00"/>
                </a:solidFill>
                <a:latin typeface="Calibri" pitchFamily="34" charset="0"/>
              </a:rPr>
              <a:t>location,</a:t>
            </a:r>
          </a:p>
          <a:p>
            <a:pPr algn="l" rtl="0"/>
            <a:r>
              <a:rPr lang="en-US" sz="3200" b="1">
                <a:solidFill>
                  <a:srgbClr val="FFFF00"/>
                </a:solidFill>
                <a:latin typeface="Calibri" pitchFamily="34" charset="0"/>
              </a:rPr>
              <a:t>Tourist and  health tourism </a:t>
            </a:r>
          </a:p>
          <a:p>
            <a:pPr algn="l" rtl="0"/>
            <a:r>
              <a:rPr lang="en-US" sz="3200" b="1">
                <a:solidFill>
                  <a:srgbClr val="FFFF00"/>
                </a:solidFill>
                <a:latin typeface="Calibri" pitchFamily="34" charset="0"/>
              </a:rPr>
              <a:t>HUMS students (medicine, dentist and pharmacy) then Hormozgan province need a big teaching hospital with about 600 modern beds.</a:t>
            </a:r>
          </a:p>
          <a:p>
            <a:pPr algn="l" rtl="0"/>
            <a:endParaRPr lang="en-US">
              <a:solidFill>
                <a:srgbClr val="FFC000"/>
              </a:solidFill>
              <a:latin typeface="Calibri" pitchFamily="34" charset="0"/>
            </a:endParaRPr>
          </a:p>
          <a:p>
            <a:pPr algn="l" rtl="0"/>
            <a:endParaRPr lang="fa-IR">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Box 6"/>
          <p:cNvSpPr txBox="1">
            <a:spLocks noChangeArrowheads="1"/>
          </p:cNvSpPr>
          <p:nvPr/>
        </p:nvSpPr>
        <p:spPr bwMode="auto">
          <a:xfrm>
            <a:off x="468313" y="404813"/>
            <a:ext cx="8175625" cy="8462962"/>
          </a:xfrm>
          <a:prstGeom prst="rect">
            <a:avLst/>
          </a:prstGeom>
          <a:noFill/>
          <a:ln w="9525">
            <a:noFill/>
            <a:miter lim="800000"/>
            <a:headEnd/>
            <a:tailEnd/>
          </a:ln>
        </p:spPr>
        <p:txBody>
          <a:bodyPr>
            <a:spAutoFit/>
          </a:bodyPr>
          <a:lstStyle/>
          <a:p>
            <a:pPr algn="ctr" rtl="0"/>
            <a:r>
              <a:rPr lang="en-US" sz="3600" b="1">
                <a:solidFill>
                  <a:srgbClr val="FFC000"/>
                </a:solidFill>
                <a:latin typeface="Calibri" pitchFamily="34" charset="0"/>
              </a:rPr>
              <a:t>Our facilities for new hospital </a:t>
            </a:r>
          </a:p>
          <a:p>
            <a:pPr algn="l" rtl="0"/>
            <a:r>
              <a:rPr lang="en-US" sz="3200" b="1">
                <a:solidFill>
                  <a:srgbClr val="FFFF00"/>
                </a:solidFill>
                <a:latin typeface="Calibri" pitchFamily="34" charset="0"/>
              </a:rPr>
              <a:t>HUMS has so many lands which is very good location for new hospital. </a:t>
            </a:r>
          </a:p>
          <a:p>
            <a:pPr algn="l" rtl="0"/>
            <a:endParaRPr lang="en-US" sz="3200" b="1">
              <a:solidFill>
                <a:srgbClr val="FFFF00"/>
              </a:solidFill>
              <a:latin typeface="Calibri" pitchFamily="34" charset="0"/>
            </a:endParaRPr>
          </a:p>
          <a:p>
            <a:pPr algn="l" rtl="0"/>
            <a:r>
              <a:rPr lang="en-US" sz="3200" b="1">
                <a:solidFill>
                  <a:srgbClr val="FFFF00"/>
                </a:solidFill>
                <a:latin typeface="Calibri" pitchFamily="34" charset="0"/>
              </a:rPr>
              <a:t>1- One of our suggestion for new hospital is in the Shaheed Mohammadi hospital which is located in the Bandar Abbas centre. There is about 50,000 m2 free land in this hospital that this belong to HUMS.</a:t>
            </a:r>
          </a:p>
          <a:p>
            <a:pPr algn="l" rtl="0"/>
            <a:endParaRPr lang="en-US" sz="3200" b="1">
              <a:solidFill>
                <a:srgbClr val="FFFF00"/>
              </a:solidFill>
              <a:latin typeface="Calibri" pitchFamily="34" charset="0"/>
            </a:endParaRPr>
          </a:p>
          <a:p>
            <a:pPr algn="l" rtl="0"/>
            <a:r>
              <a:rPr lang="en-US" sz="3200" b="1">
                <a:solidFill>
                  <a:srgbClr val="FFFF00"/>
                </a:solidFill>
                <a:latin typeface="Calibri" pitchFamily="34" charset="0"/>
              </a:rPr>
              <a:t>2- Second place is 200,000 m2 which is belong to HUMS and had good view in future. </a:t>
            </a:r>
          </a:p>
          <a:p>
            <a:pPr algn="l" rtl="0"/>
            <a:endParaRPr lang="en-US" sz="3200" b="1">
              <a:solidFill>
                <a:srgbClr val="FFFF00"/>
              </a:solidFill>
              <a:latin typeface="Calibri" pitchFamily="34" charset="0"/>
            </a:endParaRPr>
          </a:p>
          <a:p>
            <a:pPr algn="l" rtl="0"/>
            <a:endParaRPr lang="en-US" sz="3200" b="1">
              <a:solidFill>
                <a:srgbClr val="FFFF00"/>
              </a:solidFill>
              <a:latin typeface="Calibri" pitchFamily="34" charset="0"/>
            </a:endParaRPr>
          </a:p>
          <a:p>
            <a:pPr algn="l" rtl="0"/>
            <a:r>
              <a:rPr lang="en-US" sz="3200" b="1">
                <a:solidFill>
                  <a:srgbClr val="FFFF00"/>
                </a:solidFill>
                <a:latin typeface="Calibri" pitchFamily="34" charset="0"/>
              </a:rPr>
              <a:t> </a:t>
            </a:r>
          </a:p>
          <a:p>
            <a:pPr algn="l" rtl="0"/>
            <a:endParaRPr lang="en-US" sz="3200" b="1">
              <a:solidFill>
                <a:srgbClr val="FFFF00"/>
              </a:solidFill>
              <a:latin typeface="Calibri" pitchFamily="34" charset="0"/>
            </a:endParaRPr>
          </a:p>
          <a:p>
            <a:pPr algn="l" rtl="0"/>
            <a:endParaRPr lang="fa-IR" sz="32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G:\Locator_map_Iran_Hormozgan_Province.png"/>
          <p:cNvPicPr>
            <a:picLocks noChangeAspect="1" noChangeArrowheads="1"/>
          </p:cNvPicPr>
          <p:nvPr/>
        </p:nvPicPr>
        <p:blipFill>
          <a:blip r:embed="rId2" cstate="print"/>
          <a:srcRect/>
          <a:stretch>
            <a:fillRect/>
          </a:stretch>
        </p:blipFill>
        <p:spPr bwMode="auto">
          <a:xfrm>
            <a:off x="1214414" y="1799030"/>
            <a:ext cx="6643734" cy="5058970"/>
          </a:xfrm>
          <a:prstGeom prst="rect">
            <a:avLst/>
          </a:prstGeom>
          <a:ln>
            <a:noFill/>
          </a:ln>
          <a:effectLst>
            <a:softEdge rad="112500"/>
          </a:effectLst>
        </p:spPr>
      </p:pic>
      <p:sp>
        <p:nvSpPr>
          <p:cNvPr id="7171" name="TextBox 2"/>
          <p:cNvSpPr txBox="1">
            <a:spLocks noChangeArrowheads="1"/>
          </p:cNvSpPr>
          <p:nvPr/>
        </p:nvSpPr>
        <p:spPr bwMode="auto">
          <a:xfrm>
            <a:off x="214313" y="285750"/>
            <a:ext cx="6143625" cy="1323975"/>
          </a:xfrm>
          <a:prstGeom prst="rect">
            <a:avLst/>
          </a:prstGeom>
          <a:noFill/>
          <a:ln w="9525">
            <a:noFill/>
            <a:miter lim="800000"/>
            <a:headEnd/>
            <a:tailEnd/>
          </a:ln>
        </p:spPr>
        <p:txBody>
          <a:bodyPr>
            <a:spAutoFit/>
          </a:bodyPr>
          <a:lstStyle/>
          <a:p>
            <a:pPr algn="l"/>
            <a:r>
              <a:rPr lang="en-US" sz="4000" b="1">
                <a:solidFill>
                  <a:srgbClr val="FFFF00"/>
                </a:solidFill>
                <a:latin typeface="Calibri" pitchFamily="34" charset="0"/>
              </a:rPr>
              <a:t>Bandar Abbas the Pearl  of Iran</a:t>
            </a:r>
            <a:endParaRPr lang="fa-IR" sz="4000" b="1">
              <a:solidFill>
                <a:srgbClr val="FFFF00"/>
              </a:solidFill>
              <a:latin typeface="Calibri" pitchFamily="34" charset="0"/>
            </a:endParaRPr>
          </a:p>
        </p:txBody>
      </p:sp>
      <p:pic>
        <p:nvPicPr>
          <p:cNvPr id="11267" name="Picture 3" descr="G:\animated-pearl-clam.gif"/>
          <p:cNvPicPr>
            <a:picLocks noChangeAspect="1" noChangeArrowheads="1" noCrop="1"/>
          </p:cNvPicPr>
          <p:nvPr/>
        </p:nvPicPr>
        <p:blipFill>
          <a:blip r:embed="rId3" cstate="print"/>
          <a:srcRect/>
          <a:stretch>
            <a:fillRect/>
          </a:stretch>
        </p:blipFill>
        <p:spPr bwMode="auto">
          <a:xfrm>
            <a:off x="5924550" y="-38510"/>
            <a:ext cx="2933730" cy="180537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C000"/>
                </a:solidFill>
                <a:latin typeface="Calibri" pitchFamily="34" charset="0"/>
              </a:rPr>
              <a:t>Hormozgan University of Medical Sciences </a:t>
            </a:r>
            <a:endParaRPr lang="fa-IR" sz="2800" b="1">
              <a:solidFill>
                <a:srgbClr val="FFC000"/>
              </a:solidFill>
              <a:latin typeface="Calibri" pitchFamily="34" charset="0"/>
            </a:endParaRPr>
          </a:p>
        </p:txBody>
      </p:sp>
      <p:sp>
        <p:nvSpPr>
          <p:cNvPr id="29699" name="TextBox 6"/>
          <p:cNvSpPr txBox="1">
            <a:spLocks noChangeArrowheads="1"/>
          </p:cNvSpPr>
          <p:nvPr/>
        </p:nvSpPr>
        <p:spPr bwMode="auto">
          <a:xfrm>
            <a:off x="755650" y="765175"/>
            <a:ext cx="7888288" cy="6062663"/>
          </a:xfrm>
          <a:prstGeom prst="rect">
            <a:avLst/>
          </a:prstGeom>
          <a:noFill/>
          <a:ln w="9525">
            <a:noFill/>
            <a:miter lim="800000"/>
            <a:headEnd/>
            <a:tailEnd/>
          </a:ln>
        </p:spPr>
        <p:txBody>
          <a:bodyPr>
            <a:spAutoFit/>
          </a:bodyPr>
          <a:lstStyle/>
          <a:p>
            <a:pPr algn="l" rtl="0"/>
            <a:r>
              <a:rPr lang="en-US" sz="2800" b="1">
                <a:solidFill>
                  <a:srgbClr val="FFFF00"/>
                </a:solidFill>
                <a:latin typeface="Calibri" pitchFamily="34" charset="0"/>
              </a:rPr>
              <a:t>The Hormozagn province needs a very good and modern hospital with these conditions:</a:t>
            </a:r>
          </a:p>
          <a:p>
            <a:pPr algn="l" rtl="0"/>
            <a:r>
              <a:rPr lang="en-US" sz="2800" b="1">
                <a:solidFill>
                  <a:srgbClr val="FFFF00"/>
                </a:solidFill>
                <a:latin typeface="Calibri" pitchFamily="34" charset="0"/>
              </a:rPr>
              <a:t>1-Beds: 600</a:t>
            </a:r>
          </a:p>
          <a:p>
            <a:pPr algn="l" rtl="0"/>
            <a:r>
              <a:rPr lang="en-US" sz="2800" b="1">
                <a:solidFill>
                  <a:srgbClr val="FFFF00"/>
                </a:solidFill>
                <a:latin typeface="Calibri" pitchFamily="34" charset="0"/>
              </a:rPr>
              <a:t>2- Building material must be resistance to humid and warm weather</a:t>
            </a:r>
          </a:p>
          <a:p>
            <a:pPr algn="l" rtl="0"/>
            <a:r>
              <a:rPr lang="en-US" sz="2800" b="1">
                <a:solidFill>
                  <a:srgbClr val="FFFF00"/>
                </a:solidFill>
                <a:latin typeface="Calibri" pitchFamily="34" charset="0"/>
              </a:rPr>
              <a:t>3- Good and modern hospital with teaching usage</a:t>
            </a:r>
          </a:p>
          <a:p>
            <a:pPr algn="l" rtl="0"/>
            <a:r>
              <a:rPr lang="en-US" sz="2800" b="1">
                <a:solidFill>
                  <a:srgbClr val="FFFF00"/>
                </a:solidFill>
                <a:latin typeface="Calibri" pitchFamily="34" charset="0"/>
              </a:rPr>
              <a:t>4- Smart and well design </a:t>
            </a:r>
          </a:p>
          <a:p>
            <a:pPr algn="l" rtl="0"/>
            <a:r>
              <a:rPr lang="en-US" sz="2800" b="1">
                <a:solidFill>
                  <a:srgbClr val="FFFF00"/>
                </a:solidFill>
                <a:latin typeface="Calibri" pitchFamily="34" charset="0"/>
              </a:rPr>
              <a:t>5- contain one research block which linked to this hospital</a:t>
            </a:r>
          </a:p>
          <a:p>
            <a:pPr algn="l" rtl="0"/>
            <a:endParaRPr lang="en-US" sz="2800">
              <a:solidFill>
                <a:srgbClr val="FFC000"/>
              </a:solidFill>
              <a:latin typeface="Calibri" pitchFamily="34" charset="0"/>
            </a:endParaRPr>
          </a:p>
          <a:p>
            <a:pPr algn="l" rtl="0"/>
            <a:endParaRPr lang="en-US">
              <a:solidFill>
                <a:srgbClr val="FFC000"/>
              </a:solidFill>
              <a:latin typeface="Calibri" pitchFamily="34" charset="0"/>
            </a:endParaRPr>
          </a:p>
          <a:p>
            <a:pPr algn="l" rtl="0"/>
            <a:endParaRPr lang="en-US">
              <a:solidFill>
                <a:srgbClr val="FFC000"/>
              </a:solidFill>
              <a:latin typeface="Calibri" pitchFamily="34" charset="0"/>
            </a:endParaRPr>
          </a:p>
          <a:p>
            <a:pPr algn="l" rtl="0"/>
            <a:endParaRPr lang="en-US">
              <a:solidFill>
                <a:srgbClr val="FFC000"/>
              </a:solidFill>
              <a:latin typeface="Calibri" pitchFamily="34" charset="0"/>
            </a:endParaRPr>
          </a:p>
          <a:p>
            <a:pPr algn="l" rtl="0"/>
            <a:r>
              <a:rPr lang="en-US">
                <a:solidFill>
                  <a:srgbClr val="FFC000"/>
                </a:solidFill>
                <a:latin typeface="Calibri" pitchFamily="34" charset="0"/>
              </a:rPr>
              <a:t> </a:t>
            </a:r>
          </a:p>
          <a:p>
            <a:pPr algn="l" rtl="0"/>
            <a:endParaRPr lang="en-US">
              <a:solidFill>
                <a:srgbClr val="FFC000"/>
              </a:solidFill>
              <a:latin typeface="Calibri" pitchFamily="34" charset="0"/>
            </a:endParaRPr>
          </a:p>
          <a:p>
            <a:pPr algn="l" rtl="0"/>
            <a:endParaRPr lang="fa-IR">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642918"/>
            <a:ext cx="2143140" cy="1200329"/>
          </a:xfrm>
          <a:prstGeom prst="rect">
            <a:avLst/>
          </a:prstGeom>
          <a:noFill/>
        </p:spPr>
        <p:txBody>
          <a:bodyPr rtlCol="1">
            <a:spAutoFit/>
          </a:bodyPr>
          <a:lstStyle/>
          <a:p>
            <a:pPr>
              <a:defRPr/>
            </a:pPr>
            <a:r>
              <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merican Scribe" pitchFamily="2" charset="0"/>
              </a:rPr>
              <a:t>Thank</a:t>
            </a:r>
            <a:endParaRPr lang="fa-IR"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merican Scribe" pitchFamily="2" charset="0"/>
            </a:endParaRPr>
          </a:p>
        </p:txBody>
      </p:sp>
      <p:sp>
        <p:nvSpPr>
          <p:cNvPr id="5" name="TextBox 4"/>
          <p:cNvSpPr txBox="1"/>
          <p:nvPr/>
        </p:nvSpPr>
        <p:spPr>
          <a:xfrm>
            <a:off x="6572264" y="714356"/>
            <a:ext cx="2143140" cy="1200329"/>
          </a:xfrm>
          <a:prstGeom prst="rect">
            <a:avLst/>
          </a:prstGeom>
          <a:noFill/>
        </p:spPr>
        <p:txBody>
          <a:bodyPr rtlCol="1">
            <a:spAutoFit/>
          </a:bodyPr>
          <a:lstStyle/>
          <a:p>
            <a:pPr>
              <a:defRPr/>
            </a:pPr>
            <a:r>
              <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merican Scribe" pitchFamily="2" charset="0"/>
              </a:rPr>
              <a:t>You</a:t>
            </a:r>
            <a:r>
              <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fa-IR" sz="7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14313" y="285750"/>
            <a:ext cx="4429125" cy="6494463"/>
          </a:xfrm>
          <a:prstGeom prst="rect">
            <a:avLst/>
          </a:prstGeom>
          <a:noFill/>
          <a:ln w="9525">
            <a:noFill/>
            <a:miter lim="800000"/>
            <a:headEnd/>
            <a:tailEnd/>
          </a:ln>
        </p:spPr>
        <p:txBody>
          <a:bodyPr>
            <a:spAutoFit/>
          </a:bodyPr>
          <a:lstStyle/>
          <a:p>
            <a:pPr algn="l" rtl="0"/>
            <a:r>
              <a:rPr lang="en-US" sz="3200" b="1">
                <a:solidFill>
                  <a:srgbClr val="FFFF00"/>
                </a:solidFill>
                <a:latin typeface="Aparajita" pitchFamily="34" charset="0"/>
                <a:cs typeface="Aparajita" pitchFamily="34" charset="0"/>
              </a:rPr>
              <a:t>. Has fourteen islands in the Persian Gulf</a:t>
            </a:r>
          </a:p>
          <a:p>
            <a:pPr algn="l" rtl="0"/>
            <a:r>
              <a:rPr lang="en-US" sz="3200" b="1">
                <a:solidFill>
                  <a:srgbClr val="FFFF00"/>
                </a:solidFill>
                <a:latin typeface="Aparajita" pitchFamily="34" charset="0"/>
                <a:cs typeface="Aparajita" pitchFamily="34" charset="0"/>
              </a:rPr>
              <a:t>and 1,000 km of coastline.</a:t>
            </a:r>
          </a:p>
          <a:p>
            <a:pPr algn="l" rtl="0"/>
            <a:r>
              <a:rPr lang="en-US" sz="3200" b="1">
                <a:solidFill>
                  <a:srgbClr val="FFFF00"/>
                </a:solidFill>
                <a:latin typeface="Aparajita" pitchFamily="34" charset="0"/>
                <a:cs typeface="Aparajita" pitchFamily="34" charset="0"/>
              </a:rPr>
              <a:t> . Two  main trade free zone islands, Geshm and Kish with international airports.</a:t>
            </a:r>
          </a:p>
          <a:p>
            <a:pPr algn="l" rtl="0"/>
            <a:r>
              <a:rPr lang="en-US" sz="3200" b="1">
                <a:solidFill>
                  <a:srgbClr val="FFFF00"/>
                </a:solidFill>
                <a:latin typeface="Aparajita" pitchFamily="34" charset="0"/>
                <a:cs typeface="Aparajita" pitchFamily="34" charset="0"/>
              </a:rPr>
              <a:t>. The strategic importance of the Persian Gulf further increased after World War I with the discovery of oil in the region</a:t>
            </a:r>
          </a:p>
          <a:p>
            <a:pPr algn="l" rtl="0"/>
            <a:r>
              <a:rPr lang="en-US" sz="3200" b="1">
                <a:solidFill>
                  <a:srgbClr val="FFFF00"/>
                </a:solidFill>
                <a:latin typeface="Aparajita" pitchFamily="34" charset="0"/>
                <a:cs typeface="Aparajita" pitchFamily="34" charset="0"/>
              </a:rPr>
              <a:t>. 30% of Iran's fishery product</a:t>
            </a:r>
          </a:p>
        </p:txBody>
      </p:sp>
      <p:pic>
        <p:nvPicPr>
          <p:cNvPr id="8195" name="Picture 2" descr="kish-island-5.jpg"/>
          <p:cNvPicPr>
            <a:picLocks noChangeAspect="1"/>
          </p:cNvPicPr>
          <p:nvPr/>
        </p:nvPicPr>
        <p:blipFill>
          <a:blip r:embed="rId2" cstate="print"/>
          <a:srcRect/>
          <a:stretch>
            <a:fillRect/>
          </a:stretch>
        </p:blipFill>
        <p:spPr bwMode="auto">
          <a:xfrm>
            <a:off x="4464050" y="428625"/>
            <a:ext cx="4465638"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214313" y="285750"/>
            <a:ext cx="5715000" cy="6124575"/>
          </a:xfrm>
          <a:prstGeom prst="rect">
            <a:avLst/>
          </a:prstGeom>
          <a:noFill/>
          <a:ln w="9525">
            <a:noFill/>
            <a:miter lim="800000"/>
            <a:headEnd/>
            <a:tailEnd/>
          </a:ln>
        </p:spPr>
        <p:txBody>
          <a:bodyPr>
            <a:spAutoFit/>
          </a:bodyPr>
          <a:lstStyle/>
          <a:p>
            <a:pPr marL="274320" indent="-274320" algn="l" rtl="0" fontAlgn="auto">
              <a:spcAft>
                <a:spcPts val="0"/>
              </a:spcAft>
              <a:buClr>
                <a:schemeClr val="accent3"/>
              </a:buClr>
              <a:buFont typeface="Wingdings 2"/>
              <a:buChar char=""/>
              <a:defRPr/>
            </a:pPr>
            <a:r>
              <a:rPr lang="en-US" sz="2800" b="1" dirty="0">
                <a:solidFill>
                  <a:srgbClr val="FFFF00"/>
                </a:solidFill>
              </a:rPr>
              <a:t>Particular </a:t>
            </a:r>
            <a:r>
              <a:rPr lang="en-US" sz="2800" b="1" dirty="0">
                <a:solidFill>
                  <a:srgbClr val="FFFF00"/>
                </a:solidFill>
              </a:rPr>
              <a:t>attention has been paid to Bandar </a:t>
            </a:r>
            <a:r>
              <a:rPr lang="en-US" sz="2800" b="1" dirty="0" err="1">
                <a:solidFill>
                  <a:srgbClr val="FFFF00"/>
                </a:solidFill>
              </a:rPr>
              <a:t>Abbas</a:t>
            </a:r>
            <a:r>
              <a:rPr lang="en-US" sz="2800" b="1" dirty="0">
                <a:solidFill>
                  <a:srgbClr val="FFFF00"/>
                </a:solidFill>
              </a:rPr>
              <a:t> as a strategic port and the government invested huge amounts of capital in the infrastructure</a:t>
            </a:r>
            <a:r>
              <a:rPr lang="en-US" sz="2800" b="1" dirty="0">
                <a:solidFill>
                  <a:srgbClr val="FFFF00"/>
                </a:solidFill>
              </a:rPr>
              <a:t>.</a:t>
            </a:r>
          </a:p>
          <a:p>
            <a:pPr marL="274320" indent="-274320" algn="l" rtl="0" fontAlgn="auto">
              <a:spcAft>
                <a:spcPts val="0"/>
              </a:spcAft>
              <a:buClr>
                <a:schemeClr val="accent3"/>
              </a:buClr>
              <a:buFont typeface="Wingdings 2"/>
              <a:buChar char=""/>
              <a:defRPr/>
            </a:pPr>
            <a:r>
              <a:rPr lang="en-US" sz="2800" b="1" dirty="0">
                <a:solidFill>
                  <a:srgbClr val="FFFF00"/>
                </a:solidFill>
              </a:rPr>
              <a:t>Bandar </a:t>
            </a:r>
            <a:r>
              <a:rPr lang="en-US" sz="2800" b="1" dirty="0" err="1">
                <a:solidFill>
                  <a:srgbClr val="FFFF00"/>
                </a:solidFill>
              </a:rPr>
              <a:t>Abbas</a:t>
            </a:r>
            <a:r>
              <a:rPr lang="en-US" sz="2800" b="1" dirty="0">
                <a:solidFill>
                  <a:srgbClr val="FFFF00"/>
                </a:solidFill>
              </a:rPr>
              <a:t> serves as a major shipping point, mostly for imports, and has a long history of </a:t>
            </a:r>
            <a:r>
              <a:rPr lang="en-US" sz="2800" b="1" dirty="0">
                <a:solidFill>
                  <a:srgbClr val="FFFF00"/>
                </a:solidFill>
              </a:rPr>
              <a:t>trade.</a:t>
            </a:r>
          </a:p>
          <a:p>
            <a:pPr marL="274320" indent="-274320" algn="l" rtl="0" fontAlgn="auto">
              <a:spcAft>
                <a:spcPts val="0"/>
              </a:spcAft>
              <a:buClr>
                <a:schemeClr val="accent3"/>
              </a:buClr>
              <a:buFont typeface="Wingdings 2"/>
              <a:buChar char=""/>
              <a:defRPr/>
            </a:pPr>
            <a:r>
              <a:rPr lang="en-US" sz="2800" b="1" dirty="0">
                <a:solidFill>
                  <a:srgbClr val="FFFF00"/>
                </a:solidFill>
              </a:rPr>
              <a:t>Thousands </a:t>
            </a:r>
            <a:r>
              <a:rPr lang="en-US" sz="2800" b="1" dirty="0">
                <a:solidFill>
                  <a:srgbClr val="FFFF00"/>
                </a:solidFill>
              </a:rPr>
              <a:t>of </a:t>
            </a:r>
            <a:r>
              <a:rPr lang="en-US" sz="2800" b="1" dirty="0">
                <a:solidFill>
                  <a:srgbClr val="FFFF00"/>
                </a:solidFill>
              </a:rPr>
              <a:t>tourists</a:t>
            </a:r>
          </a:p>
          <a:p>
            <a:pPr marL="274320" indent="-274320" algn="l" rtl="0" fontAlgn="auto">
              <a:spcAft>
                <a:spcPts val="0"/>
              </a:spcAft>
              <a:buClr>
                <a:schemeClr val="accent3"/>
              </a:buClr>
              <a:buFont typeface="Wingdings 2"/>
              <a:buChar char=""/>
              <a:defRPr/>
            </a:pPr>
            <a:r>
              <a:rPr lang="en-US" sz="2800" b="1" dirty="0">
                <a:solidFill>
                  <a:srgbClr val="FFFF00"/>
                </a:solidFill>
              </a:rPr>
              <a:t>Iran Shipbuilding &amp; Offshore Industries Complex Co (ISOICO)</a:t>
            </a:r>
            <a:r>
              <a:rPr lang="en-US" sz="2800" b="1" dirty="0">
                <a:solidFill>
                  <a:srgbClr val="FFFF00"/>
                </a:solidFill>
              </a:rPr>
              <a:t> </a:t>
            </a:r>
            <a:endParaRPr lang="en-US" sz="2800" b="1" dirty="0">
              <a:solidFill>
                <a:srgbClr val="FFFF00"/>
              </a:solidFill>
            </a:endParaRPr>
          </a:p>
        </p:txBody>
      </p:sp>
      <p:pic>
        <p:nvPicPr>
          <p:cNvPr id="9219" name="Picture 2" descr="kish-island-5.jpg"/>
          <p:cNvPicPr>
            <a:picLocks noChangeAspect="1"/>
          </p:cNvPicPr>
          <p:nvPr/>
        </p:nvPicPr>
        <p:blipFill>
          <a:blip r:embed="rId2" cstate="print"/>
          <a:srcRect/>
          <a:stretch>
            <a:fillRect/>
          </a:stretch>
        </p:blipFill>
        <p:spPr bwMode="auto">
          <a:xfrm>
            <a:off x="6000750" y="428625"/>
            <a:ext cx="2928938"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14313" y="285750"/>
            <a:ext cx="8929687" cy="5632450"/>
          </a:xfrm>
          <a:prstGeom prst="rect">
            <a:avLst/>
          </a:prstGeom>
          <a:noFill/>
          <a:ln w="9525">
            <a:noFill/>
            <a:miter lim="800000"/>
            <a:headEnd/>
            <a:tailEnd/>
          </a:ln>
        </p:spPr>
        <p:txBody>
          <a:bodyPr>
            <a:spAutoFit/>
          </a:bodyPr>
          <a:lstStyle/>
          <a:p>
            <a:pPr lvl="1" algn="l" rtl="0">
              <a:lnSpc>
                <a:spcPct val="150000"/>
              </a:lnSpc>
            </a:pPr>
            <a:r>
              <a:rPr lang="en-US" sz="4000" b="1">
                <a:solidFill>
                  <a:srgbClr val="FFFF00"/>
                </a:solidFill>
                <a:latin typeface="Calibri" pitchFamily="34" charset="0"/>
              </a:rPr>
              <a:t>. Biggest port is Iran</a:t>
            </a:r>
          </a:p>
          <a:p>
            <a:pPr algn="l" rtl="0">
              <a:lnSpc>
                <a:spcPct val="150000"/>
              </a:lnSpc>
            </a:pPr>
            <a:r>
              <a:rPr lang="en-US" sz="4000" b="1">
                <a:solidFill>
                  <a:srgbClr val="FFFF00"/>
                </a:solidFill>
                <a:latin typeface="Calibri" pitchFamily="34" charset="0"/>
              </a:rPr>
              <a:t>    . More than 60 percent of import and</a:t>
            </a:r>
          </a:p>
          <a:p>
            <a:pPr algn="l" rtl="0">
              <a:lnSpc>
                <a:spcPct val="150000"/>
              </a:lnSpc>
            </a:pPr>
            <a:r>
              <a:rPr lang="en-US" sz="4000" b="1">
                <a:solidFill>
                  <a:srgbClr val="FFFF00"/>
                </a:solidFill>
                <a:latin typeface="Calibri" pitchFamily="34" charset="0"/>
              </a:rPr>
              <a:t>    export of Iran</a:t>
            </a:r>
          </a:p>
          <a:p>
            <a:pPr algn="l" rtl="0">
              <a:lnSpc>
                <a:spcPct val="150000"/>
              </a:lnSpc>
            </a:pPr>
            <a:r>
              <a:rPr lang="en-US" sz="4000" b="1">
                <a:solidFill>
                  <a:srgbClr val="FFFF00"/>
                </a:solidFill>
                <a:latin typeface="Calibri" pitchFamily="34" charset="0"/>
              </a:rPr>
              <a:t>    . Very high economic level</a:t>
            </a:r>
          </a:p>
          <a:p>
            <a:pPr algn="l" rtl="0">
              <a:lnSpc>
                <a:spcPct val="150000"/>
              </a:lnSpc>
            </a:pPr>
            <a:r>
              <a:rPr lang="en-US" sz="4000" b="1">
                <a:solidFill>
                  <a:srgbClr val="FFFF00"/>
                </a:solidFill>
                <a:latin typeface="Calibri" pitchFamily="34" charset="0"/>
              </a:rPr>
              <a:t>   .  Under development and processing </a:t>
            </a:r>
          </a:p>
          <a:p>
            <a:pPr algn="l" rtl="0">
              <a:lnSpc>
                <a:spcPct val="150000"/>
              </a:lnSpc>
            </a:pPr>
            <a:r>
              <a:rPr lang="en-US" sz="4000" b="1">
                <a:solidFill>
                  <a:srgbClr val="FFFF00"/>
                </a:solidFill>
                <a:latin typeface="Calibri" pitchFamily="34" charset="0"/>
              </a:rPr>
              <a:t>    city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214313" y="285750"/>
            <a:ext cx="8929687" cy="5632450"/>
          </a:xfrm>
          <a:prstGeom prst="rect">
            <a:avLst/>
          </a:prstGeom>
          <a:noFill/>
          <a:ln w="9525">
            <a:noFill/>
            <a:miter lim="800000"/>
            <a:headEnd/>
            <a:tailEnd/>
          </a:ln>
        </p:spPr>
        <p:txBody>
          <a:bodyPr>
            <a:spAutoFit/>
          </a:bodyPr>
          <a:lstStyle/>
          <a:p>
            <a:pPr lvl="1" algn="l" rtl="0">
              <a:lnSpc>
                <a:spcPct val="150000"/>
              </a:lnSpc>
            </a:pPr>
            <a:r>
              <a:rPr lang="en-US" sz="4000" b="1">
                <a:solidFill>
                  <a:srgbClr val="FFFF00"/>
                </a:solidFill>
                <a:latin typeface="Calibri" pitchFamily="34" charset="0"/>
              </a:rPr>
              <a:t>. Biggest port is Iran</a:t>
            </a:r>
          </a:p>
          <a:p>
            <a:pPr algn="l" rtl="0">
              <a:lnSpc>
                <a:spcPct val="150000"/>
              </a:lnSpc>
            </a:pPr>
            <a:r>
              <a:rPr lang="en-US" sz="4000" b="1">
                <a:solidFill>
                  <a:srgbClr val="FFFF00"/>
                </a:solidFill>
                <a:latin typeface="Calibri" pitchFamily="34" charset="0"/>
              </a:rPr>
              <a:t>    . More than 60 percent of import and</a:t>
            </a:r>
          </a:p>
          <a:p>
            <a:pPr algn="l" rtl="0">
              <a:lnSpc>
                <a:spcPct val="150000"/>
              </a:lnSpc>
            </a:pPr>
            <a:r>
              <a:rPr lang="en-US" sz="4000" b="1">
                <a:solidFill>
                  <a:srgbClr val="FFFF00"/>
                </a:solidFill>
                <a:latin typeface="Calibri" pitchFamily="34" charset="0"/>
              </a:rPr>
              <a:t>    export of Iran</a:t>
            </a:r>
          </a:p>
          <a:p>
            <a:pPr algn="l" rtl="0">
              <a:lnSpc>
                <a:spcPct val="150000"/>
              </a:lnSpc>
            </a:pPr>
            <a:r>
              <a:rPr lang="en-US" sz="4000" b="1">
                <a:solidFill>
                  <a:srgbClr val="FFFF00"/>
                </a:solidFill>
                <a:latin typeface="Calibri" pitchFamily="34" charset="0"/>
              </a:rPr>
              <a:t>    . Very high economic level</a:t>
            </a:r>
          </a:p>
          <a:p>
            <a:pPr algn="l" rtl="0">
              <a:lnSpc>
                <a:spcPct val="150000"/>
              </a:lnSpc>
            </a:pPr>
            <a:r>
              <a:rPr lang="en-US" sz="4000" b="1">
                <a:solidFill>
                  <a:srgbClr val="FFFF00"/>
                </a:solidFill>
                <a:latin typeface="Calibri" pitchFamily="34" charset="0"/>
              </a:rPr>
              <a:t>   .  Under development and processing </a:t>
            </a:r>
          </a:p>
          <a:p>
            <a:pPr algn="l" rtl="0">
              <a:lnSpc>
                <a:spcPct val="150000"/>
              </a:lnSpc>
            </a:pPr>
            <a:r>
              <a:rPr lang="en-US" sz="4000" b="1">
                <a:solidFill>
                  <a:srgbClr val="FFFF00"/>
                </a:solidFill>
                <a:latin typeface="Calibri" pitchFamily="34" charset="0"/>
              </a:rPr>
              <a:t>    city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14313" y="285750"/>
            <a:ext cx="8929687" cy="2862263"/>
          </a:xfrm>
          <a:prstGeom prst="rect">
            <a:avLst/>
          </a:prstGeom>
          <a:noFill/>
          <a:ln w="9525">
            <a:noFill/>
            <a:miter lim="800000"/>
            <a:headEnd/>
            <a:tailEnd/>
          </a:ln>
        </p:spPr>
        <p:txBody>
          <a:bodyPr>
            <a:spAutoFit/>
          </a:bodyPr>
          <a:lstStyle/>
          <a:p>
            <a:pPr lvl="1" algn="l" rtl="0">
              <a:lnSpc>
                <a:spcPct val="150000"/>
              </a:lnSpc>
            </a:pPr>
            <a:r>
              <a:rPr lang="en-US" sz="4000" b="1">
                <a:solidFill>
                  <a:srgbClr val="FFFF00"/>
                </a:solidFill>
                <a:latin typeface="Calibri" pitchFamily="34" charset="0"/>
              </a:rPr>
              <a:t>. And hopefully after iran’s agreement with 5+1 countries, it will be become biggest port in the middle east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357188" y="214313"/>
            <a:ext cx="8358187" cy="708025"/>
          </a:xfrm>
          <a:prstGeom prst="rect">
            <a:avLst/>
          </a:prstGeom>
          <a:noFill/>
          <a:ln w="9525">
            <a:noFill/>
            <a:miter lim="800000"/>
            <a:headEnd/>
            <a:tailEnd/>
          </a:ln>
        </p:spPr>
        <p:txBody>
          <a:bodyPr>
            <a:spAutoFit/>
          </a:bodyPr>
          <a:lstStyle/>
          <a:p>
            <a:pPr algn="ctr"/>
            <a:r>
              <a:rPr lang="en-US" sz="4000" b="1">
                <a:solidFill>
                  <a:srgbClr val="FFFF00"/>
                </a:solidFill>
                <a:latin typeface="Calibri" pitchFamily="34" charset="0"/>
              </a:rPr>
              <a:t>Bandar Abbas and Italian Tourists</a:t>
            </a:r>
            <a:endParaRPr lang="fa-IR" sz="4000" b="1">
              <a:solidFill>
                <a:srgbClr val="FFFF00"/>
              </a:solidFill>
              <a:latin typeface="Calibri" pitchFamily="34" charset="0"/>
            </a:endParaRPr>
          </a:p>
        </p:txBody>
      </p:sp>
      <p:pic>
        <p:nvPicPr>
          <p:cNvPr id="13315" name="Picture 2" descr="C:\Users\ravabetbk1.SETAD\Desktop\MEGA HOSPITAL\images marco.png"/>
          <p:cNvPicPr>
            <a:picLocks noChangeAspect="1" noChangeArrowheads="1"/>
          </p:cNvPicPr>
          <p:nvPr/>
        </p:nvPicPr>
        <p:blipFill>
          <a:blip r:embed="rId2" cstate="print"/>
          <a:srcRect/>
          <a:stretch>
            <a:fillRect/>
          </a:stretch>
        </p:blipFill>
        <p:spPr bwMode="auto">
          <a:xfrm>
            <a:off x="4011613" y="2500313"/>
            <a:ext cx="5132387" cy="4357687"/>
          </a:xfrm>
          <a:prstGeom prst="rect">
            <a:avLst/>
          </a:prstGeom>
          <a:noFill/>
          <a:ln w="9525">
            <a:noFill/>
            <a:miter lim="800000"/>
            <a:headEnd/>
            <a:tailEnd/>
          </a:ln>
        </p:spPr>
      </p:pic>
      <p:sp>
        <p:nvSpPr>
          <p:cNvPr id="13316" name="TextBox 8"/>
          <p:cNvSpPr txBox="1">
            <a:spLocks noChangeArrowheads="1"/>
          </p:cNvSpPr>
          <p:nvPr/>
        </p:nvSpPr>
        <p:spPr bwMode="auto">
          <a:xfrm>
            <a:off x="428625" y="1000125"/>
            <a:ext cx="3571875" cy="1316038"/>
          </a:xfrm>
          <a:prstGeom prst="rect">
            <a:avLst/>
          </a:prstGeom>
          <a:noFill/>
          <a:ln w="9525">
            <a:noFill/>
            <a:miter lim="800000"/>
            <a:headEnd/>
            <a:tailEnd/>
          </a:ln>
        </p:spPr>
        <p:txBody>
          <a:bodyPr>
            <a:spAutoFit/>
          </a:bodyPr>
          <a:lstStyle/>
          <a:p>
            <a:pPr algn="l" rtl="0">
              <a:lnSpc>
                <a:spcPct val="150000"/>
              </a:lnSpc>
              <a:buFont typeface="Wingdings" pitchFamily="2" charset="2"/>
              <a:buChar char="v"/>
            </a:pPr>
            <a:r>
              <a:rPr lang="en-US" sz="2800" b="1">
                <a:solidFill>
                  <a:srgbClr val="FFFF00"/>
                </a:solidFill>
                <a:latin typeface="Calibri" pitchFamily="34" charset="0"/>
              </a:rPr>
              <a:t>  Marco Polo</a:t>
            </a:r>
          </a:p>
          <a:p>
            <a:pPr algn="l" rtl="0">
              <a:lnSpc>
                <a:spcPct val="150000"/>
              </a:lnSpc>
              <a:buFont typeface="Wingdings" pitchFamily="2" charset="2"/>
              <a:buChar char="v"/>
            </a:pPr>
            <a:r>
              <a:rPr lang="en-US" sz="2800" b="1">
                <a:solidFill>
                  <a:srgbClr val="FFFF00"/>
                </a:solidFill>
                <a:latin typeface="Calibri" pitchFamily="34" charset="0"/>
              </a:rPr>
              <a:t>  Pietro Della Valle</a:t>
            </a:r>
            <a:endParaRPr lang="fa-IR" sz="2800" b="1">
              <a:solidFill>
                <a:srgbClr val="FFFF00"/>
              </a:solidFill>
              <a:latin typeface="Calibri" pitchFamily="34" charset="0"/>
            </a:endParaRPr>
          </a:p>
        </p:txBody>
      </p:sp>
      <p:pic>
        <p:nvPicPr>
          <p:cNvPr id="13317" name="Picture 5" descr="C:\Users\ravabetbk1.SETAD\Desktop\613marcopolo2.png"/>
          <p:cNvPicPr>
            <a:picLocks noChangeAspect="1" noChangeArrowheads="1"/>
          </p:cNvPicPr>
          <p:nvPr/>
        </p:nvPicPr>
        <p:blipFill>
          <a:blip r:embed="rId3" cstate="print"/>
          <a:srcRect/>
          <a:stretch>
            <a:fillRect/>
          </a:stretch>
        </p:blipFill>
        <p:spPr bwMode="auto">
          <a:xfrm>
            <a:off x="0" y="2500313"/>
            <a:ext cx="4000500" cy="3608387"/>
          </a:xfrm>
          <a:prstGeom prst="rect">
            <a:avLst/>
          </a:prstGeom>
          <a:noFill/>
          <a:ln w="9525">
            <a:noFill/>
            <a:miter lim="800000"/>
            <a:headEnd/>
            <a:tailEnd/>
          </a:ln>
        </p:spPr>
      </p:pic>
      <p:sp>
        <p:nvSpPr>
          <p:cNvPr id="13318" name="TextBox 13"/>
          <p:cNvSpPr txBox="1">
            <a:spLocks noChangeArrowheads="1"/>
          </p:cNvSpPr>
          <p:nvPr/>
        </p:nvSpPr>
        <p:spPr bwMode="auto">
          <a:xfrm>
            <a:off x="0" y="6088063"/>
            <a:ext cx="4000500" cy="769937"/>
          </a:xfrm>
          <a:prstGeom prst="rect">
            <a:avLst/>
          </a:prstGeom>
          <a:noFill/>
          <a:ln w="9525">
            <a:noFill/>
            <a:miter lim="800000"/>
            <a:headEnd/>
            <a:tailEnd/>
          </a:ln>
        </p:spPr>
        <p:txBody>
          <a:bodyPr>
            <a:spAutoFit/>
          </a:bodyPr>
          <a:lstStyle/>
          <a:p>
            <a:pPr algn="ctr" rtl="0"/>
            <a:r>
              <a:rPr lang="en-US" sz="4400">
                <a:solidFill>
                  <a:srgbClr val="00B0F0"/>
                </a:solidFill>
                <a:latin typeface="Calibri" pitchFamily="34" charset="0"/>
              </a:rPr>
              <a:t>Marco Polo</a:t>
            </a:r>
            <a:endParaRPr lang="fa-IR" sz="4400">
              <a:solidFill>
                <a:srgbClr val="00B0F0"/>
              </a:solidFill>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1206</TotalTime>
  <Words>789</Words>
  <Application>Microsoft Office PowerPoint</Application>
  <PresentationFormat>Presentazione su schermo (4:3)</PresentationFormat>
  <Paragraphs>155</Paragraphs>
  <Slides>31</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31</vt:i4>
      </vt:variant>
    </vt:vector>
  </HeadingPairs>
  <TitlesOfParts>
    <vt:vector size="43" baseType="lpstr">
      <vt:lpstr>Arial</vt:lpstr>
      <vt:lpstr>Calibri</vt:lpstr>
      <vt:lpstr>Traditional Arabic</vt:lpstr>
      <vt:lpstr>Constantia</vt:lpstr>
      <vt:lpstr>Majalla UI</vt:lpstr>
      <vt:lpstr>Wingdings 2</vt:lpstr>
      <vt:lpstr>Palace Script MT</vt:lpstr>
      <vt:lpstr>Vijaya</vt:lpstr>
      <vt:lpstr>Wingdings</vt:lpstr>
      <vt:lpstr>Aparajita</vt:lpstr>
      <vt:lpstr>Times New Roman</vt:lpstr>
      <vt:lpstr>Flow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Hospitals &amp; Healthcare Centers in Bandar Abbas</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valiasr computer</dc:creator>
  <cp:lastModifiedBy>msalemi</cp:lastModifiedBy>
  <cp:revision>223</cp:revision>
  <dcterms:created xsi:type="dcterms:W3CDTF">2016-02-08T14:52:28Z</dcterms:created>
  <dcterms:modified xsi:type="dcterms:W3CDTF">2016-02-17T10:26:28Z</dcterms:modified>
</cp:coreProperties>
</file>