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321" r:id="rId3"/>
    <p:sldId id="286" r:id="rId4"/>
    <p:sldId id="306" r:id="rId5"/>
    <p:sldId id="320" r:id="rId6"/>
    <p:sldId id="316" r:id="rId7"/>
    <p:sldId id="311" r:id="rId8"/>
    <p:sldId id="314" r:id="rId9"/>
    <p:sldId id="319" r:id="rId10"/>
    <p:sldId id="29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wb243418\Desktop\Charts%20per%20countr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66394295052731E-3"/>
          <c:y val="6.8736119523521474E-2"/>
          <c:w val="0.99698336057049453"/>
          <c:h val="0.91317938623056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Pt>
            <c:idx val="3"/>
            <c:bubble3D val="0"/>
            <c:spPr>
              <a:solidFill>
                <a:srgbClr val="D60093"/>
              </a:solidFill>
            </c:spPr>
          </c:dPt>
          <c:dPt>
            <c:idx val="4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9.7869764518871763E-2"/>
                  <c:y val="-0.1467962089464379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latin typeface="+mn-lt"/>
                      </a:rPr>
                      <a:t>Energy and </a:t>
                    </a:r>
                    <a:r>
                      <a:rPr lang="en-US" sz="1000" dirty="0" smtClean="0">
                        <a:latin typeface="+mn-lt"/>
                      </a:rPr>
                      <a:t>Environment</a:t>
                    </a:r>
                    <a:r>
                      <a:rPr lang="en-US" sz="1000" dirty="0">
                        <a:latin typeface="+mn-lt"/>
                      </a:rPr>
                      <a:t>
13%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171176666297176"/>
                  <c:y val="0.207958205701614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Road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Transportation </a:t>
                    </a:r>
                    <a:r>
                      <a:rPr lang="en-US" dirty="0"/>
                      <a:t>
59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637702857565338"/>
                  <c:y val="-0.24307067821772868"/>
                </c:manualLayout>
              </c:layout>
              <c:tx>
                <c:rich>
                  <a:bodyPr/>
                  <a:lstStyle/>
                  <a:p>
                    <a:r>
                      <a:rPr lang="en-US" sz="1000">
                        <a:latin typeface="+mn-lt"/>
                      </a:rPr>
                      <a:t>Health and Other Social Services
13%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>
                        <a:latin typeface="+mn-lt"/>
                      </a:rPr>
                      <a:t>Agriculture/ Irrigation and Drainage
11%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637074414994464E-2"/>
                  <c:y val="-1.468312880937623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latin typeface="+mn-lt"/>
                      </a:rPr>
                      <a:t>
</a:t>
                    </a:r>
                    <a:r>
                      <a:rPr lang="en-US" sz="1000" baseline="0" dirty="0" smtClean="0">
                        <a:latin typeface="+mn-lt"/>
                      </a:rPr>
                      <a:t>Cadastre </a:t>
                    </a:r>
                    <a:endParaRPr lang="en-US" sz="1000" baseline="0" dirty="0">
                      <a:latin typeface="+mn-lt"/>
                    </a:endParaRPr>
                  </a:p>
                  <a:p>
                    <a:r>
                      <a:rPr lang="en-US" sz="1000" dirty="0" smtClean="0">
                        <a:latin typeface="+mn-lt"/>
                      </a:rPr>
                      <a:t>4</a:t>
                    </a:r>
                    <a:r>
                      <a:rPr lang="en-US" sz="1000" dirty="0">
                        <a:latin typeface="+mn-lt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Serbia!$N$16:$N$20</c:f>
              <c:strCache>
                <c:ptCount val="5"/>
                <c:pt idx="0">
                  <c:v>Energy and mining</c:v>
                </c:pt>
                <c:pt idx="1">
                  <c:v>Transportation </c:v>
                </c:pt>
                <c:pt idx="2">
                  <c:v>Health and other social services</c:v>
                </c:pt>
                <c:pt idx="3">
                  <c:v>Agriculture/Irrigation and Drainage</c:v>
                </c:pt>
                <c:pt idx="4">
                  <c:v>Real Estate Cadastre</c:v>
                </c:pt>
              </c:strCache>
            </c:strRef>
          </c:cat>
          <c:val>
            <c:numRef>
              <c:f>Serbia!$O$16:$O$20</c:f>
              <c:numCache>
                <c:formatCode>General</c:formatCode>
                <c:ptCount val="5"/>
                <c:pt idx="0">
                  <c:v>113</c:v>
                </c:pt>
                <c:pt idx="1">
                  <c:v>493</c:v>
                </c:pt>
                <c:pt idx="2">
                  <c:v>104.9</c:v>
                </c:pt>
                <c:pt idx="3">
                  <c:v>91.4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 w="19050"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0.19118</cdr:x>
      <cdr:y>0.03125</cdr:y>
    </cdr:from>
    <cdr:to>
      <cdr:x>0.85294</cdr:x>
      <cdr:y>0.09375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0600" y="152400"/>
          <a:ext cx="3429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Total of approx. $2 </a:t>
          </a:r>
          <a:r>
            <a:rPr lang="en-US" sz="1600" b="1" dirty="0" err="1" smtClean="0"/>
            <a:t>bil</a:t>
          </a:r>
          <a:r>
            <a:rPr lang="en-US" sz="1600" b="1" dirty="0" smtClean="0"/>
            <a:t>.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3EEB8E-2BEB-463D-88BF-4CBDF73045C6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318DCA-BF1D-4813-B3C0-DDD3774D6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8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76681-83B9-4046-82B8-22FAD9B632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8105F-9E3A-47FF-8B66-8F1F5E70BA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E4CE-6492-4770-AA8A-5449E96DB05A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B0A6-A42B-4804-B095-0D8433E18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329D-E64F-4DEC-B3DD-6854CCE32590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B196-ED0D-4AF3-8CC3-064F061B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4E63-CEB2-4CBF-B966-510CDB8CF56F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2D6D-8D30-4D67-93C4-4564EB9D8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17A8-52AA-4F7A-AADB-F67E06CCCF5E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2A47-FBFD-4DDC-8186-D7874006C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2E74-576D-4DCA-AD4C-F66805F0739B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BF9F-51FC-4FB5-A988-62FD4E3FB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7CF0-4B93-4E7E-BEA8-9D8FF1C8C371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6E84-25BE-450C-87CF-1ED9BA227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B334-E807-4135-84E5-9C6B1948CA67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AB13-3BBD-4C0C-8517-3B38F68DA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A90F-7423-4D1E-A254-4626A64D55D3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8DD8-F9BA-4156-947B-8E8D93623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92BC-044C-4833-B4A5-BBF218CA068B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F505-1CC2-4FF4-9BD8-AED5471B9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0B5-9374-4456-9126-A2CE17CF1A2F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0D38-827C-4095-A180-A2950077A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95D7-B5EB-4E3C-A7BB-2E433FA6BA70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07C2-7AB0-47BC-A298-D3003E817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3B339-6C44-4BE7-860C-D668F05ED10E}" type="datetime1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5E5BE-3320-4AD7-9253-36FBC6348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rs/" TargetMode="External"/><Relationship Id="rId2" Type="http://schemas.openxmlformats.org/officeDocument/2006/relationships/hyperlink" Target="http://www.worldbank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457200"/>
            <a:ext cx="5257800" cy="2895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 smtClean="0"/>
              <a:t>Cofindustria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OVERVIEW OF THE WORLD BANK PROGRAM IN SERBIA</a:t>
            </a:r>
            <a:endParaRPr lang="en-US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5486400"/>
            <a:ext cx="3200400" cy="990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</a:rPr>
              <a:t>Loup J. </a:t>
            </a:r>
            <a:r>
              <a:rPr lang="en-US" sz="1900" dirty="0" err="1" smtClean="0">
                <a:solidFill>
                  <a:schemeClr val="tx1"/>
                </a:solidFill>
              </a:rPr>
              <a:t>Brefort</a:t>
            </a:r>
            <a:endParaRPr lang="en-US" sz="1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</a:rPr>
              <a:t>Country Manager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</a:rPr>
              <a:t>World Bank Office in Serbia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April 15, 2013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620000" cy="1676400"/>
          </a:xfrm>
        </p:spPr>
        <p:txBody>
          <a:bodyPr/>
          <a:lstStyle/>
          <a:p>
            <a:r>
              <a:rPr lang="en-US" b="1" dirty="0" smtClean="0"/>
              <a:t>Thank you 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19200" y="3200400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Information resources:</a:t>
            </a:r>
          </a:p>
          <a:p>
            <a:pPr algn="ctr"/>
            <a:endParaRPr lang="en-US" b="1" dirty="0">
              <a:latin typeface="Calibri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34" charset="0"/>
                <a:hlinkClick r:id="rId2"/>
              </a:rPr>
              <a:t>www.worldbank.org</a:t>
            </a:r>
            <a:endParaRPr lang="en-US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34" charset="0"/>
                <a:hlinkClick r:id="rId3"/>
              </a:rPr>
              <a:t>www.worldbank.rs</a:t>
            </a:r>
            <a:endParaRPr lang="en-US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34" charset="0"/>
                <a:hlinkClick r:id="rId4"/>
              </a:rPr>
              <a:t>http://data.worldbank.org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note: no </a:t>
            </a:r>
            <a:r>
              <a:rPr lang="en-US" b="1" dirty="0">
                <a:latin typeface="Calibri" pitchFamily="34" charset="0"/>
              </a:rPr>
              <a:t>www.</a:t>
            </a:r>
            <a:r>
              <a:rPr lang="en-US" i="1" dirty="0">
                <a:latin typeface="Calibri" pitchFamily="34" charset="0"/>
              </a:rPr>
              <a:t> needed</a:t>
            </a:r>
            <a:r>
              <a:rPr lang="en-US" i="1" dirty="0" smtClean="0">
                <a:latin typeface="Calibri" pitchFamily="34" charset="0"/>
              </a:rPr>
              <a:t>)</a:t>
            </a:r>
            <a:endParaRPr 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 smtClean="0"/>
              <a:t>World Bank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828800"/>
            <a:ext cx="8382000" cy="4800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World Bank: works with Government and requires sovereign guarantee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IBRD loans: terms for countries with a GNI/capita of roughly between $1,200 and $12,500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IDA credits: terms for countries with a GNI/capita below roughly $1,200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IFC: works with the private sector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MIGA: a “political/regulatory risk insurance company” for investors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ICSID: a dispute arbitration “court”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C1B15-6EAF-41BC-B027-E68A0BBD48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1447800"/>
            <a:ext cx="7924800" cy="1906618"/>
            <a:chOff x="234454" y="2812634"/>
            <a:chExt cx="8549623" cy="2065784"/>
          </a:xfrm>
        </p:grpSpPr>
        <p:grpSp>
          <p:nvGrpSpPr>
            <p:cNvPr id="7" name="Group 2080"/>
            <p:cNvGrpSpPr/>
            <p:nvPr/>
          </p:nvGrpSpPr>
          <p:grpSpPr>
            <a:xfrm>
              <a:off x="234454" y="2819400"/>
              <a:ext cx="1746424" cy="2059018"/>
              <a:chOff x="234454" y="2659591"/>
              <a:chExt cx="1746424" cy="2059018"/>
            </a:xfrm>
          </p:grpSpPr>
          <p:pic>
            <p:nvPicPr>
              <p:cNvPr id="24" name="Picture 2" descr="C:\Users\rico\Desktop\Current\The World Bank\12-0207 External Affairs Redesign\Art\PNG\orange circl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24" y="2659591"/>
                <a:ext cx="1495485" cy="1481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3" descr="C:\Users\rico\Desktop\Current\The World Bank\12-0207 External Affairs Redesign\Art\PNG\ibr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548" y="2835501"/>
                <a:ext cx="1130984" cy="1112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7"/>
              <p:cNvSpPr txBox="1"/>
              <p:nvPr/>
            </p:nvSpPr>
            <p:spPr>
              <a:xfrm>
                <a:off x="234454" y="4318499"/>
                <a:ext cx="174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blipFill>
                      <a:blip r:embed="rId4"/>
                      <a:stretch>
                        <a:fillRect/>
                      </a:stretch>
                    </a:blipFill>
                    <a:latin typeface="Arial" pitchFamily="34" charset="0"/>
                    <a:cs typeface="Arial" pitchFamily="34" charset="0"/>
                  </a:rPr>
                  <a:t>1944</a:t>
                </a:r>
              </a:p>
            </p:txBody>
          </p:sp>
        </p:grpSp>
        <p:grpSp>
          <p:nvGrpSpPr>
            <p:cNvPr id="8" name="Group 2081"/>
            <p:cNvGrpSpPr/>
            <p:nvPr/>
          </p:nvGrpSpPr>
          <p:grpSpPr>
            <a:xfrm>
              <a:off x="1966621" y="2819400"/>
              <a:ext cx="1746424" cy="2059018"/>
              <a:chOff x="1966621" y="2659591"/>
              <a:chExt cx="1746424" cy="2059018"/>
            </a:xfrm>
          </p:grpSpPr>
          <p:pic>
            <p:nvPicPr>
              <p:cNvPr id="21" name="Picture 2" descr="C:\Users\rico\Desktop\Current\The World Bank\12-0207 External Affairs Redesign\Art\PNG\orange circl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092091" y="2659591"/>
                <a:ext cx="1495485" cy="1481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74" descr="C:\Users\rico\Desktop\Current\The World Bank\12-0207 External Affairs Redesign\Art\PNG\IDA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712" y="2862982"/>
                <a:ext cx="1129698" cy="1048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966621" y="4318499"/>
                <a:ext cx="174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blipFill>
                      <a:blip r:embed="rId4"/>
                      <a:stretch>
                        <a:fillRect/>
                      </a:stretch>
                    </a:blipFill>
                    <a:latin typeface="Arial" pitchFamily="34" charset="0"/>
                    <a:cs typeface="Arial" pitchFamily="34" charset="0"/>
                  </a:rPr>
                  <a:t>1960</a:t>
                </a:r>
              </a:p>
            </p:txBody>
          </p:sp>
        </p:grpSp>
        <p:grpSp>
          <p:nvGrpSpPr>
            <p:cNvPr id="9" name="Group 2082"/>
            <p:cNvGrpSpPr/>
            <p:nvPr/>
          </p:nvGrpSpPr>
          <p:grpSpPr>
            <a:xfrm>
              <a:off x="3698788" y="2812634"/>
              <a:ext cx="1746424" cy="2065784"/>
              <a:chOff x="3698788" y="2652825"/>
              <a:chExt cx="1746424" cy="2065784"/>
            </a:xfrm>
          </p:grpSpPr>
          <p:pic>
            <p:nvPicPr>
              <p:cNvPr id="18" name="Picture 3" descr="C:\Users\rico\Desktop\Current\The World Bank\12-0207 External Affairs Redesign\Art\PNG\blue_circl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824258" y="2659591"/>
                <a:ext cx="1495485" cy="1481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75" descr="C:\Users\rico\Desktop\Current\The World Bank\12-0207 External Affairs Redesign\Art\PNG\ifc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978" y="2944331"/>
                <a:ext cx="1070044" cy="989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698788" y="4318499"/>
                <a:ext cx="174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blipFill>
                      <a:blip r:embed="rId4"/>
                      <a:stretch>
                        <a:fillRect/>
                      </a:stretch>
                    </a:blipFill>
                    <a:latin typeface="Arial" pitchFamily="34" charset="0"/>
                    <a:cs typeface="Arial" pitchFamily="34" charset="0"/>
                  </a:rPr>
                  <a:t>1956</a:t>
                </a:r>
              </a:p>
            </p:txBody>
          </p:sp>
        </p:grpSp>
        <p:grpSp>
          <p:nvGrpSpPr>
            <p:cNvPr id="10" name="Group 114"/>
            <p:cNvGrpSpPr/>
            <p:nvPr/>
          </p:nvGrpSpPr>
          <p:grpSpPr>
            <a:xfrm>
              <a:off x="7288592" y="2819400"/>
              <a:ext cx="1495485" cy="2059018"/>
              <a:chOff x="5556425" y="2659591"/>
              <a:chExt cx="1495485" cy="2059018"/>
            </a:xfrm>
          </p:grpSpPr>
          <p:pic>
            <p:nvPicPr>
              <p:cNvPr id="15" name="Picture 3" descr="C:\Users\rico\Desktop\Current\The World Bank\12-0207 External Affairs Redesign\Art\PNG\blue_circl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556425" y="2659591"/>
                <a:ext cx="1495485" cy="1481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Users\rico\Desktop\Current\The World Bank\12-0207 External Affairs Redesign\Art\PNG\icsi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272" y="2844127"/>
                <a:ext cx="1125790" cy="111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556425" y="4318499"/>
                <a:ext cx="14954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blipFill>
                      <a:blip r:embed="rId4"/>
                      <a:stretch>
                        <a:fillRect/>
                      </a:stretch>
                    </a:blipFill>
                    <a:latin typeface="Arial" pitchFamily="34" charset="0"/>
                    <a:cs typeface="Arial" pitchFamily="34" charset="0"/>
                  </a:rPr>
                  <a:t>1988</a:t>
                </a:r>
              </a:p>
            </p:txBody>
          </p:sp>
        </p:grpSp>
        <p:grpSp>
          <p:nvGrpSpPr>
            <p:cNvPr id="11" name="Group 118"/>
            <p:cNvGrpSpPr/>
            <p:nvPr/>
          </p:nvGrpSpPr>
          <p:grpSpPr>
            <a:xfrm>
              <a:off x="5430955" y="2819400"/>
              <a:ext cx="1746424" cy="2059018"/>
              <a:chOff x="7163123" y="2659591"/>
              <a:chExt cx="1746424" cy="2059018"/>
            </a:xfrm>
          </p:grpSpPr>
          <p:pic>
            <p:nvPicPr>
              <p:cNvPr id="12" name="Picture 3" descr="C:\Users\rico\Desktop\Current\The World Bank\12-0207 External Affairs Redesign\Art\PNG\blue_circl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8593" y="2659591"/>
                <a:ext cx="1495485" cy="1481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Users\rico\Desktop\Current\The World Bank\12-0207 External Affairs Redesign\Art\PNG\miga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3383" y="2844128"/>
                <a:ext cx="1085904" cy="1085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163123" y="4318499"/>
                <a:ext cx="1746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blipFill>
                      <a:blip r:embed="rId4"/>
                      <a:stretch>
                        <a:fillRect/>
                      </a:stretch>
                    </a:blipFill>
                    <a:latin typeface="Arial" pitchFamily="34" charset="0"/>
                    <a:cs typeface="Arial" pitchFamily="34" charset="0"/>
                  </a:rPr>
                  <a:t>1966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280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3600" b="1" dirty="0" smtClean="0"/>
              <a:t>Serbia is one of the 186 members of the World Bank Group “cooperative”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4495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Serbia is an IBRD country: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Terms: 17 year loans with 5 years of grace; LIBOR + 40bp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Since 2000 , IBRD approved roughly $2 billion in assistance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we do?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/>
              <a:t>Budget support in the context of a program of structural reforms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/>
              <a:t>Investment lending (currently 5 projects)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/>
              <a:t>Capacity building and technical assistance</a:t>
            </a:r>
          </a:p>
          <a:p>
            <a:pPr marL="914400" lvl="1" indent="-514350" fontAlgn="auto">
              <a:spcAft>
                <a:spcPts val="0"/>
              </a:spcAft>
              <a:defRPr/>
            </a:pPr>
            <a:r>
              <a:rPr lang="en-US" dirty="0" smtClean="0"/>
              <a:t>Economic and </a:t>
            </a:r>
            <a:r>
              <a:rPr lang="en-US" dirty="0" err="1" smtClean="0"/>
              <a:t>Sectoral</a:t>
            </a:r>
            <a:r>
              <a:rPr lang="en-US" dirty="0" smtClean="0"/>
              <a:t> Analysis, Advice &amp; Advocacy for reform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EF4BB-935A-4421-8D56-52DE3985A66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 b="1" dirty="0" smtClean="0">
                <a:cs typeface="Arial" pitchFamily="34" charset="0"/>
              </a:rPr>
              <a:t>WB–financed projects in past few years, by sectors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828800" y="1600200"/>
          <a:ext cx="5181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3AFED-449D-4335-9114-ABEDC575C0A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/>
          <a:lstStyle/>
          <a:p>
            <a:r>
              <a:rPr lang="en-US" sz="3600" b="1" dirty="0" smtClean="0"/>
              <a:t>5 ongoing public investment projects</a:t>
            </a:r>
            <a:br>
              <a:rPr lang="en-US" sz="3600" b="1" dirty="0" smtClean="0"/>
            </a:br>
            <a:r>
              <a:rPr lang="en-US" sz="2400" b="1" dirty="0" smtClean="0"/>
              <a:t>≈ </a:t>
            </a:r>
            <a:r>
              <a:rPr lang="en-US" sz="2000" b="1" dirty="0" smtClean="0"/>
              <a:t>$30</a:t>
            </a:r>
            <a:r>
              <a:rPr lang="en-US" sz="2000" b="1" dirty="0" smtClean="0"/>
              <a:t>0 mil. yet to be disbursed, but only around $70 mil. yet to be contracted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953000"/>
          </a:xfrm>
        </p:spPr>
        <p:txBody>
          <a:bodyPr/>
          <a:lstStyle/>
          <a:p>
            <a:r>
              <a:rPr lang="en-US" sz="1800" b="1" dirty="0" smtClean="0"/>
              <a:t>Corridor X </a:t>
            </a:r>
            <a:r>
              <a:rPr lang="en-US" sz="1800" b="1" dirty="0" smtClean="0"/>
              <a:t>Highway </a:t>
            </a:r>
            <a:r>
              <a:rPr lang="en-US" sz="1800" dirty="0" smtClean="0"/>
              <a:t>($380 </a:t>
            </a:r>
            <a:r>
              <a:rPr lang="en-US" sz="1800" dirty="0" smtClean="0"/>
              <a:t>mil</a:t>
            </a:r>
            <a:r>
              <a:rPr lang="en-US" sz="1800" dirty="0" smtClean="0"/>
              <a:t>.; around $60 mil. contracts still to be awarded)</a:t>
            </a:r>
            <a:endParaRPr lang="en-US" sz="1800" dirty="0" smtClean="0"/>
          </a:p>
          <a:p>
            <a:pPr lvl="1"/>
            <a:r>
              <a:rPr lang="en-US" sz="1800" dirty="0" smtClean="0"/>
              <a:t>Civil works, construction of bridges and tunnels; engineering &amp; consulting services</a:t>
            </a:r>
          </a:p>
          <a:p>
            <a:r>
              <a:rPr lang="en-US" sz="1800" b="1" dirty="0" smtClean="0"/>
              <a:t>BOR Environmental Remediation </a:t>
            </a:r>
            <a:r>
              <a:rPr lang="en-US" sz="1800" dirty="0" smtClean="0"/>
              <a:t>($</a:t>
            </a:r>
            <a:r>
              <a:rPr lang="en-US" sz="1800" dirty="0" smtClean="0"/>
              <a:t>15 mil</a:t>
            </a:r>
            <a:r>
              <a:rPr lang="en-US" sz="1800" dirty="0" smtClean="0"/>
              <a:t>.; major contract awarded)</a:t>
            </a:r>
            <a:endParaRPr lang="en-US" sz="1800" dirty="0" smtClean="0"/>
          </a:p>
          <a:p>
            <a:pPr lvl="1"/>
            <a:r>
              <a:rPr lang="en-US" sz="1800" dirty="0" smtClean="0"/>
              <a:t>Mostly civil works; engineering &amp; consulting services</a:t>
            </a:r>
          </a:p>
          <a:p>
            <a:r>
              <a:rPr lang="en-US" sz="1800" b="1" dirty="0" smtClean="0"/>
              <a:t>Energy efficiency in Public Buildings </a:t>
            </a:r>
            <a:r>
              <a:rPr lang="en-US" sz="1800" dirty="0" smtClean="0"/>
              <a:t>(about to close; all contracts awarded)</a:t>
            </a:r>
          </a:p>
          <a:p>
            <a:pPr lvl="1"/>
            <a:r>
              <a:rPr lang="en-US" sz="1800" dirty="0" smtClean="0"/>
              <a:t>Mostly equipment; some civil works; engineering &amp; consulting services</a:t>
            </a:r>
          </a:p>
          <a:p>
            <a:r>
              <a:rPr lang="en-US" sz="1800" b="1" dirty="0" smtClean="0"/>
              <a:t>Irrigation &amp; Drainage </a:t>
            </a:r>
            <a:r>
              <a:rPr lang="en-US" sz="1800" dirty="0" smtClean="0"/>
              <a:t>(about </a:t>
            </a:r>
            <a:r>
              <a:rPr lang="en-US" sz="1800" dirty="0" smtClean="0"/>
              <a:t>to close; all contracts awarded)</a:t>
            </a:r>
          </a:p>
          <a:p>
            <a:pPr lvl="1"/>
            <a:r>
              <a:rPr lang="en-US" sz="1800" dirty="0" smtClean="0"/>
              <a:t>Civil works &amp; equipment; engineering &amp; consulting services</a:t>
            </a:r>
          </a:p>
          <a:p>
            <a:pPr lvl="0"/>
            <a:r>
              <a:rPr lang="en-US" sz="1800" b="1" dirty="0" smtClean="0"/>
              <a:t>Delivery of Improved Local Services </a:t>
            </a:r>
            <a:r>
              <a:rPr lang="en-US" sz="1800" b="1" dirty="0" smtClean="0"/>
              <a:t>in Health </a:t>
            </a:r>
            <a:r>
              <a:rPr lang="en-US" sz="1800" b="1" dirty="0" smtClean="0"/>
              <a:t>&amp; </a:t>
            </a:r>
            <a:r>
              <a:rPr lang="en-US" sz="1800" b="1" dirty="0" smtClean="0"/>
              <a:t>Education </a:t>
            </a:r>
            <a:r>
              <a:rPr lang="en-US" sz="1800" dirty="0" smtClean="0"/>
              <a:t>($4 </a:t>
            </a:r>
            <a:r>
              <a:rPr lang="en-US" sz="1800" dirty="0" smtClean="0"/>
              <a:t>mil. still to be contracted)</a:t>
            </a:r>
          </a:p>
          <a:p>
            <a:pPr lvl="1"/>
            <a:r>
              <a:rPr lang="en-US" sz="1800" dirty="0" smtClean="0"/>
              <a:t>Mostly retrofitting of buildings &amp; provision of specific equipment to address “inclusion” issues in schools and health facilities; some </a:t>
            </a:r>
            <a:r>
              <a:rPr lang="en-US" sz="1800" dirty="0" smtClean="0"/>
              <a:t>IT.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2A47-FBFD-4DDC-8186-D7874006CD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pPr lvl="1"/>
            <a:r>
              <a:rPr lang="en-US" sz="3600" b="1" dirty="0" smtClean="0"/>
              <a:t>“Country Partnership Strategy 2012-2015”</a:t>
            </a:r>
            <a:br>
              <a:rPr lang="en-US" sz="3600" b="1" dirty="0" smtClean="0"/>
            </a:br>
            <a:r>
              <a:rPr lang="en-US" sz="3600" b="1" dirty="0" smtClean="0"/>
              <a:t>up to a total of USD 800 mil. </a:t>
            </a:r>
            <a:r>
              <a:rPr lang="en-US" sz="3600" b="1" dirty="0"/>
              <a:t>o</a:t>
            </a:r>
            <a:r>
              <a:rPr lang="en-US" sz="3600" b="1" dirty="0" smtClean="0"/>
              <a:t>ver 4 years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5257800"/>
          </a:xfrm>
        </p:spPr>
        <p:txBody>
          <a:bodyPr/>
          <a:lstStyle/>
          <a:p>
            <a:r>
              <a:rPr lang="en-US" sz="2000" dirty="0" smtClean="0"/>
              <a:t>Two major instruments of support</a:t>
            </a:r>
          </a:p>
          <a:p>
            <a:r>
              <a:rPr lang="en-US" sz="2000" b="1" dirty="0" smtClean="0"/>
              <a:t>Development Policy Loans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In response to crisis, &gt; half of the IBRD “envelope” of support to Serbia</a:t>
            </a:r>
          </a:p>
          <a:p>
            <a:pPr lvl="1"/>
            <a:r>
              <a:rPr lang="en-US" sz="2000" dirty="0" smtClean="0"/>
              <a:t>Disburse to Ministry of Finance for budget support when </a:t>
            </a:r>
            <a:r>
              <a:rPr lang="en-US" sz="2000" b="1" dirty="0" smtClean="0"/>
              <a:t>prior actions</a:t>
            </a:r>
            <a:r>
              <a:rPr lang="en-US" sz="2000" dirty="0" smtClean="0"/>
              <a:t> of an agreed program of structural reforms have been taken (and an IMF program is “on track”)</a:t>
            </a:r>
          </a:p>
          <a:p>
            <a:pPr lvl="1"/>
            <a:r>
              <a:rPr lang="en-US" sz="2000" dirty="0" smtClean="0"/>
              <a:t>Macroeconomic and structural reforms useful to create an “enabling environment” for private sector and FDI, but </a:t>
            </a:r>
            <a:r>
              <a:rPr lang="en-US" sz="2000" b="1" dirty="0" smtClean="0"/>
              <a:t>no direct contracting opportunities</a:t>
            </a:r>
          </a:p>
          <a:p>
            <a:r>
              <a:rPr lang="en-US" sz="2000" b="1" dirty="0" smtClean="0"/>
              <a:t>Investment Loans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Finance civil works, goods, equipment, consulting services to implement </a:t>
            </a:r>
            <a:r>
              <a:rPr lang="en-US" sz="2000" b="1" dirty="0" smtClean="0"/>
              <a:t>public investment projects </a:t>
            </a:r>
            <a:r>
              <a:rPr lang="en-US" sz="2000" dirty="0" smtClean="0"/>
              <a:t>(not linked to </a:t>
            </a:r>
            <a:r>
              <a:rPr lang="en-US" sz="2000" dirty="0" smtClean="0"/>
              <a:t>IMF program)</a:t>
            </a:r>
            <a:endParaRPr lang="en-US" sz="2000" dirty="0" smtClean="0"/>
          </a:p>
          <a:p>
            <a:pPr lvl="1"/>
            <a:r>
              <a:rPr lang="en-US" sz="2000" dirty="0" smtClean="0"/>
              <a:t>Contracting opportunities for the private sector since mostly </a:t>
            </a:r>
            <a:r>
              <a:rPr lang="en-US" sz="2000" b="1" dirty="0" smtClean="0"/>
              <a:t>International Competitive Bidding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2A47-FBFD-4DDC-8186-D7874006CD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cs typeface="Arial" charset="0"/>
              </a:rPr>
              <a:t>Proposed New </a:t>
            </a:r>
            <a:r>
              <a:rPr lang="en-US" sz="3600" b="1" dirty="0" smtClean="0">
                <a:cs typeface="Arial" charset="0"/>
              </a:rPr>
              <a:t>IBRD Lending 2013-2014</a:t>
            </a:r>
            <a:endParaRPr lang="en-US" sz="3600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8077200" cy="54864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Arial" charset="0"/>
                <a:cs typeface="Arial" charset="0"/>
              </a:rPr>
              <a:t>Expected to be approved in 2013 ($450 mil.):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Budget support ($300 mil.)</a:t>
            </a:r>
          </a:p>
          <a:p>
            <a:pPr lvl="1" eaLnBrk="1" hangingPunct="1"/>
            <a:r>
              <a:rPr 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Investment Lending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(around $150 mil.):</a:t>
            </a:r>
          </a:p>
          <a:p>
            <a:pPr lvl="2" eaLnBrk="1" hangingPunct="1"/>
            <a:r>
              <a:rPr lang="en-US" sz="1800" dirty="0" smtClean="0">
                <a:latin typeface="Arial" charset="0"/>
                <a:cs typeface="Arial" charset="0"/>
              </a:rPr>
              <a:t>Road Maintenance and Traffic Safety ($100 mil. in partnership with EBRD &amp; EIB, $100 mil. each)</a:t>
            </a:r>
          </a:p>
          <a:p>
            <a:pPr lvl="3"/>
            <a:r>
              <a:rPr lang="en-US" sz="1400" dirty="0" smtClean="0">
                <a:latin typeface="Arial" charset="0"/>
                <a:cs typeface="Arial" charset="0"/>
              </a:rPr>
              <a:t>Civil works; road maintenance equipment; engineering &amp; consulting services</a:t>
            </a:r>
          </a:p>
          <a:p>
            <a:pPr lvl="2" eaLnBrk="1" hangingPunct="1"/>
            <a:r>
              <a:rPr lang="en-US" sz="1800" dirty="0" smtClean="0">
                <a:latin typeface="Arial" charset="0"/>
                <a:cs typeface="Arial" charset="0"/>
              </a:rPr>
              <a:t>Health Financing Reform implementation ($50 mil.)</a:t>
            </a:r>
          </a:p>
          <a:p>
            <a:pPr lvl="3"/>
            <a:r>
              <a:rPr lang="en-US" sz="1400" dirty="0" smtClean="0">
                <a:latin typeface="Arial" charset="0"/>
                <a:cs typeface="Arial" charset="0"/>
              </a:rPr>
              <a:t>Consulting; IT hardware &amp; software; equipment &amp; goods for hospitals</a:t>
            </a:r>
          </a:p>
          <a:p>
            <a:pPr eaLnBrk="1" hangingPunct="1"/>
            <a:r>
              <a:rPr lang="en-US" sz="1800" b="1" dirty="0" smtClean="0">
                <a:latin typeface="Arial" charset="0"/>
                <a:cs typeface="Arial" charset="0"/>
              </a:rPr>
              <a:t>Expected to be approved in 2014 (another $350 mil. +):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Budget support ($200 mil.)</a:t>
            </a:r>
          </a:p>
          <a:p>
            <a:pPr lvl="1" eaLnBrk="1" hangingPunct="1"/>
            <a:r>
              <a:rPr 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Investment Lending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(min. $150 mil.)</a:t>
            </a:r>
          </a:p>
          <a:p>
            <a:pPr lvl="2" eaLnBrk="1" hangingPunct="1"/>
            <a:r>
              <a:rPr lang="en-US" sz="1800" dirty="0" smtClean="0">
                <a:latin typeface="Arial" charset="0"/>
                <a:cs typeface="Arial" charset="0"/>
              </a:rPr>
              <a:t>Irrigation, drainage &amp; flood control (approx. $120 mil.)</a:t>
            </a:r>
          </a:p>
          <a:p>
            <a:pPr lvl="3"/>
            <a:r>
              <a:rPr lang="en-US" sz="1400" dirty="0" smtClean="0">
                <a:latin typeface="Arial" charset="0"/>
                <a:cs typeface="Arial" charset="0"/>
              </a:rPr>
              <a:t>Civil works; hydraulic equipment; engineering &amp; consulting services</a:t>
            </a:r>
          </a:p>
          <a:p>
            <a:pPr lvl="2" eaLnBrk="1" hangingPunct="1"/>
            <a:r>
              <a:rPr lang="en-US" sz="1800" dirty="0" smtClean="0">
                <a:latin typeface="Arial" charset="0"/>
                <a:cs typeface="Arial" charset="0"/>
              </a:rPr>
              <a:t>Cadastre and Land Management (approx. $30 mil.)</a:t>
            </a:r>
          </a:p>
          <a:p>
            <a:pPr lvl="3"/>
            <a:r>
              <a:rPr lang="en-US" sz="1400" dirty="0" smtClean="0">
                <a:latin typeface="Arial" charset="0"/>
                <a:cs typeface="Arial" charset="0"/>
              </a:rPr>
              <a:t>Consulting services; IT hardware &amp; software; equipment &amp; goods for </a:t>
            </a:r>
            <a:r>
              <a:rPr lang="en-US" sz="1400" dirty="0" err="1" smtClean="0">
                <a:latin typeface="Arial" charset="0"/>
                <a:cs typeface="Arial" charset="0"/>
              </a:rPr>
              <a:t>cadastre</a:t>
            </a:r>
            <a:r>
              <a:rPr lang="en-US" sz="1400" dirty="0" smtClean="0">
                <a:latin typeface="Arial" charset="0"/>
                <a:cs typeface="Arial" charset="0"/>
              </a:rPr>
              <a:t> offices</a:t>
            </a:r>
          </a:p>
          <a:p>
            <a:pPr lvl="2"/>
            <a:r>
              <a:rPr lang="en-US" sz="1800" dirty="0" smtClean="0">
                <a:latin typeface="Arial" charset="0"/>
                <a:cs typeface="Arial" charset="0"/>
              </a:rPr>
              <a:t>Energy efficiency in schools and hospitals (amount to be decided)</a:t>
            </a:r>
          </a:p>
          <a:p>
            <a:pPr lvl="3"/>
            <a:r>
              <a:rPr lang="en-US" sz="1400" dirty="0" smtClean="0">
                <a:latin typeface="Arial" charset="0"/>
                <a:cs typeface="Arial" charset="0"/>
              </a:rPr>
              <a:t>Industrial heating equipment; insulation material; engineering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 smtClean="0"/>
              <a:t>A word on contracting and procurement under IBRD-financed projects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81600"/>
          </a:xfrm>
        </p:spPr>
        <p:txBody>
          <a:bodyPr/>
          <a:lstStyle/>
          <a:p>
            <a:r>
              <a:rPr lang="en-US" sz="2000" dirty="0" smtClean="0"/>
              <a:t>All contracts financed by an IBRD loan are “client-executed”. </a:t>
            </a:r>
            <a:r>
              <a:rPr lang="en-US" sz="2000" b="1" dirty="0" smtClean="0"/>
              <a:t>IBRD is NOT a party to the contract(s) </a:t>
            </a:r>
            <a:r>
              <a:rPr lang="en-US" sz="2000" dirty="0" smtClean="0"/>
              <a:t>signed by executing agency of the Republic of Serbia and the supplier(s)/contractor(s)</a:t>
            </a:r>
          </a:p>
          <a:p>
            <a:r>
              <a:rPr lang="en-US" sz="2000" dirty="0" smtClean="0"/>
              <a:t>However, financing agreements with IBRD have the force of an international treaty. For procurement, this means that </a:t>
            </a:r>
            <a:r>
              <a:rPr lang="en-US" sz="2000" b="1" dirty="0" smtClean="0"/>
              <a:t>IBRD </a:t>
            </a:r>
            <a:r>
              <a:rPr lang="en-US" sz="2000" b="1" dirty="0" smtClean="0"/>
              <a:t>procurement rules</a:t>
            </a:r>
            <a:r>
              <a:rPr lang="en-US" sz="2000" dirty="0" smtClean="0"/>
              <a:t> – not the national public procurement ones – apply in all cases.</a:t>
            </a:r>
          </a:p>
          <a:p>
            <a:r>
              <a:rPr lang="en-US" sz="2000" dirty="0" smtClean="0"/>
              <a:t>Key </a:t>
            </a:r>
            <a:r>
              <a:rPr lang="en-US" sz="2000" dirty="0" smtClean="0"/>
              <a:t>principles </a:t>
            </a:r>
            <a:r>
              <a:rPr lang="en-US" sz="2000" dirty="0" smtClean="0"/>
              <a:t>of IBRD’s procurement rules: </a:t>
            </a:r>
            <a:r>
              <a:rPr lang="en-US" sz="2000" b="1" dirty="0" smtClean="0"/>
              <a:t>competition &amp; transparency</a:t>
            </a:r>
            <a:endParaRPr lang="en-US" sz="2000" b="1" dirty="0" smtClean="0"/>
          </a:p>
          <a:p>
            <a:r>
              <a:rPr lang="en-US" sz="2000" dirty="0" smtClean="0"/>
              <a:t>IBRD staff reviews and </a:t>
            </a:r>
            <a:r>
              <a:rPr lang="en-US" sz="2000" dirty="0" smtClean="0"/>
              <a:t>provides </a:t>
            </a:r>
            <a:r>
              <a:rPr lang="en-US" sz="2000" dirty="0" smtClean="0"/>
              <a:t>a formal "no objection" before key procurement decisions are implemented:</a:t>
            </a:r>
          </a:p>
          <a:p>
            <a:pPr lvl="1"/>
            <a:r>
              <a:rPr lang="en-US" sz="2000" dirty="0" smtClean="0"/>
              <a:t>bidding documents, before tender can be launched;</a:t>
            </a:r>
          </a:p>
          <a:p>
            <a:pPr lvl="1"/>
            <a:r>
              <a:rPr lang="en-US" sz="2000" dirty="0" smtClean="0"/>
              <a:t>results of selection of bidders by Evaluation Committee;</a:t>
            </a:r>
          </a:p>
          <a:p>
            <a:pPr lvl="1"/>
            <a:r>
              <a:rPr lang="en-US" sz="2000" dirty="0" smtClean="0"/>
              <a:t>draft contract(s).</a:t>
            </a:r>
          </a:p>
          <a:p>
            <a:r>
              <a:rPr lang="en-US" sz="2000" dirty="0" smtClean="0"/>
              <a:t>IBRD exercises fiduciary control throughout the implementation</a:t>
            </a:r>
          </a:p>
          <a:p>
            <a:r>
              <a:rPr lang="en-US" sz="2000" b="1" dirty="0" smtClean="0"/>
              <a:t> A WORD OF CAUTION: Never start work without a contract !!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1B8C2-E5C0-4D0E-80D8-EBBAD7CA7F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Information about procurement opportunities under IBRD-funded projects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449763"/>
          </a:xfrm>
        </p:spPr>
        <p:txBody>
          <a:bodyPr/>
          <a:lstStyle/>
          <a:p>
            <a:r>
              <a:rPr lang="en-US" sz="2400" dirty="0" smtClean="0"/>
              <a:t>Information about projects:</a:t>
            </a:r>
          </a:p>
          <a:p>
            <a:pPr lvl="1"/>
            <a:r>
              <a:rPr lang="en-US" sz="2000" dirty="0" smtClean="0"/>
              <a:t>The web page of the World Bank Serbia has a list of projects.</a:t>
            </a:r>
          </a:p>
          <a:p>
            <a:pPr lvl="1"/>
            <a:r>
              <a:rPr lang="en-US" sz="2000" dirty="0" smtClean="0"/>
              <a:t>All World Bank projects are also announced in </a:t>
            </a:r>
            <a:r>
              <a:rPr lang="en-US" sz="2000" i="1" dirty="0" smtClean="0"/>
              <a:t>“United Nations Development Business”</a:t>
            </a:r>
            <a:r>
              <a:rPr lang="en-US" sz="2000" dirty="0" smtClean="0"/>
              <a:t> (a UNDP publication </a:t>
            </a:r>
            <a:r>
              <a:rPr lang="en-US" sz="2000" dirty="0" smtClean="0"/>
              <a:t>on-line</a:t>
            </a:r>
            <a:r>
              <a:rPr lang="en-US" sz="2000" dirty="0" smtClean="0"/>
              <a:t>) via a </a:t>
            </a:r>
            <a:r>
              <a:rPr lang="en-US" sz="2000" i="1" dirty="0" smtClean="0"/>
              <a:t>“General Procurement Notice”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Information about calls for tender:</a:t>
            </a:r>
          </a:p>
          <a:p>
            <a:pPr lvl="1"/>
            <a:r>
              <a:rPr lang="en-US" sz="2000" dirty="0" smtClean="0"/>
              <a:t>For all International Competitive Bidding tenders and for consultancies with firms estimated to cost over US $200,000, a notice is published in UNDB. </a:t>
            </a:r>
          </a:p>
          <a:p>
            <a:pPr lvl="1"/>
            <a:r>
              <a:rPr lang="en-US" sz="2000" dirty="0" smtClean="0"/>
              <a:t>All calls for tender (International as well as National) are also published locally in a “newspaper of national circulation” (usually </a:t>
            </a:r>
            <a:r>
              <a:rPr lang="en-US" sz="2000" i="1" dirty="0" smtClean="0"/>
              <a:t>“</a:t>
            </a:r>
            <a:r>
              <a:rPr lang="en-US" sz="2000" i="1" dirty="0" err="1" smtClean="0"/>
              <a:t>Politika</a:t>
            </a:r>
            <a:r>
              <a:rPr lang="en-US" sz="2000" dirty="0" smtClean="0"/>
              <a:t>”)</a:t>
            </a:r>
            <a:r>
              <a:rPr lang="en-US" sz="2000" i="1" dirty="0" smtClean="0"/>
              <a:t> </a:t>
            </a:r>
            <a:r>
              <a:rPr lang="en-US" sz="2000" dirty="0" smtClean="0"/>
              <a:t>and/or on the web page of the implementing agency.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2A47-FBFD-4DDC-8186-D7874006CD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949</Words>
  <Application>Microsoft Office PowerPoint</Application>
  <PresentationFormat>On-screen Show (4:3)</PresentationFormat>
  <Paragraphs>110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Cofindustria  OVERVIEW OF THE WORLD BANK PROGRAM IN SERBIA</vt:lpstr>
      <vt:lpstr>World Bank Group</vt:lpstr>
      <vt:lpstr>Serbia is one of the 186 members of the World Bank Group “cooperative”</vt:lpstr>
      <vt:lpstr>WB–financed projects in past few years, by sectors</vt:lpstr>
      <vt:lpstr>5 ongoing public investment projects ≈ $300 mil. yet to be disbursed, but only around $70 mil. yet to be contracted</vt:lpstr>
      <vt:lpstr>“Country Partnership Strategy 2012-2015” up to a total of USD 800 mil. over 4 years</vt:lpstr>
      <vt:lpstr>Proposed New IBRD Lending 2013-2014</vt:lpstr>
      <vt:lpstr>A word on contracting and procurement under IBRD-financed projects</vt:lpstr>
      <vt:lpstr>Information about procurement opportunities under IBRD-funded projects</vt:lpstr>
      <vt:lpstr>Thank you !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ECONOMICS</dc:title>
  <dc:creator>Vesna Kostic</dc:creator>
  <cp:lastModifiedBy>Loup J. Brefort</cp:lastModifiedBy>
  <cp:revision>151</cp:revision>
  <dcterms:created xsi:type="dcterms:W3CDTF">2010-07-12T09:24:08Z</dcterms:created>
  <dcterms:modified xsi:type="dcterms:W3CDTF">2013-04-11T15:57:56Z</dcterms:modified>
</cp:coreProperties>
</file>