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  <p:sldMasterId id="2147483891" r:id="rId3"/>
  </p:sldMasterIdLst>
  <p:notesMasterIdLst>
    <p:notesMasterId r:id="rId27"/>
  </p:notesMasterIdLst>
  <p:sldIdLst>
    <p:sldId id="383" r:id="rId4"/>
    <p:sldId id="358" r:id="rId5"/>
    <p:sldId id="359" r:id="rId6"/>
    <p:sldId id="381" r:id="rId7"/>
    <p:sldId id="362" r:id="rId8"/>
    <p:sldId id="363" r:id="rId9"/>
    <p:sldId id="364" r:id="rId10"/>
    <p:sldId id="365" r:id="rId11"/>
    <p:sldId id="367" r:id="rId12"/>
    <p:sldId id="369" r:id="rId13"/>
    <p:sldId id="370" r:id="rId14"/>
    <p:sldId id="371" r:id="rId15"/>
    <p:sldId id="372" r:id="rId16"/>
    <p:sldId id="373" r:id="rId17"/>
    <p:sldId id="376" r:id="rId18"/>
    <p:sldId id="377" r:id="rId19"/>
    <p:sldId id="374" r:id="rId20"/>
    <p:sldId id="375" r:id="rId21"/>
    <p:sldId id="378" r:id="rId22"/>
    <p:sldId id="382" r:id="rId23"/>
    <p:sldId id="379" r:id="rId24"/>
    <p:sldId id="368" r:id="rId25"/>
    <p:sldId id="380" r:id="rId26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618"/>
    <a:srgbClr val="FF6565"/>
    <a:srgbClr val="FF8181"/>
    <a:srgbClr val="F50736"/>
    <a:srgbClr val="FF3300"/>
    <a:srgbClr val="A20000"/>
    <a:srgbClr val="000000"/>
    <a:srgbClr val="FF5B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3" autoAdjust="0"/>
  </p:normalViewPr>
  <p:slideViewPr>
    <p:cSldViewPr snapToGrid="0">
      <p:cViewPr varScale="1">
        <p:scale>
          <a:sx n="65" d="100"/>
          <a:sy n="65" d="100"/>
        </p:scale>
        <p:origin x="-1440" y="-108"/>
      </p:cViewPr>
      <p:guideLst>
        <p:guide orient="horz" pos="3935"/>
        <p:guide pos="5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3D92611-232D-4515-936C-A91B9986A419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E290A40-A327-44A4-978E-499C57EF2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9FA4A-A620-40B1-BE66-B629B4A684B8}" type="slidenum">
              <a:rPr lang="en-US">
                <a:ea typeface="ＭＳ Ｐゴシック" pitchFamily="34" charset="-128"/>
              </a:rPr>
              <a:pPr/>
              <a:t>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1CE59-4456-442C-AD5C-B42E9ED713DD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9FA4A-A620-40B1-BE66-B629B4A684B8}" type="slidenum">
              <a:rPr lang="en-US">
                <a:ea typeface="ＭＳ Ｐゴシック" pitchFamily="34" charset="-128"/>
              </a:rPr>
              <a:pPr/>
              <a:t>23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A7FD44DF-024A-4D40-9CA7-C6A870668B78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B7A0ACDA-0210-4227-A20D-F4A15B24F0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CDB599F9-3346-4EA6-83CA-8D03A3BFFEB1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DFA5FE62-A1E9-4F09-B00E-E5B4E0B4F6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>
            <a:spLocks noChangeArrowheads="1"/>
          </p:cNvSpPr>
          <p:nvPr/>
        </p:nvSpPr>
        <p:spPr bwMode="auto">
          <a:xfrm>
            <a:off x="0" y="0"/>
            <a:ext cx="9144000" cy="1239838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43"/>
          <a:stretch>
            <a:fillRect/>
          </a:stretch>
        </p:blipFill>
        <p:spPr bwMode="auto">
          <a:xfrm>
            <a:off x="7666038" y="5983288"/>
            <a:ext cx="1166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3550" y="6442075"/>
            <a:ext cx="82708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9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ZDRAVSTVENI SISTEM CRNE GORE – MOGUĆNOST ULAGANJA</a:t>
            </a:r>
            <a:endParaRPr lang="en-US" sz="900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15238" y="6427788"/>
            <a:ext cx="1270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ME" sz="9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Ministarstvo zdravlja Crne Gore</a:t>
            </a:r>
            <a:endParaRPr lang="en-US" sz="900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+mn-cs"/>
            </a:endParaRPr>
          </a:p>
        </p:txBody>
      </p:sp>
      <p:pic>
        <p:nvPicPr>
          <p:cNvPr id="8" name="Picture 5" descr="analiza ekonomska zdravstva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0"/>
            <a:ext cx="15970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96788"/>
            <a:ext cx="8229600" cy="439289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799" y="96446"/>
            <a:ext cx="7205639" cy="104996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ospital docto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763588"/>
            <a:ext cx="16891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A29D262C-9448-4699-ACA3-C0FDCF70F979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045D9791-E65C-42F5-A074-A838C6841FA8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3pPr>
            <a:lvl4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4pPr>
            <a:lvl5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3pPr>
            <a:lvl4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4pPr>
            <a:lvl5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12881E4D-0509-4797-BC00-D9785602CAB2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A61337FF-4F5E-4A31-AC64-3FFE4956457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7BF395DD-6B02-4753-9737-11900633AFBF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F29E7AE6-719F-4975-BE24-445043B6B46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73C65760-64B3-4266-9332-BCB9D20539AD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AFB379C2-27F1-48F8-B00C-BC86A955189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9BE7BBC9-3C68-4D07-94C3-F19F3FE46F16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22DCC189-7C80-4204-86DB-8A736E4034F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>
            <a:spLocks noChangeArrowheads="1"/>
          </p:cNvSpPr>
          <p:nvPr/>
        </p:nvSpPr>
        <p:spPr bwMode="auto">
          <a:xfrm>
            <a:off x="0" y="0"/>
            <a:ext cx="9144000" cy="1239838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43"/>
          <a:stretch>
            <a:fillRect/>
          </a:stretch>
        </p:blipFill>
        <p:spPr bwMode="auto">
          <a:xfrm>
            <a:off x="7666038" y="5983288"/>
            <a:ext cx="1166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3550" y="6442075"/>
            <a:ext cx="82708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HEALTH SYSTEM IN MONTENEGRO - INVESTMENT OPPORTUNITIES</a:t>
            </a:r>
            <a:endParaRPr lang="en-US" sz="900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15238" y="6427788"/>
            <a:ext cx="127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Ministry</a:t>
            </a:r>
            <a:r>
              <a:rPr lang="sr-Latn-ME" sz="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 of Health</a:t>
            </a:r>
          </a:p>
          <a:p>
            <a:pPr algn="ctr">
              <a:defRPr/>
            </a:pPr>
            <a:r>
              <a:rPr lang="sr-Latn-ME" sz="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of Montenegro</a:t>
            </a:r>
            <a:endParaRPr lang="en-US" sz="800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+mn-cs"/>
            </a:endParaRPr>
          </a:p>
        </p:txBody>
      </p:sp>
      <p:pic>
        <p:nvPicPr>
          <p:cNvPr id="8" name="Picture 5" descr="analiza ekonomska zdravstva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0"/>
            <a:ext cx="15970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96788"/>
            <a:ext cx="8229600" cy="439289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799" y="96446"/>
            <a:ext cx="7205639" cy="104996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94D60234-ED9F-4081-B5F2-084505C6A87D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6F426857-CA5D-48E8-B017-999E37FC466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612DCAFF-CE6B-4E22-8A75-D68F235F5117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9DA06288-2593-46F5-911F-5671254C3DA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53202F76-E1AA-45C2-8B2B-87B895E51304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BA6FABD2-A1E7-45C3-87EA-25D1714421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CD45E39B-79A3-4E0B-9668-CB6C1127C1FB}" type="datetime1">
              <a:rPr lang="sr-Latn-ME"/>
              <a:pPr>
                <a:defRPr/>
              </a:pPr>
              <a:t>16.4.2013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A6720610-E99C-4131-8069-2B24D1B46FE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>
            <a:spLocks noChangeArrowheads="1"/>
          </p:cNvSpPr>
          <p:nvPr/>
        </p:nvSpPr>
        <p:spPr bwMode="auto">
          <a:xfrm>
            <a:off x="0" y="0"/>
            <a:ext cx="9144000" cy="1239838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43"/>
          <a:stretch>
            <a:fillRect/>
          </a:stretch>
        </p:blipFill>
        <p:spPr bwMode="auto">
          <a:xfrm>
            <a:off x="7666038" y="5983288"/>
            <a:ext cx="1166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3550" y="6442075"/>
            <a:ext cx="82708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9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ZDRAVSTVENI SISTEM CRNE GORE – MOGUĆNOST ULAGANJA</a:t>
            </a:r>
            <a:endParaRPr lang="en-US" sz="900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15238" y="6427788"/>
            <a:ext cx="1270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ME" sz="9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Ministarstvo zdravlja Crne Gore</a:t>
            </a:r>
            <a:endParaRPr lang="en-US" sz="900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+mn-cs"/>
            </a:endParaRPr>
          </a:p>
        </p:txBody>
      </p:sp>
      <p:pic>
        <p:nvPicPr>
          <p:cNvPr id="8" name="Picture 5" descr="analiza ekonomska zdravstva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0"/>
            <a:ext cx="15970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96788"/>
            <a:ext cx="8229600" cy="439289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799" y="96446"/>
            <a:ext cx="7205639" cy="104996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70487"/>
            <a:chOff x="0" y="0"/>
            <a:chExt cx="9144000" cy="1970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5687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43"/>
          <a:stretch>
            <a:fillRect/>
          </a:stretch>
        </p:blipFill>
        <p:spPr bwMode="auto">
          <a:xfrm>
            <a:off x="7645400" y="6147064"/>
            <a:ext cx="1166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analiza ekonomska zdravstva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02463" y="0"/>
            <a:ext cx="214153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292824"/>
            <a:ext cx="8229600" cy="3833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15238" y="6605212"/>
            <a:ext cx="12700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Ministry</a:t>
            </a:r>
            <a:r>
              <a:rPr lang="sr-Latn-ME" sz="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rPr>
              <a:t> of Health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0736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3pPr>
            <a:lvl4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4pPr>
            <a:lvl5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3pPr>
            <a:lvl4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4pPr>
            <a:lvl5pPr>
              <a:defRPr sz="1800">
                <a:solidFill>
                  <a:schemeClr val="bg2">
                    <a:lumMod val="10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C06AD059-26D8-4FD6-8661-0BABB5AF459F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>
                    <a:lumMod val="10000"/>
                  </a:schemeClr>
                </a:solidFill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EB55ED11-5CAB-4F78-B9DD-9423C0ECF80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1128140B-8EE1-46D2-909D-FB365EF2E2F1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9D8E9226-607B-409F-87FF-FD49A92F76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586B1096-4F03-49BF-B35C-F20991B1219D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F1F5CB57-2EDD-49F2-A4B1-DB5714E3E4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A1303639-A5B4-45AB-AB3B-0EA7CFC7C6F1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E9F8564E-2F57-4630-8573-CBC8A2FEAC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CA025CA3-F0DC-442B-96D4-07AC99559D83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76DC4E8B-3E96-4602-9DCE-A517989E72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C38BFF2D-7953-4D55-A8A1-6854D9DEE3E7}" type="datetime1">
              <a:rPr lang="sr-Latn-ME"/>
              <a:pPr>
                <a:defRPr/>
              </a:pPr>
              <a:t>16.4.2013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r>
              <a:rPr lang="da-DK"/>
              <a:t>Zdravstveni centri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  <a:cs typeface="+mn-cs"/>
              </a:defRPr>
            </a:lvl1pPr>
          </a:lstStyle>
          <a:p>
            <a:pPr>
              <a:defRPr/>
            </a:pPr>
            <a:fld id="{491FDE80-378A-4C2A-BF41-EC086B3EF83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74" r:id="rId12"/>
  </p:sldLayoutIdLst>
  <p:transition spd="slow">
    <p:fade/>
  </p:transition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p:transition spd="slow">
    <p:fade/>
  </p:transition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-15875" y="4527550"/>
            <a:ext cx="9159875" cy="233045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b="1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gray">
          <a:xfrm>
            <a:off x="0" y="6069013"/>
            <a:ext cx="9144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b="1">
                <a:solidFill>
                  <a:schemeClr val="tx2"/>
                </a:solidFill>
              </a:rPr>
              <a:t>Nebojša Todorović</a:t>
            </a:r>
          </a:p>
          <a:p>
            <a:pPr algn="ctr" defTabSz="801688"/>
            <a:r>
              <a:rPr lang="en-US" sz="1400">
                <a:solidFill>
                  <a:schemeClr val="tx2"/>
                </a:solidFill>
              </a:rPr>
              <a:t>pomoćnik ministra zdravlja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4038" name="Picture 7" descr="health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27713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27775" y="242379"/>
            <a:ext cx="2255838" cy="1415395"/>
            <a:chOff x="6474544" y="950869"/>
            <a:chExt cx="2256503" cy="1415266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0176"/>
            <a:stretch>
              <a:fillRect/>
            </a:stretch>
          </p:blipFill>
          <p:spPr bwMode="auto">
            <a:xfrm>
              <a:off x="6519800" y="950869"/>
              <a:ext cx="2175641" cy="92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474544" y="1842963"/>
              <a:ext cx="2256503" cy="5231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sr-Latn-ME" sz="1400" dirty="0" smtClean="0">
                  <a:solidFill>
                    <a:schemeClr val="bg2">
                      <a:lumMod val="10000"/>
                    </a:schemeClr>
                  </a:solidFill>
                  <a:ea typeface="ＭＳ Ｐゴシック" charset="-128"/>
                  <a:cs typeface="+mn-cs"/>
                </a:rPr>
                <a:t>Ministry of Health</a:t>
              </a:r>
            </a:p>
            <a:p>
              <a:pPr algn="ctr">
                <a:defRPr/>
              </a:pPr>
              <a:r>
                <a:rPr lang="sr-Latn-ME" sz="1400" dirty="0">
                  <a:solidFill>
                    <a:schemeClr val="bg2">
                      <a:lumMod val="10000"/>
                    </a:schemeClr>
                  </a:solidFill>
                  <a:ea typeface="ＭＳ Ｐゴシック" charset="-128"/>
                  <a:cs typeface="+mn-cs"/>
                </a:rPr>
                <a:t>o</a:t>
              </a:r>
              <a:r>
                <a:rPr lang="sr-Latn-ME" sz="1400" dirty="0" smtClean="0">
                  <a:solidFill>
                    <a:schemeClr val="bg2">
                      <a:lumMod val="10000"/>
                    </a:schemeClr>
                  </a:solidFill>
                  <a:ea typeface="ＭＳ Ｐゴシック" charset="-128"/>
                  <a:cs typeface="+mn-cs"/>
                </a:rPr>
                <a:t>f Montenegro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32088" y="1950529"/>
            <a:ext cx="300810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ME" sz="17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  <a:cs typeface="+mn-cs"/>
              </a:rPr>
              <a:t>M</a:t>
            </a:r>
            <a:r>
              <a:rPr lang="en-US" sz="17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  <a:cs typeface="+mn-cs"/>
              </a:rPr>
              <a:t>OGU</a:t>
            </a:r>
            <a:r>
              <a:rPr lang="sr-Latn-ME" sz="17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  <a:cs typeface="+mn-cs"/>
              </a:rPr>
              <a:t>ĆNOSTI ZA INVESTICIJE U INFRASTRUKTURNE PROJEKTE U CRNOJ GORI U OBLASTI ZDRAVSTVA UKLJUČUJUĆI TURISTIČKE DESTINACIJE</a:t>
            </a:r>
          </a:p>
          <a:p>
            <a:pPr algn="r">
              <a:defRPr/>
            </a:pPr>
            <a:endParaRPr lang="sr-Latn-ME" sz="1700" b="1" dirty="0" smtClean="0">
              <a:solidFill>
                <a:schemeClr val="bg2">
                  <a:lumMod val="50000"/>
                </a:schemeClr>
              </a:solidFill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sr-Latn-ME" sz="1700" b="1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PODGORICA, 17.03.2013.</a:t>
            </a:r>
            <a:endParaRPr lang="en-US" sz="1700" b="1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0" y="4748213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200" b="1" dirty="0">
                <a:solidFill>
                  <a:schemeClr val="tx2"/>
                </a:solidFill>
              </a:rPr>
              <a:t>ZDRAVSTVENI SISTEM CRNE GORE</a:t>
            </a:r>
          </a:p>
          <a:p>
            <a:pPr algn="ctr" defTabSz="914400" eaLnBrk="0" hangingPunct="0">
              <a:lnSpc>
                <a:spcPct val="95000"/>
              </a:lnSpc>
            </a:pPr>
            <a:r>
              <a:rPr lang="en-US" sz="2400" dirty="0">
                <a:solidFill>
                  <a:schemeClr val="tx2"/>
                </a:solidFill>
              </a:rPr>
              <a:t>MOGUĆNOST ULAGANJA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8229600" cy="4392613"/>
          </a:xfrm>
        </p:spPr>
        <p:txBody>
          <a:bodyPr/>
          <a:lstStyle/>
          <a:p>
            <a:pPr>
              <a:defRPr/>
            </a:pPr>
            <a:r>
              <a:rPr lang="sr-Latn-ME" sz="1800" dirty="0" smtClean="0"/>
              <a:t>Urađen koncesioni elaborat </a:t>
            </a:r>
            <a:r>
              <a:rPr lang="en-GB" sz="1800" dirty="0" err="1" smtClean="0"/>
              <a:t>za</a:t>
            </a:r>
            <a:r>
              <a:rPr lang="en-GB" sz="1800" dirty="0" smtClean="0"/>
              <a:t> </a:t>
            </a:r>
            <a:r>
              <a:rPr lang="en-GB" sz="1800" dirty="0" err="1" smtClean="0"/>
              <a:t>finansiranje</a:t>
            </a:r>
            <a:r>
              <a:rPr lang="en-GB" sz="1800" dirty="0" smtClean="0"/>
              <a:t>, </a:t>
            </a:r>
            <a:r>
              <a:rPr lang="en-GB" sz="1800" dirty="0" err="1" smtClean="0"/>
              <a:t>izgradnju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upotrebu</a:t>
            </a:r>
            <a:r>
              <a:rPr lang="en-GB" sz="1800" dirty="0" smtClean="0"/>
              <a:t> MR-a u</a:t>
            </a:r>
            <a:r>
              <a:rPr lang="sr-Latn-ME" sz="1800" dirty="0" smtClean="0"/>
              <a:t> </a:t>
            </a:r>
            <a:r>
              <a:rPr lang="en-GB" sz="1800" dirty="0" err="1" smtClean="0"/>
              <a:t>okviru</a:t>
            </a:r>
            <a:r>
              <a:rPr lang="en-GB" sz="1800" dirty="0" smtClean="0"/>
              <a:t> </a:t>
            </a:r>
            <a:r>
              <a:rPr lang="en-GB" sz="1800" dirty="0" err="1" smtClean="0"/>
              <a:t>medicinskog</a:t>
            </a:r>
            <a:r>
              <a:rPr lang="en-GB" sz="1800" dirty="0" smtClean="0"/>
              <a:t> </a:t>
            </a:r>
            <a:r>
              <a:rPr lang="en-GB" sz="1800" dirty="0" err="1" smtClean="0"/>
              <a:t>centra</a:t>
            </a:r>
            <a:r>
              <a:rPr lang="en-GB" sz="1800" dirty="0" smtClean="0"/>
              <a:t> </a:t>
            </a:r>
            <a:r>
              <a:rPr lang="sr-Latn-ME" sz="1800" dirty="0" smtClean="0"/>
              <a:t>B</a:t>
            </a:r>
            <a:r>
              <a:rPr lang="en-GB" sz="1800" dirty="0" err="1" smtClean="0"/>
              <a:t>erane</a:t>
            </a:r>
            <a:endParaRPr lang="sr-Latn-ME" sz="1800" dirty="0" smtClean="0"/>
          </a:p>
          <a:p>
            <a:pPr lvl="1">
              <a:defRPr/>
            </a:pPr>
            <a:r>
              <a:rPr lang="en-GB" sz="1600" dirty="0" smtClean="0"/>
              <a:t>P</a:t>
            </a:r>
            <a:r>
              <a:rPr lang="sr-Latn-ME" sz="1600" dirty="0" smtClean="0"/>
              <a:t>redviđena vrijednost ulaganja </a:t>
            </a:r>
            <a:r>
              <a:rPr lang="en-GB" sz="1600" dirty="0" smtClean="0"/>
              <a:t>2.</a:t>
            </a:r>
            <a:r>
              <a:rPr lang="sr-Latn-ME" sz="1600" dirty="0" smtClean="0"/>
              <a:t>5</a:t>
            </a:r>
            <a:r>
              <a:rPr lang="en-GB" sz="1600" dirty="0" smtClean="0"/>
              <a:t>80.000,00 €</a:t>
            </a:r>
            <a:endParaRPr lang="sr-Latn-ME" sz="2000" dirty="0" smtClean="0"/>
          </a:p>
          <a:p>
            <a:pPr lvl="1">
              <a:defRPr/>
            </a:pPr>
            <a:r>
              <a:rPr lang="vi-VN" sz="1600" dirty="0" smtClean="0"/>
              <a:t>Planiran novi objekat MR-centra će se graditi u </a:t>
            </a:r>
            <a:r>
              <a:rPr lang="sr-Latn-ME" sz="1600" dirty="0" smtClean="0"/>
              <a:t>okviru</a:t>
            </a:r>
            <a:r>
              <a:rPr lang="vi-VN" sz="1600" dirty="0" smtClean="0"/>
              <a:t> M</a:t>
            </a:r>
            <a:r>
              <a:rPr lang="sr-Latn-ME" sz="1600" dirty="0" smtClean="0"/>
              <a:t>edicinskog centra</a:t>
            </a:r>
            <a:r>
              <a:rPr lang="vi-VN" sz="1600" dirty="0" smtClean="0"/>
              <a:t> Berane</a:t>
            </a:r>
            <a:endParaRPr lang="sr-Latn-ME" sz="1600" dirty="0" smtClean="0"/>
          </a:p>
          <a:p>
            <a:pPr lvl="1">
              <a:defRPr/>
            </a:pPr>
            <a:r>
              <a:rPr lang="sr-Latn-ME" sz="1600" dirty="0" smtClean="0"/>
              <a:t>Planirani broj pregleda se kreće od 600-2000 / god.</a:t>
            </a:r>
          </a:p>
          <a:p>
            <a:pPr lvl="1">
              <a:defRPr/>
            </a:pPr>
            <a:r>
              <a:rPr lang="en-GB" sz="1600" dirty="0" smtClean="0"/>
              <a:t>P</a:t>
            </a:r>
            <a:r>
              <a:rPr lang="sr-Latn-ME" sz="1600" dirty="0" smtClean="0"/>
              <a:t>eriod trajanja koncesije 20-30 godina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2200" smtClean="0">
                <a:latin typeface="Arial" charset="0"/>
                <a:ea typeface="ＭＳ Ｐゴシック" pitchFamily="34" charset="-128"/>
              </a:rPr>
              <a:t>PRUŽANJE DIJAGNOSTIČKIH USLUGA MAGNETNE REZONANCE U REGIONALNIM CENTRIMA NA SJEVERU I JUGU CRNE GORE</a:t>
            </a:r>
            <a:endParaRPr lang="en-GB" sz="220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1748" name="Picture 2" descr="http://bolnicaberane.com/images/resized/images/stories/slideshow/01_730_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163" y="3890963"/>
            <a:ext cx="55070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3893574" cy="4392613"/>
          </a:xfrm>
        </p:spPr>
        <p:txBody>
          <a:bodyPr/>
          <a:lstStyle/>
          <a:p>
            <a:r>
              <a:rPr lang="en-US" sz="2000" dirty="0" smtClean="0"/>
              <a:t>Tri </a:t>
            </a:r>
            <a:r>
              <a:rPr lang="en-US" sz="2000" dirty="0" err="1" smtClean="0"/>
              <a:t>regionalna</a:t>
            </a:r>
            <a:r>
              <a:rPr lang="en-US" sz="2000" dirty="0" smtClean="0"/>
              <a:t> </a:t>
            </a:r>
            <a:r>
              <a:rPr lang="en-US" sz="2000" dirty="0" err="1" smtClean="0"/>
              <a:t>centra</a:t>
            </a:r>
            <a:r>
              <a:rPr lang="sr-Latn-ME" sz="2000" dirty="0" smtClean="0"/>
              <a:t>:</a:t>
            </a:r>
          </a:p>
          <a:p>
            <a:endParaRPr lang="sr-Latn-ME" sz="2000" dirty="0" smtClean="0"/>
          </a:p>
          <a:p>
            <a:pPr lvl="1"/>
            <a:r>
              <a:rPr lang="sr-Latn-ME" sz="1600" b="1" dirty="0" smtClean="0"/>
              <a:t>Podgorica</a:t>
            </a:r>
            <a:r>
              <a:rPr lang="sr-Latn-ME" sz="1600" dirty="0" smtClean="0"/>
              <a:t> / CENTRALNI DIO</a:t>
            </a:r>
          </a:p>
          <a:p>
            <a:pPr lvl="1"/>
            <a:r>
              <a:rPr lang="sr-Latn-ME" sz="1600" b="1" dirty="0" smtClean="0"/>
              <a:t>Bar</a:t>
            </a:r>
            <a:r>
              <a:rPr lang="sr-Latn-ME" sz="1600" dirty="0" smtClean="0"/>
              <a:t>  / JUŽNI DIO</a:t>
            </a:r>
          </a:p>
          <a:p>
            <a:pPr lvl="1"/>
            <a:r>
              <a:rPr lang="sr-Latn-ME" sz="1600" b="1" dirty="0" smtClean="0"/>
              <a:t>Berane</a:t>
            </a:r>
            <a:r>
              <a:rPr lang="sr-Latn-ME" sz="1600" dirty="0" smtClean="0"/>
              <a:t> / SJEVERNI DIO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err="1" smtClean="0"/>
              <a:t>Sjever</a:t>
            </a:r>
            <a:r>
              <a:rPr lang="sr-Latn-ME" sz="2000" dirty="0" smtClean="0"/>
              <a:t> i </a:t>
            </a:r>
            <a:r>
              <a:rPr lang="en-US" sz="2000" dirty="0" smtClean="0"/>
              <a:t>jug</a:t>
            </a:r>
            <a:r>
              <a:rPr lang="sr-Latn-ME" sz="2000" dirty="0" smtClean="0"/>
              <a:t> </a:t>
            </a:r>
            <a:r>
              <a:rPr lang="en-US" sz="2000" dirty="0" err="1" smtClean="0"/>
              <a:t>nemaju</a:t>
            </a:r>
            <a:r>
              <a:rPr lang="en-US" sz="2000" dirty="0" smtClean="0"/>
              <a:t> </a:t>
            </a:r>
            <a:r>
              <a:rPr lang="en-US" sz="2000" dirty="0" err="1" smtClean="0"/>
              <a:t>angiografsku</a:t>
            </a:r>
            <a:r>
              <a:rPr lang="en-US" sz="2000" dirty="0" smtClean="0"/>
              <a:t> </a:t>
            </a:r>
            <a:r>
              <a:rPr lang="en-US" sz="2000" dirty="0" err="1" smtClean="0"/>
              <a:t>salu</a:t>
            </a:r>
            <a:r>
              <a:rPr lang="en-US" sz="2000" dirty="0" smtClean="0"/>
              <a:t> </a:t>
            </a:r>
            <a:endParaRPr lang="sr-Latn-ME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Potrebno</a:t>
            </a:r>
            <a:r>
              <a:rPr lang="en-US" sz="2000" dirty="0" smtClean="0"/>
              <a:t> je </a:t>
            </a:r>
            <a:r>
              <a:rPr lang="en-US" sz="2000" dirty="0" err="1" smtClean="0"/>
              <a:t>izgr</a:t>
            </a:r>
            <a:r>
              <a:rPr lang="sr-Latn-ME" sz="2000" dirty="0" smtClean="0"/>
              <a:t>aditi angiografsku salu </a:t>
            </a:r>
            <a:r>
              <a:rPr lang="en-US" sz="2000" dirty="0" smtClean="0"/>
              <a:t> </a:t>
            </a:r>
            <a:r>
              <a:rPr lang="sr-Latn-ME" sz="2000" dirty="0" smtClean="0"/>
              <a:t>z</a:t>
            </a:r>
            <a:r>
              <a:rPr lang="en-US" sz="2000" dirty="0" smtClean="0"/>
              <a:t>a </a:t>
            </a:r>
            <a:r>
              <a:rPr lang="en-US" sz="2000" dirty="0" err="1" smtClean="0"/>
              <a:t>cca</a:t>
            </a:r>
            <a:r>
              <a:rPr lang="en-US" sz="2000" dirty="0" smtClean="0"/>
              <a:t> </a:t>
            </a:r>
            <a:r>
              <a:rPr lang="en-US" sz="2000" dirty="0" smtClean="0"/>
              <a:t>1000</a:t>
            </a:r>
            <a:r>
              <a:rPr lang="sr-Latn-ME" sz="2000" dirty="0" smtClean="0"/>
              <a:t> angiografija</a:t>
            </a:r>
            <a:r>
              <a:rPr lang="en-US" sz="2000" dirty="0" smtClean="0"/>
              <a:t> </a:t>
            </a:r>
            <a:r>
              <a:rPr lang="en-US" sz="2000" dirty="0" err="1" smtClean="0"/>
              <a:t>godišnje</a:t>
            </a:r>
            <a:endParaRPr lang="en-US" sz="2000" dirty="0" smtClean="0"/>
          </a:p>
          <a:p>
            <a:pPr>
              <a:defRPr/>
            </a:pPr>
            <a:endParaRPr lang="en-GB" sz="2000" dirty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2200" dirty="0" smtClean="0">
                <a:latin typeface="Arial" charset="0"/>
                <a:ea typeface="ＭＳ Ｐゴシック" pitchFamily="34" charset="-128"/>
              </a:rPr>
              <a:t>IZGRADNJA ANGIOGRAFSKE SALE U  REGIONALNIM CENTRIMA NA SJEVERU I JUGU CRNE GORE</a:t>
            </a:r>
          </a:p>
        </p:txBody>
      </p:sp>
      <p:pic>
        <p:nvPicPr>
          <p:cNvPr id="14338" name="Picture 2" descr="Zadar, 260313.Opca bolnica Zadar. Otvaranje nove angiosale na Odjelu za radiologiju Opce bolnice Zadar. Na fotografiji Boris Bilic voditelj odjela za radiologiju.Foto: Jure Miskovic / CROP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741" y="1828801"/>
            <a:ext cx="4086298" cy="2724200"/>
          </a:xfrm>
          <a:prstGeom prst="roundRect">
            <a:avLst>
              <a:gd name="adj" fmla="val 42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9417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sr-Latn-ME" sz="2000" dirty="0" smtClean="0"/>
              <a:t>Utvrđena prostorno-planska dokumentacija </a:t>
            </a:r>
          </a:p>
          <a:p>
            <a:pPr lvl="2">
              <a:defRPr/>
            </a:pPr>
            <a:r>
              <a:rPr lang="en-GB" sz="1600" dirty="0" smtClean="0"/>
              <a:t>I</a:t>
            </a:r>
            <a:r>
              <a:rPr lang="sr-Latn-ME" sz="1600" dirty="0" smtClean="0"/>
              <a:t>zmjene i dopune urbanističkog projekta KCCG usvojene na Skupštini Glavnog grada Podgorice, 21. jula 2011.god.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IZGRADNJA KLINIKA </a:t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latin typeface="Arial" charset="0"/>
                <a:ea typeface="ＭＳ Ｐゴシック" pitchFamily="34" charset="-128"/>
              </a:rPr>
              <a:t>KLINIČKOG CENTRA CRNE GORE</a:t>
            </a:r>
            <a:endParaRPr lang="en-GB" sz="280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2104" y="2517367"/>
            <a:ext cx="6489290" cy="38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394200"/>
          </a:xfrm>
        </p:spPr>
        <p:txBody>
          <a:bodyPr/>
          <a:lstStyle/>
          <a:p>
            <a:pPr>
              <a:defRPr/>
            </a:pPr>
            <a:r>
              <a:rPr lang="sr-Latn-ME" sz="2400" b="1" dirty="0" smtClean="0"/>
              <a:t>Ginekološko-akušerska klinika</a:t>
            </a:r>
          </a:p>
          <a:p>
            <a:pPr lvl="1">
              <a:defRPr/>
            </a:pPr>
            <a:r>
              <a:rPr lang="en-GB" sz="1800" dirty="0" smtClean="0"/>
              <a:t>U</a:t>
            </a:r>
            <a:r>
              <a:rPr lang="sr-Latn-ME" sz="1800" dirty="0" smtClean="0"/>
              <a:t>rađeno idejno programsko rješenje</a:t>
            </a:r>
          </a:p>
          <a:p>
            <a:pPr lvl="1">
              <a:defRPr/>
            </a:pPr>
            <a:r>
              <a:rPr lang="sr-Latn-ME" sz="1800" dirty="0" smtClean="0"/>
              <a:t>Objekat spratnosti S+P+4 lociran između heliodroma i Institituta za bolesti djece u okviru KCCG (urbanistička parcela br.5)</a:t>
            </a:r>
          </a:p>
          <a:p>
            <a:pPr lvl="1">
              <a:defRPr/>
            </a:pPr>
            <a:r>
              <a:rPr lang="en-GB" sz="1800" dirty="0" smtClean="0"/>
              <a:t>P</a:t>
            </a:r>
            <a:r>
              <a:rPr lang="sr-Latn-ME" sz="1800" dirty="0" smtClean="0"/>
              <a:t>ovršina objekta 5750 m</a:t>
            </a:r>
            <a:r>
              <a:rPr lang="sr-Latn-ME" sz="1800" baseline="30000" dirty="0" smtClean="0"/>
              <a:t>2</a:t>
            </a:r>
            <a:r>
              <a:rPr lang="sr-Latn-ME" sz="1800" dirty="0" smtClean="0"/>
              <a:t> (bez suterena i podruma)</a:t>
            </a:r>
          </a:p>
          <a:p>
            <a:pPr lvl="1">
              <a:defRPr/>
            </a:pPr>
            <a:r>
              <a:rPr lang="sr-Latn-ME" sz="1800" dirty="0" smtClean="0"/>
              <a:t>Broj porođaja 3000 / god. (700 “carskim rezom”)</a:t>
            </a:r>
          </a:p>
          <a:p>
            <a:pPr lvl="1">
              <a:defRPr/>
            </a:pPr>
            <a:r>
              <a:rPr lang="sr-Latn-ME" sz="1800" dirty="0" smtClean="0"/>
              <a:t>Broj operativnih zahvata 400 / god. (otvorene hirurgije i laparoskopije)</a:t>
            </a:r>
          </a:p>
          <a:p>
            <a:pPr lvl="1">
              <a:defRPr/>
            </a:pPr>
            <a:r>
              <a:rPr lang="sr-Latn-ME" sz="1800" dirty="0" smtClean="0"/>
              <a:t>Novi objekat će imati veliki broj ambulanti (za prevenciju malignih oboljenja, ambulante za perinatologiju, neonatologiju, infertilitet) ultrazvučni kabinet, dnevnu bolnicu za veliki broj intervencija, prostor za dijagnostiku, “</a:t>
            </a:r>
            <a:r>
              <a:rPr lang="sr-Latn-ME" sz="1800" i="1" dirty="0" smtClean="0"/>
              <a:t>baby friendly”</a:t>
            </a:r>
            <a:r>
              <a:rPr lang="sr-Latn-ME" sz="1800" dirty="0" smtClean="0"/>
              <a:t> porodilište, porođajne sale, operacione sale, odjeljenje za patologiju trudnoće, prostor za intezivno liječenje pacijentkinja, odjeljenje za ginekologiju sa dvokrevetnim i jednokrevetnim sobama sa kupatilom, odjeljenje za adolescentnu ginekologiju itd.</a:t>
            </a:r>
          </a:p>
          <a:p>
            <a:pPr lvl="1">
              <a:defRPr/>
            </a:pPr>
            <a:endParaRPr lang="sr-Latn-ME" sz="1800" dirty="0" smtClean="0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IZGRADNJA KLINIKA </a:t>
            </a:r>
            <a:b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KLINIČKOG CENTRA CRNE GORE</a:t>
            </a:r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  <a:ea typeface="ＭＳ Ｐゴシック" pitchFamily="34" charset="-128"/>
              </a:rPr>
              <a:t>Budući izgled Ginekološko-akušerske klinike </a:t>
            </a:r>
            <a:br>
              <a:rPr lang="en-US" sz="2400" smtClean="0">
                <a:latin typeface="Arial" charset="0"/>
                <a:ea typeface="ＭＳ Ｐゴシック" pitchFamily="34" charset="-128"/>
              </a:rPr>
            </a:br>
            <a:r>
              <a:rPr lang="en-US" sz="2400" smtClean="0">
                <a:latin typeface="Arial" charset="0"/>
                <a:ea typeface="ＭＳ Ｐゴシック" pitchFamily="34" charset="-128"/>
              </a:rPr>
              <a:t>Kliničkog centra Crne Gore</a:t>
            </a:r>
            <a:endParaRPr lang="en-GB" sz="240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976" y="1273739"/>
            <a:ext cx="34517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0159" y="1264216"/>
            <a:ext cx="334755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" y="3831816"/>
            <a:ext cx="32747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731" y="3853323"/>
            <a:ext cx="416053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3137" y="1265137"/>
            <a:ext cx="265489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6929" y="3860697"/>
            <a:ext cx="1695874" cy="136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219" y="1457325"/>
            <a:ext cx="8642555" cy="4394200"/>
          </a:xfrm>
        </p:spPr>
        <p:txBody>
          <a:bodyPr/>
          <a:lstStyle/>
          <a:p>
            <a:pPr>
              <a:defRPr/>
            </a:pPr>
            <a:r>
              <a:rPr lang="sr-Latn-ME" sz="2000" b="1" dirty="0" smtClean="0"/>
              <a:t>Klinika za psihijatriju</a:t>
            </a:r>
          </a:p>
          <a:p>
            <a:pPr lvl="1">
              <a:defRPr/>
            </a:pPr>
            <a:r>
              <a:rPr lang="sr-Latn-ME" sz="1600" dirty="0" smtClean="0"/>
              <a:t>Urađeno idejno programsko rješenje</a:t>
            </a:r>
          </a:p>
          <a:p>
            <a:pPr lvl="1">
              <a:defRPr/>
            </a:pPr>
            <a:r>
              <a:rPr lang="sr-Latn-ME" sz="1600" dirty="0" smtClean="0"/>
              <a:t>Objekat površine 2700 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 , spratnosti S+P+2 smješten na urbanističkoj parceli br.18</a:t>
            </a:r>
          </a:p>
          <a:p>
            <a:pPr lvl="1">
              <a:defRPr/>
            </a:pPr>
            <a:r>
              <a:rPr lang="sr-Latn-ME" sz="1600" dirty="0" smtClean="0"/>
              <a:t>Broj ambulantno pregledanih pacijenata cca 11.000 / god.</a:t>
            </a:r>
          </a:p>
          <a:p>
            <a:pPr lvl="1">
              <a:defRPr/>
            </a:pPr>
            <a:r>
              <a:rPr lang="sr-Latn-ME" sz="1600" dirty="0" smtClean="0"/>
              <a:t>Broj hospitalizovanih 506 / god.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IZGRADNJA KLINIKA </a:t>
            </a:r>
            <a:b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KLINIČKOG CENTRA CRNE GORE</a:t>
            </a:r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629" y="3270950"/>
            <a:ext cx="363237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 l="33286"/>
          <a:stretch>
            <a:fillRect/>
          </a:stretch>
        </p:blipFill>
        <p:spPr bwMode="auto">
          <a:xfrm>
            <a:off x="3052916" y="3288276"/>
            <a:ext cx="243864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5186" y="3293961"/>
            <a:ext cx="35921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225" y="1413081"/>
            <a:ext cx="8657303" cy="4394200"/>
          </a:xfrm>
        </p:spPr>
        <p:txBody>
          <a:bodyPr/>
          <a:lstStyle/>
          <a:p>
            <a:pPr>
              <a:defRPr/>
            </a:pPr>
            <a:r>
              <a:rPr lang="sr-Latn-ME" sz="2000" b="1" dirty="0" smtClean="0"/>
              <a:t>Klinika za kožne i infektivne bolesti</a:t>
            </a:r>
          </a:p>
          <a:p>
            <a:pPr lvl="1">
              <a:defRPr/>
            </a:pPr>
            <a:r>
              <a:rPr lang="en-GB" sz="1600" dirty="0" smtClean="0"/>
              <a:t>U</a:t>
            </a:r>
            <a:r>
              <a:rPr lang="sr-Latn-ME" sz="1600" dirty="0" smtClean="0"/>
              <a:t>rađeno idejno programsko rješenje</a:t>
            </a:r>
          </a:p>
          <a:p>
            <a:pPr lvl="1">
              <a:defRPr/>
            </a:pPr>
            <a:r>
              <a:rPr lang="sr-Latn-ME" sz="1600" dirty="0" smtClean="0"/>
              <a:t>Objekat spratnosti S+P+2, površine 4200m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 smješten je na urbanističkoj parceli br.14 na južnoj strani kompleksa KCCG </a:t>
            </a: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IZGRADNJA KLINIKA </a:t>
            </a:r>
            <a:b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KLINIČKOG CENTRA CRNE GORE</a:t>
            </a:r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236" y="2697927"/>
            <a:ext cx="465580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 l="13453" r="3675"/>
          <a:stretch>
            <a:fillRect/>
          </a:stretch>
        </p:blipFill>
        <p:spPr bwMode="auto">
          <a:xfrm>
            <a:off x="4601496" y="2688300"/>
            <a:ext cx="454249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738" y="1415845"/>
            <a:ext cx="8922774" cy="4514801"/>
          </a:xfrm>
        </p:spPr>
        <p:txBody>
          <a:bodyPr/>
          <a:lstStyle/>
          <a:p>
            <a:pPr>
              <a:defRPr/>
            </a:pPr>
            <a:r>
              <a:rPr lang="pl-PL" sz="2000" b="1" dirty="0" smtClean="0"/>
              <a:t>Klinika za neurologiju sa neurohirurgijom</a:t>
            </a:r>
          </a:p>
          <a:p>
            <a:pPr lvl="1">
              <a:defRPr/>
            </a:pPr>
            <a:r>
              <a:rPr lang="pl-PL" sz="1600" dirty="0" smtClean="0"/>
              <a:t>Urađeno idejno programsko rješenje</a:t>
            </a:r>
          </a:p>
          <a:p>
            <a:pPr lvl="1">
              <a:defRPr/>
            </a:pPr>
            <a:r>
              <a:rPr lang="pl-PL" sz="1600" dirty="0" smtClean="0"/>
              <a:t>Objekat spratnosti S+P+2, površine 3450m</a:t>
            </a:r>
            <a:r>
              <a:rPr lang="pl-PL" sz="1600" baseline="30000" dirty="0" smtClean="0"/>
              <a:t>2</a:t>
            </a:r>
            <a:r>
              <a:rPr lang="pl-PL" sz="1600" dirty="0" smtClean="0"/>
              <a:t> smješten na južnoj strani kompleksa KCCG</a:t>
            </a:r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IZGRADNJA KLINIKA </a:t>
            </a:r>
            <a:b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KLINIČKOG CENTRA CRNE GORE</a:t>
            </a:r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Picture 3" descr="Neurologija 1.jpg"/>
          <p:cNvPicPr>
            <a:picLocks noChangeAspect="1"/>
          </p:cNvPicPr>
          <p:nvPr/>
        </p:nvPicPr>
        <p:blipFill>
          <a:blip r:embed="rId2"/>
          <a:srcRect r="2772"/>
          <a:stretch>
            <a:fillRect/>
          </a:stretch>
        </p:blipFill>
        <p:spPr>
          <a:xfrm>
            <a:off x="3454068" y="2602706"/>
            <a:ext cx="5689932" cy="32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7983" y="2597077"/>
            <a:ext cx="3531574" cy="32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97025"/>
            <a:ext cx="4114802" cy="4392613"/>
          </a:xfrm>
        </p:spPr>
        <p:txBody>
          <a:bodyPr/>
          <a:lstStyle/>
          <a:p>
            <a:pPr>
              <a:defRPr/>
            </a:pPr>
            <a:r>
              <a:rPr lang="en-US" sz="1900" b="1" dirty="0" err="1" smtClean="0"/>
              <a:t>Klinički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centar</a:t>
            </a:r>
            <a:r>
              <a:rPr lang="en-US" sz="1900" b="1" dirty="0" smtClean="0"/>
              <a:t> </a:t>
            </a:r>
            <a:r>
              <a:rPr lang="en-US" sz="1900" dirty="0" smtClean="0"/>
              <a:t>je </a:t>
            </a:r>
            <a:r>
              <a:rPr lang="sr-Latn-ME" sz="1900" dirty="0" smtClean="0"/>
              <a:t>trenutno </a:t>
            </a:r>
            <a:r>
              <a:rPr lang="en-US" sz="1900" dirty="0" err="1" smtClean="0"/>
              <a:t>jedin</a:t>
            </a:r>
            <a:r>
              <a:rPr lang="sr-Latn-ME" sz="1900" dirty="0" smtClean="0"/>
              <a:t>a</a:t>
            </a:r>
            <a:r>
              <a:rPr lang="en-US" sz="1900" dirty="0" smtClean="0"/>
              <a:t> </a:t>
            </a:r>
            <a:r>
              <a:rPr lang="en-US" sz="1900" dirty="0" err="1" smtClean="0"/>
              <a:t>zdravstvena</a:t>
            </a:r>
            <a:r>
              <a:rPr lang="en-US" sz="1900" dirty="0" smtClean="0"/>
              <a:t> </a:t>
            </a:r>
            <a:r>
              <a:rPr lang="en-US" sz="1900" dirty="0" err="1" smtClean="0"/>
              <a:t>ustanova</a:t>
            </a:r>
            <a:r>
              <a:rPr lang="en-US" sz="1900" dirty="0" smtClean="0"/>
              <a:t> u </a:t>
            </a:r>
            <a:r>
              <a:rPr lang="en-US" sz="1900" dirty="0" err="1" smtClean="0"/>
              <a:t>kojoj</a:t>
            </a:r>
            <a:r>
              <a:rPr lang="en-US" sz="1900" dirty="0" smtClean="0"/>
              <a:t> se </a:t>
            </a:r>
            <a:r>
              <a:rPr lang="en-US" sz="1900" dirty="0" err="1" smtClean="0"/>
              <a:t>pružaju</a:t>
            </a:r>
            <a:r>
              <a:rPr lang="en-US" sz="1900" dirty="0" smtClean="0"/>
              <a:t> </a:t>
            </a:r>
            <a:r>
              <a:rPr lang="en-US" sz="1900" dirty="0" err="1" smtClean="0"/>
              <a:t>zdravstvene</a:t>
            </a:r>
            <a:r>
              <a:rPr lang="en-US" sz="1900" dirty="0" smtClean="0"/>
              <a:t> </a:t>
            </a:r>
            <a:r>
              <a:rPr lang="en-US" sz="1900" dirty="0" err="1" smtClean="0"/>
              <a:t>usluge</a:t>
            </a:r>
            <a:r>
              <a:rPr lang="en-US" sz="1900" dirty="0" smtClean="0"/>
              <a:t> </a:t>
            </a:r>
            <a:r>
              <a:rPr lang="en-US" sz="1900" dirty="0" err="1" smtClean="0"/>
              <a:t>na</a:t>
            </a:r>
            <a:r>
              <a:rPr lang="en-US" sz="1900" dirty="0" smtClean="0"/>
              <a:t> </a:t>
            </a:r>
            <a:r>
              <a:rPr lang="en-US" sz="1900" dirty="0" err="1" smtClean="0"/>
              <a:t>sekundarnom</a:t>
            </a:r>
            <a:r>
              <a:rPr lang="en-US" sz="1900" dirty="0" smtClean="0"/>
              <a:t> </a:t>
            </a:r>
            <a:r>
              <a:rPr lang="en-US" sz="1900" dirty="0" err="1" smtClean="0"/>
              <a:t>nivou</a:t>
            </a:r>
            <a:r>
              <a:rPr lang="sr-Latn-ME" sz="1900" dirty="0" smtClean="0"/>
              <a:t> </a:t>
            </a:r>
            <a:r>
              <a:rPr lang="en-US" sz="1900" dirty="0" err="1" smtClean="0"/>
              <a:t>građan</a:t>
            </a:r>
            <a:r>
              <a:rPr lang="sr-Latn-ME" sz="1900" dirty="0" smtClean="0"/>
              <a:t>ima sa područja grada</a:t>
            </a:r>
            <a:r>
              <a:rPr lang="en-US" sz="1900" dirty="0" smtClean="0"/>
              <a:t> </a:t>
            </a:r>
            <a:r>
              <a:rPr lang="en-US" sz="1900" dirty="0" err="1" smtClean="0"/>
              <a:t>Podgoric</a:t>
            </a:r>
            <a:r>
              <a:rPr lang="sr-Latn-ME" sz="1900" dirty="0" smtClean="0"/>
              <a:t>e</a:t>
            </a:r>
            <a:r>
              <a:rPr lang="en-US" sz="1900" dirty="0" smtClean="0"/>
              <a:t> </a:t>
            </a:r>
            <a:r>
              <a:rPr lang="sr-Latn-ME" sz="1900" dirty="0" smtClean="0"/>
              <a:t>i opština </a:t>
            </a:r>
            <a:r>
              <a:rPr lang="en-US" sz="1900" dirty="0" err="1" smtClean="0"/>
              <a:t>Danilovgrad</a:t>
            </a:r>
            <a:r>
              <a:rPr lang="en-US" sz="1900" dirty="0" smtClean="0"/>
              <a:t> </a:t>
            </a:r>
            <a:r>
              <a:rPr lang="en-US" sz="1900" dirty="0" err="1" smtClean="0"/>
              <a:t>i</a:t>
            </a:r>
            <a:r>
              <a:rPr lang="en-US" sz="1900" dirty="0" smtClean="0"/>
              <a:t> </a:t>
            </a:r>
            <a:r>
              <a:rPr lang="en-US" sz="1900" dirty="0" err="1" smtClean="0"/>
              <a:t>Kolašin</a:t>
            </a:r>
            <a:r>
              <a:rPr lang="sr-Latn-ME" sz="1900" dirty="0" smtClean="0"/>
              <a:t>.</a:t>
            </a:r>
          </a:p>
          <a:p>
            <a:pPr>
              <a:buNone/>
              <a:defRPr/>
            </a:pPr>
            <a:endParaRPr lang="sr-Latn-ME" sz="1900" dirty="0" smtClean="0"/>
          </a:p>
          <a:p>
            <a:pPr>
              <a:defRPr/>
            </a:pPr>
            <a:r>
              <a:rPr lang="sr-Latn-ME" sz="1900" b="1" dirty="0" smtClean="0"/>
              <a:t>S</a:t>
            </a:r>
            <a:r>
              <a:rPr lang="en-US" sz="1900" b="1" dirty="0" err="1" smtClean="0"/>
              <a:t>trateški</a:t>
            </a:r>
            <a:r>
              <a:rPr lang="sr-Latn-ME" sz="1900" b="1" dirty="0" smtClean="0"/>
              <a:t>m</a:t>
            </a:r>
            <a:r>
              <a:rPr lang="en-US" sz="1900" b="1" dirty="0" smtClean="0"/>
              <a:t> plan</a:t>
            </a:r>
            <a:r>
              <a:rPr lang="sr-Latn-ME" sz="1900" b="1" dirty="0" smtClean="0"/>
              <a:t>om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razvoja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glavnog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grada</a:t>
            </a:r>
            <a:r>
              <a:rPr lang="en-US" sz="1900" b="1" dirty="0" smtClean="0"/>
              <a:t> – </a:t>
            </a:r>
            <a:r>
              <a:rPr lang="sr-Latn-ME" sz="1900" b="1" dirty="0" err="1" smtClean="0"/>
              <a:t>P</a:t>
            </a:r>
            <a:r>
              <a:rPr lang="en-US" sz="1900" b="1" dirty="0" err="1" smtClean="0"/>
              <a:t>odgorice</a:t>
            </a:r>
            <a:r>
              <a:rPr lang="sr-Latn-ME" sz="1900" b="1" dirty="0" smtClean="0"/>
              <a:t>  </a:t>
            </a:r>
            <a:r>
              <a:rPr lang="en-US" sz="1900" b="1" dirty="0" smtClean="0"/>
              <a:t>2012-2017</a:t>
            </a:r>
            <a:r>
              <a:rPr lang="sr-Latn-ME" sz="1900" i="1" dirty="0" smtClean="0"/>
              <a:t>,  </a:t>
            </a:r>
            <a:r>
              <a:rPr lang="sr-Latn-ME" sz="1900" dirty="0" smtClean="0"/>
              <a:t>r</a:t>
            </a:r>
            <a:r>
              <a:rPr lang="en-US" sz="1900" dirty="0" err="1" smtClean="0"/>
              <a:t>adi</a:t>
            </a:r>
            <a:r>
              <a:rPr lang="en-US" sz="1900" dirty="0" smtClean="0"/>
              <a:t> </a:t>
            </a:r>
            <a:r>
              <a:rPr lang="en-US" sz="1900" dirty="0" err="1" smtClean="0"/>
              <a:t>povećanja</a:t>
            </a:r>
            <a:r>
              <a:rPr lang="en-US" sz="1900" dirty="0" smtClean="0"/>
              <a:t> </a:t>
            </a:r>
            <a:r>
              <a:rPr lang="en-US" sz="1900" dirty="0" err="1" smtClean="0"/>
              <a:t>zdravstvenih</a:t>
            </a:r>
            <a:r>
              <a:rPr lang="en-US" sz="1900" dirty="0" smtClean="0"/>
              <a:t> </a:t>
            </a:r>
            <a:r>
              <a:rPr lang="en-US" sz="1900" dirty="0" err="1" smtClean="0"/>
              <a:t>kapaciteta</a:t>
            </a:r>
            <a:r>
              <a:rPr lang="en-US" sz="1900" dirty="0" smtClean="0"/>
              <a:t> u </a:t>
            </a:r>
            <a:r>
              <a:rPr lang="en-US" sz="1900" dirty="0" err="1" smtClean="0"/>
              <a:t>Glavnom</a:t>
            </a:r>
            <a:r>
              <a:rPr lang="en-US" sz="1900" dirty="0" smtClean="0"/>
              <a:t> </a:t>
            </a:r>
            <a:r>
              <a:rPr lang="en-US" sz="1900" dirty="0" err="1" smtClean="0"/>
              <a:t>gradu</a:t>
            </a:r>
            <a:r>
              <a:rPr lang="sr-Latn-ME" sz="1900" dirty="0" smtClean="0"/>
              <a:t>,</a:t>
            </a:r>
            <a:r>
              <a:rPr lang="en-US" sz="1900" dirty="0" smtClean="0"/>
              <a:t> </a:t>
            </a:r>
            <a:r>
              <a:rPr lang="en-US" sz="1900" dirty="0" err="1" smtClean="0"/>
              <a:t>planirana</a:t>
            </a:r>
            <a:r>
              <a:rPr lang="en-US" sz="1900" dirty="0" smtClean="0"/>
              <a:t> je </a:t>
            </a:r>
            <a:r>
              <a:rPr lang="en-US" sz="1900" dirty="0" err="1" smtClean="0"/>
              <a:t>izgradnja</a:t>
            </a:r>
            <a:r>
              <a:rPr lang="en-US" sz="1900" dirty="0" smtClean="0"/>
              <a:t> </a:t>
            </a:r>
            <a:r>
              <a:rPr lang="en-US" sz="1900" dirty="0" err="1" smtClean="0"/>
              <a:t>jedne</a:t>
            </a:r>
            <a:r>
              <a:rPr lang="en-US" sz="1900" dirty="0" smtClean="0"/>
              <a:t> </a:t>
            </a:r>
            <a:r>
              <a:rPr lang="en-US" sz="1900" dirty="0" err="1" smtClean="0"/>
              <a:t>Opšte</a:t>
            </a:r>
            <a:r>
              <a:rPr lang="en-US" sz="1900" dirty="0" smtClean="0"/>
              <a:t> </a:t>
            </a:r>
            <a:r>
              <a:rPr lang="en-US" sz="1900" dirty="0" err="1" smtClean="0"/>
              <a:t>bolnice</a:t>
            </a:r>
            <a:r>
              <a:rPr lang="en-US" sz="1900" dirty="0" smtClean="0"/>
              <a:t> </a:t>
            </a:r>
            <a:r>
              <a:rPr lang="sr-Latn-ME" sz="1900" dirty="0" smtClean="0"/>
              <a:t>na području naselja </a:t>
            </a:r>
            <a:r>
              <a:rPr lang="en-US" sz="1900" dirty="0" smtClean="0"/>
              <a:t>Maslin</a:t>
            </a:r>
            <a:r>
              <a:rPr lang="sr-Latn-ME" sz="1900" dirty="0" smtClean="0"/>
              <a:t>e.</a:t>
            </a:r>
            <a:endParaRPr lang="en-US" sz="1900" i="1" dirty="0" smtClean="0"/>
          </a:p>
          <a:p>
            <a:pPr>
              <a:defRPr/>
            </a:pPr>
            <a:endParaRPr lang="en-GB" sz="1900" dirty="0"/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2800" smtClean="0">
                <a:latin typeface="Arial" charset="0"/>
                <a:ea typeface="ＭＳ Ｐゴシック" pitchFamily="34" charset="-128"/>
              </a:rPr>
              <a:t>OPŠTA BOLNICA U PODGORICI</a:t>
            </a:r>
          </a:p>
        </p:txBody>
      </p:sp>
      <p:pic>
        <p:nvPicPr>
          <p:cNvPr id="7172" name="Picture 4" descr="http://www.portal-crnagora.com/media/7c/9649/opstina-podgorica-slide_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978" y="3735548"/>
            <a:ext cx="4132912" cy="21600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 r="23931"/>
          <a:stretch>
            <a:fillRect/>
          </a:stretch>
        </p:blipFill>
        <p:spPr bwMode="auto">
          <a:xfrm>
            <a:off x="4748365" y="1351717"/>
            <a:ext cx="2109635" cy="23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701" y="1238866"/>
            <a:ext cx="2030575" cy="24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738" y="1550988"/>
            <a:ext cx="8472487" cy="4392612"/>
          </a:xfrm>
        </p:spPr>
        <p:txBody>
          <a:bodyPr/>
          <a:lstStyle/>
          <a:p>
            <a:pPr marL="266700" indent="-266700">
              <a:defRPr/>
            </a:pPr>
            <a:r>
              <a:rPr lang="en-GB" sz="1600" dirty="0" smtClean="0"/>
              <a:t>N</a:t>
            </a:r>
            <a:r>
              <a:rPr lang="sr-Latn-ME" sz="1600" dirty="0" smtClean="0"/>
              <a:t>ajveći i najznačajniji zdravstveni centar za banjsko liječenje u Crnoj Gori osnovan 1949.</a:t>
            </a:r>
          </a:p>
          <a:p>
            <a:pPr marL="266700" indent="-266700">
              <a:defRPr/>
            </a:pPr>
            <a:r>
              <a:rPr lang="sr-Latn-ME" sz="1600" dirty="0" smtClean="0"/>
              <a:t>Vlasnička struktura:</a:t>
            </a:r>
          </a:p>
          <a:p>
            <a:pPr lvl="2">
              <a:defRPr/>
            </a:pPr>
            <a:r>
              <a:rPr lang="sr-Latn-ME" sz="1400" b="1" dirty="0" smtClean="0"/>
              <a:t>Država Crna Gora </a:t>
            </a:r>
            <a:r>
              <a:rPr lang="sr-Latn-ME" sz="1400" b="1" dirty="0" smtClean="0">
                <a:solidFill>
                  <a:srgbClr val="F50736"/>
                </a:solidFill>
              </a:rPr>
              <a:t>56,48%</a:t>
            </a:r>
          </a:p>
          <a:p>
            <a:pPr lvl="2">
              <a:defRPr/>
            </a:pPr>
            <a:r>
              <a:rPr lang="sr-Latn-ME" sz="1400" b="1" dirty="0" smtClean="0"/>
              <a:t>Republika Srbija </a:t>
            </a:r>
            <a:r>
              <a:rPr lang="sr-Latn-ME" sz="1400" b="1" dirty="0" smtClean="0">
                <a:solidFill>
                  <a:srgbClr val="F50736"/>
                </a:solidFill>
              </a:rPr>
              <a:t>25,94%</a:t>
            </a:r>
          </a:p>
          <a:p>
            <a:pPr lvl="2">
              <a:defRPr/>
            </a:pPr>
            <a:r>
              <a:rPr lang="sr-Latn-ME" sz="1400" b="1" dirty="0" smtClean="0"/>
              <a:t>ICN </a:t>
            </a:r>
            <a:r>
              <a:rPr lang="sr-Latn-ME" sz="1400" b="1" dirty="0" smtClean="0">
                <a:solidFill>
                  <a:srgbClr val="F50736"/>
                </a:solidFill>
              </a:rPr>
              <a:t>1,29%</a:t>
            </a:r>
          </a:p>
          <a:p>
            <a:pPr lvl="2">
              <a:defRPr/>
            </a:pPr>
            <a:r>
              <a:rPr lang="sr-Latn-ME" sz="1400" b="1" dirty="0" smtClean="0"/>
              <a:t>Fizička lica </a:t>
            </a:r>
            <a:r>
              <a:rPr lang="sr-Latn-ME" sz="1400" b="1" dirty="0" smtClean="0">
                <a:solidFill>
                  <a:srgbClr val="F50736"/>
                </a:solidFill>
              </a:rPr>
              <a:t>16,29%</a:t>
            </a:r>
          </a:p>
          <a:p>
            <a:pPr marL="266700" indent="-266700">
              <a:defRPr/>
            </a:pPr>
            <a:r>
              <a:rPr lang="sr-Latn-ME" sz="1600" dirty="0" smtClean="0"/>
              <a:t>Pregled objekata Instituta:</a:t>
            </a:r>
          </a:p>
          <a:p>
            <a:pPr lvl="1">
              <a:defRPr/>
            </a:pPr>
            <a:r>
              <a:rPr lang="sr-Latn-ME" sz="1600" b="1" dirty="0" smtClean="0"/>
              <a:t>Prva faza </a:t>
            </a:r>
            <a:r>
              <a:rPr lang="sr-Latn-ME" sz="1600" dirty="0" smtClean="0"/>
              <a:t>- glavna zgrada površine 16.478m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 , soliter površine 3.800m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 , E odjeljenje površine 2.800m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 i Dječje odjeljenje površine 4.250m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, sa ukupno </a:t>
            </a:r>
            <a:r>
              <a:rPr lang="sr-Latn-ME" sz="1600" b="1" dirty="0" smtClean="0"/>
              <a:t>471</a:t>
            </a:r>
            <a:r>
              <a:rPr lang="sr-Latn-ME" sz="1600" dirty="0" smtClean="0"/>
              <a:t> sobom i </a:t>
            </a:r>
            <a:r>
              <a:rPr lang="sr-Latn-ME" sz="1600" b="1" dirty="0" smtClean="0"/>
              <a:t>934</a:t>
            </a:r>
            <a:r>
              <a:rPr lang="sr-Latn-ME" sz="1600" dirty="0" smtClean="0"/>
              <a:t> kreveta </a:t>
            </a:r>
          </a:p>
          <a:p>
            <a:pPr lvl="1">
              <a:defRPr/>
            </a:pPr>
            <a:r>
              <a:rPr lang="sr-Latn-ME" sz="1600" b="1" dirty="0" smtClean="0"/>
              <a:t>Druga faza </a:t>
            </a:r>
            <a:r>
              <a:rPr lang="sr-Latn-ME" sz="1600" dirty="0" smtClean="0"/>
              <a:t>površine 54.803m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, kapaciteta </a:t>
            </a:r>
            <a:r>
              <a:rPr lang="sr-Latn-ME" sz="1600" b="1" dirty="0" smtClean="0"/>
              <a:t>452</a:t>
            </a:r>
            <a:r>
              <a:rPr lang="sr-Latn-ME" sz="1600" dirty="0" smtClean="0"/>
              <a:t> sobe sa </a:t>
            </a:r>
            <a:r>
              <a:rPr lang="sr-Latn-ME" sz="1600" b="1" dirty="0" smtClean="0"/>
              <a:t>846</a:t>
            </a:r>
            <a:r>
              <a:rPr lang="sr-Latn-ME" sz="1600" dirty="0" smtClean="0"/>
              <a:t> kreveta</a:t>
            </a:r>
          </a:p>
          <a:p>
            <a:pPr lvl="1">
              <a:defRPr/>
            </a:pPr>
            <a:r>
              <a:rPr lang="sr-Latn-ME" sz="1600" b="1" dirty="0" smtClean="0"/>
              <a:t>Vila “Galeb” </a:t>
            </a:r>
            <a:r>
              <a:rPr lang="sr-Latn-ME" sz="1600" dirty="0" smtClean="0"/>
              <a:t>5.712m</a:t>
            </a:r>
            <a:r>
              <a:rPr lang="sr-Latn-ME" sz="1600" baseline="30000" dirty="0" smtClean="0"/>
              <a:t>2</a:t>
            </a:r>
            <a:r>
              <a:rPr lang="sr-Latn-ME" sz="1600" dirty="0" smtClean="0"/>
              <a:t>, kapaciteta</a:t>
            </a:r>
            <a:r>
              <a:rPr lang="sr-Latn-ME" sz="1600" b="1" dirty="0" smtClean="0"/>
              <a:t> 20 </a:t>
            </a:r>
            <a:r>
              <a:rPr lang="sr-Latn-ME" sz="1600" dirty="0" smtClean="0"/>
              <a:t>soba sa </a:t>
            </a:r>
            <a:r>
              <a:rPr lang="sr-Latn-ME" sz="1600" b="1" dirty="0" smtClean="0"/>
              <a:t>46</a:t>
            </a:r>
            <a:r>
              <a:rPr lang="sr-Latn-ME" sz="1600" dirty="0" smtClean="0"/>
              <a:t> kreveta</a:t>
            </a:r>
          </a:p>
          <a:p>
            <a:pPr marL="266700" indent="-266700">
              <a:defRPr/>
            </a:pPr>
            <a:r>
              <a:rPr lang="sr-Latn-ME" sz="1600" dirty="0" smtClean="0"/>
              <a:t>Ukupno raspoloživi kapacitet </a:t>
            </a:r>
            <a:r>
              <a:rPr lang="sr-Latn-ME" sz="1600" b="1" dirty="0" smtClean="0"/>
              <a:t>942</a:t>
            </a:r>
            <a:r>
              <a:rPr lang="sr-Latn-ME" sz="1600" dirty="0" smtClean="0"/>
              <a:t> sobe</a:t>
            </a:r>
          </a:p>
          <a:p>
            <a:pPr marL="266700" indent="-266700">
              <a:defRPr/>
            </a:pPr>
            <a:r>
              <a:rPr lang="sr-Latn-ME" sz="1600" dirty="0" smtClean="0"/>
              <a:t>Ukupan broj zaposlenih: </a:t>
            </a:r>
            <a:r>
              <a:rPr lang="sr-Latn-ME" sz="1600" b="1" dirty="0" smtClean="0"/>
              <a:t>761</a:t>
            </a:r>
          </a:p>
          <a:p>
            <a:pPr marL="266700" indent="-266700">
              <a:defRPr/>
            </a:pPr>
            <a:r>
              <a:rPr lang="sr-Latn-ME" sz="1600" dirty="0" smtClean="0"/>
              <a:t>Broj noćenja 2009. godine </a:t>
            </a:r>
            <a:r>
              <a:rPr lang="sr-Latn-ME" sz="1600" b="1" dirty="0" smtClean="0"/>
              <a:t>181.367 </a:t>
            </a:r>
            <a:r>
              <a:rPr lang="sr-Latn-ME" sz="1600" dirty="0" smtClean="0"/>
              <a:t>(95.590 domaćih i 85.777 stranih), prosječna dužina boravka </a:t>
            </a:r>
            <a:r>
              <a:rPr lang="sr-Latn-ME" sz="1600" b="1" dirty="0" smtClean="0"/>
              <a:t>12 dana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 bwMode="auto">
          <a:xfrm>
            <a:off x="177800" y="177800"/>
            <a:ext cx="7205663" cy="1049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INSTITUT “DR SIMO MILOŠEVIĆ” IGALO</a:t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r>
              <a:rPr lang="en-US" sz="1800" smtClean="0">
                <a:solidFill>
                  <a:srgbClr val="FF8181"/>
                </a:solidFill>
                <a:latin typeface="Arial" charset="0"/>
                <a:ea typeface="ＭＳ Ｐゴシック" pitchFamily="34" charset="-128"/>
              </a:rPr>
              <a:t>www.</a:t>
            </a:r>
            <a:r>
              <a:rPr lang="en-GB" sz="1800" smtClean="0">
                <a:solidFill>
                  <a:srgbClr val="FF8181"/>
                </a:solidFill>
                <a:latin typeface="Arial" charset="0"/>
                <a:ea typeface="ＭＳ Ｐゴシック" pitchFamily="34" charset="-128"/>
              </a:rPr>
              <a:t>igalospa.com</a:t>
            </a:r>
            <a:endParaRPr lang="en-GB" sz="2800" smtClean="0">
              <a:solidFill>
                <a:srgbClr val="FF818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8140700" cy="4392613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Zdravstvena</a:t>
            </a:r>
            <a:r>
              <a:rPr lang="en-US" sz="2000" dirty="0" smtClean="0"/>
              <a:t> </a:t>
            </a:r>
            <a:r>
              <a:rPr lang="en-US" sz="2000" dirty="0" err="1" smtClean="0"/>
              <a:t>služba</a:t>
            </a:r>
            <a:r>
              <a:rPr lang="en-US" sz="2000" dirty="0" smtClean="0"/>
              <a:t> je </a:t>
            </a:r>
            <a:r>
              <a:rPr lang="en-US" sz="2000" dirty="0" err="1" smtClean="0"/>
              <a:t>organizovana</a:t>
            </a:r>
            <a:r>
              <a:rPr lang="en-US" sz="2000" dirty="0" smtClean="0"/>
              <a:t> u tri </a:t>
            </a:r>
            <a:r>
              <a:rPr lang="en-US" sz="2000" dirty="0" err="1" smtClean="0"/>
              <a:t>nivoa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zdravstvene</a:t>
            </a:r>
            <a:r>
              <a:rPr lang="en-US" sz="2000" dirty="0" smtClean="0"/>
              <a:t> </a:t>
            </a:r>
            <a:r>
              <a:rPr lang="en-US" sz="2000" dirty="0" err="1" smtClean="0"/>
              <a:t>zaštite</a:t>
            </a:r>
            <a:endParaRPr lang="sr-Latn-ME" sz="20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400" dirty="0" smtClean="0"/>
          </a:p>
          <a:p>
            <a:pPr>
              <a:defRPr/>
            </a:pPr>
            <a:endParaRPr lang="sr-Latn-ME" sz="2000" dirty="0" smtClean="0"/>
          </a:p>
          <a:p>
            <a:pPr lvl="1">
              <a:defRPr/>
            </a:pPr>
            <a:r>
              <a:rPr lang="sr-Latn-ME" sz="1800" dirty="0" smtClean="0"/>
              <a:t>U</a:t>
            </a:r>
            <a:r>
              <a:rPr lang="en-US" sz="1800" dirty="0" err="1" smtClean="0"/>
              <a:t>kup</a:t>
            </a:r>
            <a:r>
              <a:rPr lang="sr-Latn-ME" sz="1800" dirty="0" smtClean="0"/>
              <a:t>an broj</a:t>
            </a:r>
            <a:r>
              <a:rPr lang="en-US" sz="1800" dirty="0" smtClean="0"/>
              <a:t> </a:t>
            </a:r>
            <a:r>
              <a:rPr lang="en-US" sz="1800" dirty="0" err="1" smtClean="0"/>
              <a:t>kreveta</a:t>
            </a:r>
            <a:r>
              <a:rPr lang="en-US" sz="1800" dirty="0" smtClean="0"/>
              <a:t> u </a:t>
            </a:r>
            <a:r>
              <a:rPr lang="en-US" sz="1800" dirty="0" err="1" smtClean="0"/>
              <a:t>zdravstvenom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sistemu</a:t>
            </a:r>
            <a:r>
              <a:rPr lang="en-US" sz="1800" dirty="0" smtClean="0"/>
              <a:t> </a:t>
            </a:r>
            <a:r>
              <a:rPr lang="en-US" sz="1800" dirty="0" err="1" smtClean="0"/>
              <a:t>Crne</a:t>
            </a:r>
            <a:r>
              <a:rPr lang="en-US" sz="1800" dirty="0" smtClean="0"/>
              <a:t> Gore</a:t>
            </a:r>
            <a:r>
              <a:rPr lang="sr-Latn-ME" sz="1800" dirty="0" smtClean="0"/>
              <a:t> je</a:t>
            </a:r>
            <a:r>
              <a:rPr lang="en-US" sz="1800" dirty="0" smtClean="0"/>
              <a:t> </a:t>
            </a:r>
            <a:r>
              <a:rPr lang="en-US" sz="1800" b="1" dirty="0" smtClean="0"/>
              <a:t>2466</a:t>
            </a:r>
            <a:r>
              <a:rPr lang="sr-Latn-ME" sz="1800" b="1" dirty="0" smtClean="0"/>
              <a:t>*</a:t>
            </a:r>
          </a:p>
          <a:p>
            <a:pPr lvl="1">
              <a:buFont typeface="Arial" charset="0"/>
              <a:buNone/>
              <a:defRPr/>
            </a:pPr>
            <a:r>
              <a:rPr lang="sr-Latn-ME" sz="1600" b="1" dirty="0" smtClean="0"/>
              <a:t>* </a:t>
            </a:r>
            <a:r>
              <a:rPr lang="sr-Latn-ME" sz="1200" b="1" dirty="0" smtClean="0"/>
              <a:t>Institut za Javno zdravlje- Statistički godišnjak</a:t>
            </a:r>
            <a:endParaRPr lang="en-US" sz="1600" dirty="0" smtClean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 bwMode="auto">
          <a:xfrm>
            <a:off x="368300" y="96838"/>
            <a:ext cx="70151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ZDRAVSTVENI SISTEM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162050" y="2259013"/>
            <a:ext cx="7353300" cy="863600"/>
            <a:chOff x="3360988" y="2432886"/>
            <a:chExt cx="7352390" cy="864000"/>
          </a:xfrm>
        </p:grpSpPr>
        <p:sp>
          <p:nvSpPr>
            <p:cNvPr id="7" name="Tekstboks 26"/>
            <p:cNvSpPr txBox="1">
              <a:spLocks noChangeArrowheads="1"/>
            </p:cNvSpPr>
            <p:nvPr/>
          </p:nvSpPr>
          <p:spPr bwMode="auto">
            <a:xfrm>
              <a:off x="5313371" y="2591710"/>
              <a:ext cx="5400007" cy="55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ME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rimarni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nivo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čiji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je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nosilac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izabrani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do</a:t>
              </a:r>
              <a:r>
                <a:rPr lang="sr-Latn-ME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k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tor u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ambulanti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odnosno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tim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izabranog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doktora</a:t>
              </a:r>
              <a:endParaRPr lang="en-US" sz="15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8" name="Højrepil 6"/>
            <p:cNvSpPr/>
            <p:nvPr/>
          </p:nvSpPr>
          <p:spPr bwMode="auto">
            <a:xfrm>
              <a:off x="4807022" y="2690180"/>
              <a:ext cx="485715" cy="354176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9" name="Rektangel 3"/>
            <p:cNvSpPr>
              <a:spLocks noChangeArrowheads="1"/>
            </p:cNvSpPr>
            <p:nvPr/>
          </p:nvSpPr>
          <p:spPr bwMode="auto">
            <a:xfrm>
              <a:off x="3360988" y="2432886"/>
              <a:ext cx="1512701" cy="8640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4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10" name="Text Box 52"/>
            <p:cNvSpPr txBox="1">
              <a:spLocks noChangeArrowheads="1"/>
            </p:cNvSpPr>
            <p:nvPr/>
          </p:nvSpPr>
          <p:spPr bwMode="gray">
            <a:xfrm>
              <a:off x="3370512" y="2702886"/>
              <a:ext cx="1488891" cy="30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sr-Latn-ME" sz="1400" b="1" noProof="1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PRVI NIVO</a:t>
              </a:r>
              <a:endParaRPr lang="en-US" sz="1400" b="1" noProof="1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3557" name="Group 10"/>
          <p:cNvGrpSpPr>
            <a:grpSpLocks/>
          </p:cNvGrpSpPr>
          <p:nvPr/>
        </p:nvGrpSpPr>
        <p:grpSpPr bwMode="auto">
          <a:xfrm>
            <a:off x="1144588" y="3189288"/>
            <a:ext cx="7327900" cy="863600"/>
            <a:chOff x="3341436" y="2432886"/>
            <a:chExt cx="7327698" cy="864000"/>
          </a:xfrm>
        </p:grpSpPr>
        <p:sp>
          <p:nvSpPr>
            <p:cNvPr id="12" name="Tekstboks 26"/>
            <p:cNvSpPr txBox="1">
              <a:spLocks noChangeArrowheads="1"/>
            </p:cNvSpPr>
            <p:nvPr/>
          </p:nvSpPr>
          <p:spPr bwMode="auto">
            <a:xfrm>
              <a:off x="5268608" y="2579004"/>
              <a:ext cx="5400526" cy="55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ME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ekundarna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zdravstvena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zaštita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obezbjedjuje</a:t>
              </a:r>
              <a:r>
                <a:rPr lang="sr-Latn-ME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se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preko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specijalističkih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ambulanti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bolničkih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odjeljenja</a:t>
              </a:r>
              <a:endParaRPr lang="en-US" sz="15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3" name="Højrepil 6"/>
            <p:cNvSpPr/>
            <p:nvPr/>
          </p:nvSpPr>
          <p:spPr bwMode="auto">
            <a:xfrm>
              <a:off x="4808246" y="2690180"/>
              <a:ext cx="485762" cy="354176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14" name="Rektangel 3"/>
            <p:cNvSpPr>
              <a:spLocks noChangeArrowheads="1"/>
            </p:cNvSpPr>
            <p:nvPr/>
          </p:nvSpPr>
          <p:spPr bwMode="auto">
            <a:xfrm>
              <a:off x="3360485" y="2432886"/>
              <a:ext cx="1512845" cy="8640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4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3341436" y="2745768"/>
              <a:ext cx="1528720" cy="30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sr-Latn-ME" sz="1400" b="1" noProof="1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DRUGI NIVO</a:t>
              </a:r>
              <a:endParaRPr lang="en-US" sz="1400" b="1" noProof="1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3558" name="Group 15"/>
          <p:cNvGrpSpPr>
            <a:grpSpLocks/>
          </p:cNvGrpSpPr>
          <p:nvPr/>
        </p:nvGrpSpPr>
        <p:grpSpPr bwMode="auto">
          <a:xfrm>
            <a:off x="1165225" y="4060825"/>
            <a:ext cx="7292975" cy="1016000"/>
            <a:chOff x="3360988" y="2376447"/>
            <a:chExt cx="7293399" cy="1015663"/>
          </a:xfrm>
        </p:grpSpPr>
        <p:sp>
          <p:nvSpPr>
            <p:cNvPr id="17" name="Tekstboks 26"/>
            <p:cNvSpPr txBox="1">
              <a:spLocks noChangeArrowheads="1"/>
            </p:cNvSpPr>
            <p:nvPr/>
          </p:nvSpPr>
          <p:spPr bwMode="auto">
            <a:xfrm>
              <a:off x="5254986" y="2376447"/>
              <a:ext cx="539940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ME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T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ercijarni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nivo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zdravstvene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zaštite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obezbjedjuje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se u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užim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specijalističkim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ambulantama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,</a:t>
              </a:r>
              <a:r>
                <a:rPr lang="sr-Latn-ME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dijagnostičkim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centrima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bolničkim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odjeljenjima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koja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su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visoko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specijalizovana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u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pogledu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opreme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kadra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sr-Latn-ME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i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500" b="1" dirty="0" err="1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prostora</a:t>
              </a:r>
              <a:r>
                <a:rPr lang="en-US" sz="1500" b="1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.</a:t>
              </a:r>
            </a:p>
          </p:txBody>
        </p:sp>
        <p:sp>
          <p:nvSpPr>
            <p:cNvPr id="18" name="Højrepil 6"/>
            <p:cNvSpPr/>
            <p:nvPr/>
          </p:nvSpPr>
          <p:spPr bwMode="auto">
            <a:xfrm>
              <a:off x="4807285" y="2689081"/>
              <a:ext cx="485803" cy="353895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19" name="Rektangel 3"/>
            <p:cNvSpPr>
              <a:spLocks noChangeArrowheads="1"/>
            </p:cNvSpPr>
            <p:nvPr/>
          </p:nvSpPr>
          <p:spPr bwMode="auto">
            <a:xfrm>
              <a:off x="3360988" y="2433578"/>
              <a:ext cx="1511388" cy="86331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4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gray">
            <a:xfrm>
              <a:off x="3419703" y="2695609"/>
              <a:ext cx="1346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400" b="1" noProof="1">
                  <a:solidFill>
                    <a:srgbClr val="353637"/>
                  </a:solidFill>
                </a:rPr>
                <a:t>TREĆI NIVO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 bwMode="auto">
          <a:xfrm>
            <a:off x="177800" y="177800"/>
            <a:ext cx="7205663" cy="1049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INSTITUT “DR SIMO MILOŠEVIĆ” IGALO</a:t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r>
              <a:rPr lang="en-US" sz="1800" smtClean="0">
                <a:solidFill>
                  <a:srgbClr val="FF8181"/>
                </a:solidFill>
                <a:latin typeface="Arial" charset="0"/>
                <a:ea typeface="ＭＳ Ｐゴシック" pitchFamily="34" charset="-128"/>
              </a:rPr>
              <a:t>www.</a:t>
            </a:r>
            <a:r>
              <a:rPr lang="en-GB" sz="1800" smtClean="0">
                <a:solidFill>
                  <a:srgbClr val="FF8181"/>
                </a:solidFill>
                <a:latin typeface="Arial" charset="0"/>
                <a:ea typeface="ＭＳ Ｐゴシック" pitchFamily="34" charset="-128"/>
              </a:rPr>
              <a:t>igalospa.com</a:t>
            </a:r>
            <a:endParaRPr lang="en-GB" sz="2800" smtClean="0">
              <a:solidFill>
                <a:srgbClr val="FF818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0964" name="Picture 2" descr=" "/>
          <p:cNvPicPr>
            <a:picLocks noChangeAspect="1" noChangeArrowheads="1"/>
          </p:cNvPicPr>
          <p:nvPr/>
        </p:nvPicPr>
        <p:blipFill>
          <a:blip r:embed="rId2"/>
          <a:srcRect t="23438" b="6890"/>
          <a:stretch>
            <a:fillRect/>
          </a:stretch>
        </p:blipFill>
        <p:spPr bwMode="auto">
          <a:xfrm>
            <a:off x="-19019" y="1489587"/>
            <a:ext cx="9177768" cy="439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" y="1516063"/>
            <a:ext cx="5891213" cy="4392612"/>
          </a:xfrm>
        </p:spPr>
        <p:txBody>
          <a:bodyPr/>
          <a:lstStyle/>
          <a:p>
            <a:pPr marL="266700" indent="-266700">
              <a:defRPr/>
            </a:pPr>
            <a:r>
              <a:rPr lang="en-GB" sz="1600" dirty="0" err="1" smtClean="0"/>
              <a:t>Bolnički</a:t>
            </a:r>
            <a:r>
              <a:rPr lang="sr-Latn-ME" sz="1600" dirty="0" smtClean="0"/>
              <a:t> kompleks u Bokokotorskom zalivu sa direktnim izlazom na more u dužini od 500 m</a:t>
            </a:r>
          </a:p>
          <a:p>
            <a:pPr marL="266700" indent="-266700">
              <a:defRPr/>
            </a:pPr>
            <a:r>
              <a:rPr lang="en-GB" sz="1600" dirty="0" smtClean="0"/>
              <a:t>P</a:t>
            </a:r>
            <a:r>
              <a:rPr lang="sr-Latn-ME" sz="1600" dirty="0" smtClean="0"/>
              <a:t>rostor Meljina je prije više od 100 godina odabran za izgradnju bolničkih i rehabilitacionih sadržaja zbog izuzetne mikroklime</a:t>
            </a:r>
          </a:p>
          <a:p>
            <a:pPr marL="266700" indent="-266700">
              <a:defRPr/>
            </a:pPr>
            <a:r>
              <a:rPr lang="sr-Latn-ME" sz="1600" dirty="0" smtClean="0"/>
              <a:t>Kapacitet: 93 kreveta u bolesničkom dijelu i 115 u rehabilitacionom dijelu</a:t>
            </a:r>
          </a:p>
          <a:p>
            <a:pPr marL="266700" indent="-266700">
              <a:defRPr/>
            </a:pPr>
            <a:r>
              <a:rPr lang="sr-Latn-ME" sz="1600" dirty="0" smtClean="0"/>
              <a:t>Bolnica raspolaže savremenom medicinskom opremom za dijagnostiku, liječenje i rehabilitaciju, kao i kompetentnim i stručnim medicinskim osobljem</a:t>
            </a:r>
          </a:p>
          <a:p>
            <a:pPr marL="627063" lvl="1">
              <a:defRPr/>
            </a:pPr>
            <a:r>
              <a:rPr lang="sr-Latn-ME" sz="1400" dirty="0" smtClean="0"/>
              <a:t>Aparati za interferentne struje, tens, ultrazvuk, elektroforeza, laser...</a:t>
            </a:r>
          </a:p>
          <a:p>
            <a:pPr marL="627063" lvl="1">
              <a:defRPr/>
            </a:pPr>
            <a:r>
              <a:rPr lang="en-GB" sz="1400" dirty="0" smtClean="0"/>
              <a:t>A</a:t>
            </a:r>
            <a:r>
              <a:rPr lang="sr-Latn-ME" sz="1400" dirty="0" smtClean="0"/>
              <a:t>parati za kratkotalasnu i dugotalasnu dijatermiju</a:t>
            </a:r>
          </a:p>
          <a:p>
            <a:pPr marL="627063" lvl="1">
              <a:defRPr/>
            </a:pPr>
            <a:r>
              <a:rPr lang="sr-Latn-ME" sz="1400" dirty="0" smtClean="0"/>
              <a:t>Aparat za endoskopsku hirurgiju</a:t>
            </a:r>
          </a:p>
          <a:p>
            <a:pPr marL="627063" lvl="1">
              <a:defRPr/>
            </a:pPr>
            <a:r>
              <a:rPr lang="sr-Latn-ME" sz="1400" dirty="0" smtClean="0"/>
              <a:t>Kolonoskop</a:t>
            </a:r>
          </a:p>
          <a:p>
            <a:pPr marL="627063" lvl="1">
              <a:defRPr/>
            </a:pPr>
            <a:r>
              <a:rPr lang="sr-Latn-ME" sz="1400" dirty="0" smtClean="0"/>
              <a:t>CTG</a:t>
            </a:r>
          </a:p>
          <a:p>
            <a:pPr marL="627063" lvl="1">
              <a:defRPr/>
            </a:pPr>
            <a:r>
              <a:rPr lang="en-GB" sz="1400" dirty="0" smtClean="0"/>
              <a:t>T</a:t>
            </a:r>
            <a:r>
              <a:rPr lang="sr-Latn-ME" sz="1400" dirty="0" smtClean="0"/>
              <a:t>ri inkubatora (jedan transportni)</a:t>
            </a:r>
          </a:p>
          <a:p>
            <a:pPr marL="627063" lvl="1">
              <a:defRPr/>
            </a:pPr>
            <a:r>
              <a:rPr lang="sr-Latn-ME" sz="1400" dirty="0" smtClean="0"/>
              <a:t>CT scan, mamograf, Doppler, EEG...</a:t>
            </a:r>
            <a:endParaRPr lang="sr-Latn-ME" sz="1200" dirty="0" smtClean="0"/>
          </a:p>
          <a:p>
            <a:pPr>
              <a:defRPr/>
            </a:pPr>
            <a:endParaRPr lang="sr-Latn-ME" sz="1600" dirty="0" smtClean="0"/>
          </a:p>
          <a:p>
            <a:pPr>
              <a:defRPr/>
            </a:pPr>
            <a:endParaRPr lang="en-GB" sz="1600" dirty="0"/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PRIVATNA ZDRAVSTVENA USTANOVA </a:t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latin typeface="Arial" charset="0"/>
                <a:ea typeface="ＭＳ Ｐゴシック" pitchFamily="34" charset="-128"/>
              </a:rPr>
              <a:t>OPŠTA BOLNICA “MELJINE”</a:t>
            </a:r>
            <a:endParaRPr lang="en-GB" sz="280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3012" name="Picture 4" descr=" Melj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2908" y="2913848"/>
            <a:ext cx="2520000" cy="15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014" name="Picture 6" descr="http://skalaradio.com/wp-content/uploads/2011/02/bolnica-u-Meljin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2374" y="1119992"/>
            <a:ext cx="2520000" cy="189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3016" name="Picture 8" descr="http://www.businessart.me/fajlovi/bussinessart/attach_fajlovi/eng/projects/public/2010/03/jpg/thumb/meljine_health_1_projekat.jpg"/>
          <p:cNvPicPr>
            <a:picLocks noChangeAspect="1" noChangeArrowheads="1"/>
          </p:cNvPicPr>
          <p:nvPr/>
        </p:nvPicPr>
        <p:blipFill>
          <a:blip r:embed="rId4"/>
          <a:srcRect t="5661" b="9723"/>
          <a:stretch>
            <a:fillRect/>
          </a:stretch>
        </p:blipFill>
        <p:spPr bwMode="auto">
          <a:xfrm>
            <a:off x="6403790" y="4300990"/>
            <a:ext cx="2520000" cy="1496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8229600" cy="43926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 err="1" smtClean="0"/>
              <a:t>Privatno</a:t>
            </a:r>
            <a:r>
              <a:rPr lang="sr-Latn-ME" sz="2400" dirty="0" smtClean="0"/>
              <a:t>-</a:t>
            </a:r>
            <a:r>
              <a:rPr lang="en-US" sz="2400" dirty="0" err="1" smtClean="0"/>
              <a:t>javno</a:t>
            </a:r>
            <a:r>
              <a:rPr lang="en-US" sz="2400" dirty="0" smtClean="0"/>
              <a:t> </a:t>
            </a:r>
            <a:r>
              <a:rPr lang="en-US" sz="2400" dirty="0" err="1" smtClean="0"/>
              <a:t>partnerstvo</a:t>
            </a:r>
            <a:r>
              <a:rPr lang="en-US" sz="2400" dirty="0" smtClean="0"/>
              <a:t> za </a:t>
            </a:r>
            <a:r>
              <a:rPr lang="en-US" sz="2400" dirty="0" err="1" smtClean="0">
                <a:solidFill>
                  <a:srgbClr val="F50736"/>
                </a:solidFill>
              </a:rPr>
              <a:t>nemedicinske</a:t>
            </a:r>
            <a:r>
              <a:rPr lang="en-US" sz="2400" dirty="0" smtClean="0"/>
              <a:t> </a:t>
            </a:r>
            <a:r>
              <a:rPr lang="en-US" sz="2400" dirty="0" err="1" smtClean="0"/>
              <a:t>usluge</a:t>
            </a:r>
            <a:r>
              <a:rPr lang="en-US" sz="2400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sr-Latn-ME" sz="1800" b="1" dirty="0" smtClean="0"/>
          </a:p>
          <a:p>
            <a:pPr>
              <a:defRPr/>
            </a:pPr>
            <a:r>
              <a:rPr lang="en-US" sz="1800" b="1" dirty="0" err="1" smtClean="0"/>
              <a:t>Usluge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obezbjeđivanja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ishrane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pacijenata</a:t>
            </a:r>
            <a:r>
              <a:rPr lang="en-US" sz="1800" b="1" dirty="0" smtClean="0"/>
              <a:t> u </a:t>
            </a:r>
            <a:r>
              <a:rPr lang="en-US" sz="1800" b="1" dirty="0" err="1" smtClean="0"/>
              <a:t>zdravstvenim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ustanovama</a:t>
            </a:r>
            <a:r>
              <a:rPr lang="en-US" sz="1800" b="1" dirty="0" smtClean="0"/>
              <a:t> - </a:t>
            </a:r>
            <a:r>
              <a:rPr lang="en-US" sz="1800" b="1" i="1" dirty="0" err="1" smtClean="0"/>
              <a:t>ketering</a:t>
            </a:r>
            <a:endParaRPr lang="en-US" sz="1800" b="1" i="1" dirty="0" smtClean="0"/>
          </a:p>
          <a:p>
            <a:pPr>
              <a:defRPr/>
            </a:pPr>
            <a:r>
              <a:rPr lang="en-US" sz="1800" b="1" dirty="0" err="1" smtClean="0"/>
              <a:t>Usluge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održavanja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higijene</a:t>
            </a:r>
            <a:endParaRPr lang="en-US" sz="1800" b="1" dirty="0" smtClean="0"/>
          </a:p>
          <a:p>
            <a:pPr>
              <a:defRPr/>
            </a:pPr>
            <a:r>
              <a:rPr lang="en-US" sz="1800" b="1" dirty="0" err="1" smtClean="0"/>
              <a:t>Usluge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obezbjeđivanja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objekata</a:t>
            </a:r>
            <a:endParaRPr lang="en-US" sz="1800" b="1" dirty="0" smtClean="0"/>
          </a:p>
          <a:p>
            <a:pPr>
              <a:defRPr/>
            </a:pPr>
            <a:r>
              <a:rPr lang="en-US" sz="1800" b="1" dirty="0" err="1" smtClean="0"/>
              <a:t>Usluge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pranja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posteljine</a:t>
            </a:r>
            <a:r>
              <a:rPr lang="en-US" sz="1800" b="1" dirty="0" smtClean="0"/>
              <a:t> u </a:t>
            </a:r>
            <a:r>
              <a:rPr lang="en-US" sz="1800" b="1" dirty="0" err="1" smtClean="0"/>
              <a:t>zdravstvenim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ustanovama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2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PLANOVI ZA PRIVATNO-JAVNA PARTNERSTAVA I MOGUĆNOSTI ULAGANJA U ZDRAVSTVENI SISTEM CRNE GORE</a:t>
            </a:r>
            <a:endParaRPr lang="en-US" sz="240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3012" name="Picture 5" descr="peter-druck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77" r="7507"/>
          <a:stretch>
            <a:fillRect/>
          </a:stretch>
        </p:blipFill>
        <p:spPr bwMode="auto">
          <a:xfrm>
            <a:off x="3584575" y="4510088"/>
            <a:ext cx="20193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-15875" y="4527550"/>
            <a:ext cx="9159875" cy="233045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b="1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gray">
          <a:xfrm>
            <a:off x="0" y="6069013"/>
            <a:ext cx="9144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b="1">
                <a:solidFill>
                  <a:schemeClr val="tx2"/>
                </a:solidFill>
              </a:rPr>
              <a:t>Nebojša Todorović</a:t>
            </a:r>
          </a:p>
          <a:p>
            <a:pPr algn="ctr" defTabSz="801688"/>
            <a:r>
              <a:rPr lang="en-US" sz="1400">
                <a:solidFill>
                  <a:schemeClr val="tx2"/>
                </a:solidFill>
              </a:rPr>
              <a:t>pomoćnik ministra zdravlja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4037" name="Rectangle 5"/>
          <p:cNvSpPr txBox="1">
            <a:spLocks noChangeArrowheads="1"/>
          </p:cNvSpPr>
          <p:nvPr/>
        </p:nvSpPr>
        <p:spPr bwMode="gray">
          <a:xfrm>
            <a:off x="0" y="4748213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600" b="1" dirty="0">
                <a:solidFill>
                  <a:schemeClr val="tx2"/>
                </a:solidFill>
              </a:rPr>
              <a:t>HVALA NA PAŽNJI!</a:t>
            </a:r>
          </a:p>
        </p:txBody>
      </p:sp>
      <p:pic>
        <p:nvPicPr>
          <p:cNvPr id="44038" name="Picture 7" descr="health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27713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327775" y="242379"/>
            <a:ext cx="2255838" cy="1415395"/>
            <a:chOff x="6474544" y="950869"/>
            <a:chExt cx="2256503" cy="1415266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0176"/>
            <a:stretch>
              <a:fillRect/>
            </a:stretch>
          </p:blipFill>
          <p:spPr bwMode="auto">
            <a:xfrm>
              <a:off x="6519800" y="950869"/>
              <a:ext cx="2175641" cy="92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474544" y="1842963"/>
              <a:ext cx="2256503" cy="5231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sr-Latn-ME" sz="1400" dirty="0" smtClean="0">
                  <a:solidFill>
                    <a:schemeClr val="bg2">
                      <a:lumMod val="10000"/>
                    </a:schemeClr>
                  </a:solidFill>
                  <a:ea typeface="ＭＳ Ｐゴシック" charset="-128"/>
                  <a:cs typeface="+mn-cs"/>
                </a:rPr>
                <a:t>Ministry of Health</a:t>
              </a:r>
            </a:p>
            <a:p>
              <a:pPr algn="ctr">
                <a:defRPr/>
              </a:pPr>
              <a:r>
                <a:rPr lang="sr-Latn-ME" sz="1400" dirty="0">
                  <a:solidFill>
                    <a:schemeClr val="bg2">
                      <a:lumMod val="10000"/>
                    </a:schemeClr>
                  </a:solidFill>
                  <a:ea typeface="ＭＳ Ｐゴシック" charset="-128"/>
                  <a:cs typeface="+mn-cs"/>
                </a:rPr>
                <a:t>o</a:t>
              </a:r>
              <a:r>
                <a:rPr lang="sr-Latn-ME" sz="1400" dirty="0" smtClean="0">
                  <a:solidFill>
                    <a:schemeClr val="bg2">
                      <a:lumMod val="10000"/>
                    </a:schemeClr>
                  </a:solidFill>
                  <a:ea typeface="ＭＳ Ｐゴシック" charset="-128"/>
                  <a:cs typeface="+mn-cs"/>
                </a:rPr>
                <a:t>f Montenegro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32088" y="1950529"/>
            <a:ext cx="300810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ME" sz="17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  <a:cs typeface="+mn-cs"/>
              </a:rPr>
              <a:t>M</a:t>
            </a:r>
            <a:r>
              <a:rPr lang="en-US" sz="17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  <a:cs typeface="+mn-cs"/>
              </a:rPr>
              <a:t>OGU</a:t>
            </a:r>
            <a:r>
              <a:rPr lang="sr-Latn-ME" sz="1700" b="1" dirty="0" smtClean="0">
                <a:solidFill>
                  <a:schemeClr val="bg2">
                    <a:lumMod val="50000"/>
                  </a:schemeClr>
                </a:solidFill>
                <a:ea typeface="ＭＳ Ｐゴシック" charset="-128"/>
                <a:cs typeface="+mn-cs"/>
              </a:rPr>
              <a:t>ĆNOSTI ZA INVESTICIJE U INFRASTRUKTURNE PROJEKTE U CRNOJ GORI U OBLASTI ZDRAVSTVA UKLJUČUJUĆI TURISTIČKE DESTINACIJE</a:t>
            </a:r>
          </a:p>
          <a:p>
            <a:pPr algn="r">
              <a:defRPr/>
            </a:pPr>
            <a:endParaRPr lang="sr-Latn-ME" sz="1700" b="1" dirty="0" smtClean="0">
              <a:solidFill>
                <a:schemeClr val="bg2">
                  <a:lumMod val="50000"/>
                </a:schemeClr>
              </a:solidFill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sr-Latn-ME" sz="1700" b="1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PODGORICA, 17.03.2013.</a:t>
            </a:r>
            <a:endParaRPr lang="en-US" sz="1700" b="1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8229600" cy="4392613"/>
          </a:xfrm>
        </p:spPr>
        <p:txBody>
          <a:bodyPr anchor="t"/>
          <a:lstStyle/>
          <a:p>
            <a:pPr>
              <a:spcBef>
                <a:spcPts val="1800"/>
              </a:spcBef>
              <a:defRPr/>
            </a:pPr>
            <a:r>
              <a:rPr lang="en-US" sz="1800" dirty="0" err="1" smtClean="0"/>
              <a:t>Mreža</a:t>
            </a:r>
            <a:r>
              <a:rPr lang="en-US" sz="1800" dirty="0" smtClean="0"/>
              <a:t> </a:t>
            </a:r>
            <a:r>
              <a:rPr lang="en-US" sz="1800" dirty="0" err="1" smtClean="0"/>
              <a:t>zdravstvenih</a:t>
            </a:r>
            <a:r>
              <a:rPr lang="en-US" sz="1800" dirty="0" smtClean="0"/>
              <a:t> </a:t>
            </a:r>
            <a:r>
              <a:rPr lang="en-US" sz="1800" dirty="0" err="1" smtClean="0"/>
              <a:t>ustanova</a:t>
            </a:r>
            <a:r>
              <a:rPr lang="en-US" sz="1800" dirty="0" smtClean="0"/>
              <a:t> je </a:t>
            </a:r>
            <a:r>
              <a:rPr lang="en-US" sz="1800" dirty="0" err="1" smtClean="0"/>
              <a:t>utvrdila</a:t>
            </a:r>
            <a:r>
              <a:rPr lang="en-US" sz="1800" dirty="0" smtClean="0"/>
              <a:t> </a:t>
            </a:r>
            <a:r>
              <a:rPr lang="en-US" sz="1800" dirty="0" err="1" smtClean="0"/>
              <a:t>vrstu</a:t>
            </a:r>
            <a:r>
              <a:rPr lang="en-US" sz="1800" dirty="0" smtClean="0"/>
              <a:t> </a:t>
            </a:r>
            <a:r>
              <a:rPr lang="en-US" sz="1800" dirty="0" err="1" smtClean="0"/>
              <a:t>raspored</a:t>
            </a:r>
            <a:r>
              <a:rPr lang="en-US" sz="1800" dirty="0" smtClean="0"/>
              <a:t> </a:t>
            </a:r>
            <a:r>
              <a:rPr lang="sr-Latn-ME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broj</a:t>
            </a:r>
            <a:r>
              <a:rPr lang="en-US" sz="1800" dirty="0" smtClean="0"/>
              <a:t> </a:t>
            </a:r>
            <a:r>
              <a:rPr lang="en-US" sz="1800" dirty="0" err="1" smtClean="0"/>
              <a:t>javnih</a:t>
            </a:r>
            <a:r>
              <a:rPr lang="en-US" sz="1800" dirty="0" smtClean="0"/>
              <a:t> </a:t>
            </a:r>
            <a:r>
              <a:rPr lang="sr-Latn-ME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privatnih</a:t>
            </a:r>
            <a:r>
              <a:rPr lang="en-US" sz="1800" dirty="0" smtClean="0"/>
              <a:t> </a:t>
            </a:r>
            <a:r>
              <a:rPr lang="en-US" sz="1800" dirty="0" err="1" smtClean="0"/>
              <a:t>ustanova</a:t>
            </a:r>
            <a:r>
              <a:rPr lang="en-US" sz="1800" dirty="0" smtClean="0"/>
              <a:t> u </a:t>
            </a:r>
            <a:r>
              <a:rPr lang="en-US" sz="1800" dirty="0" err="1" smtClean="0"/>
              <a:t>Crnoj</a:t>
            </a:r>
            <a:r>
              <a:rPr lang="en-US" sz="1800" dirty="0" smtClean="0"/>
              <a:t> </a:t>
            </a:r>
            <a:r>
              <a:rPr lang="en-US" sz="1800" dirty="0" err="1" smtClean="0"/>
              <a:t>Gori</a:t>
            </a:r>
            <a:r>
              <a:rPr lang="en-US" sz="1800" dirty="0" smtClean="0"/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en-US" sz="1800" dirty="0" err="1" smtClean="0"/>
              <a:t>Mrežom</a:t>
            </a:r>
            <a:r>
              <a:rPr lang="en-US" sz="1800" dirty="0" smtClean="0"/>
              <a:t> </a:t>
            </a:r>
            <a:r>
              <a:rPr lang="en-US" sz="1800" dirty="0" err="1" smtClean="0"/>
              <a:t>zdravstvenih</a:t>
            </a:r>
            <a:r>
              <a:rPr lang="en-US" sz="1800" dirty="0" smtClean="0"/>
              <a:t> </a:t>
            </a:r>
            <a:r>
              <a:rPr lang="en-US" sz="1800" dirty="0" err="1" smtClean="0"/>
              <a:t>ustanova</a:t>
            </a:r>
            <a:r>
              <a:rPr lang="en-US" sz="1800" dirty="0" smtClean="0"/>
              <a:t> </a:t>
            </a:r>
            <a:r>
              <a:rPr lang="en-US" sz="1800" dirty="0" err="1" smtClean="0"/>
              <a:t>utvrđeno</a:t>
            </a:r>
            <a:r>
              <a:rPr lang="en-US" sz="1800" dirty="0" smtClean="0"/>
              <a:t> je</a:t>
            </a:r>
            <a:r>
              <a:rPr lang="sr-Latn-ME" sz="1800" dirty="0" smtClean="0"/>
              <a:t>:</a:t>
            </a:r>
          </a:p>
          <a:p>
            <a:pPr lvl="2">
              <a:spcBef>
                <a:spcPts val="600"/>
              </a:spcBef>
              <a:buFont typeface="Arial" charset="0"/>
              <a:buNone/>
              <a:defRPr/>
            </a:pPr>
            <a:endParaRPr lang="sr-Latn-ME" sz="1600" b="1" dirty="0" smtClean="0"/>
          </a:p>
          <a:p>
            <a:pPr lvl="2">
              <a:spcBef>
                <a:spcPts val="600"/>
              </a:spcBef>
              <a:defRPr/>
            </a:pPr>
            <a:r>
              <a:rPr lang="en-US" sz="1600" b="1" dirty="0" smtClean="0"/>
              <a:t>18 </a:t>
            </a:r>
            <a:r>
              <a:rPr lang="en-US" sz="1600" b="1" dirty="0" err="1" smtClean="0"/>
              <a:t>domova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zdravlja</a:t>
            </a:r>
            <a:r>
              <a:rPr lang="en-US" sz="1600" b="1" dirty="0" smtClean="0"/>
              <a:t>,</a:t>
            </a:r>
            <a:r>
              <a:rPr lang="sr-Latn-ME" sz="1600" b="1" dirty="0" smtClean="0"/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b="1" dirty="0" smtClean="0"/>
              <a:t>7 </a:t>
            </a:r>
            <a:r>
              <a:rPr lang="en-US" sz="1600" b="1" dirty="0" err="1" smtClean="0"/>
              <a:t>opštih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bolnica</a:t>
            </a:r>
            <a:r>
              <a:rPr lang="en-US" sz="1600" b="1" dirty="0" smtClean="0"/>
              <a:t>,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b="1" dirty="0" smtClean="0"/>
              <a:t>3 </a:t>
            </a:r>
            <a:r>
              <a:rPr lang="en-US" sz="1600" b="1" dirty="0" err="1" smtClean="0"/>
              <a:t>Specijalne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bonice</a:t>
            </a:r>
            <a:r>
              <a:rPr lang="en-US" sz="1600" b="1" dirty="0" smtClean="0"/>
              <a:t>, </a:t>
            </a:r>
            <a:endParaRPr lang="sr-Latn-ME" sz="1600" b="1" dirty="0" smtClean="0"/>
          </a:p>
          <a:p>
            <a:pPr lvl="2">
              <a:spcBef>
                <a:spcPts val="600"/>
              </a:spcBef>
              <a:defRPr/>
            </a:pPr>
            <a:r>
              <a:rPr lang="en-US" sz="1600" b="1" dirty="0" err="1" smtClean="0"/>
              <a:t>Klinički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centar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Crne</a:t>
            </a:r>
            <a:r>
              <a:rPr lang="en-US" sz="1600" b="1" dirty="0" smtClean="0"/>
              <a:t> Gore</a:t>
            </a:r>
            <a:r>
              <a:rPr lang="sr-Latn-ME" sz="1600" b="1" dirty="0" smtClean="0"/>
              <a:t>,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b="1" dirty="0" err="1" smtClean="0"/>
              <a:t>Institut</a:t>
            </a:r>
            <a:r>
              <a:rPr lang="en-US" sz="1600" b="1" dirty="0" smtClean="0"/>
              <a:t> za </a:t>
            </a:r>
            <a:r>
              <a:rPr lang="en-US" sz="1600" b="1" dirty="0" err="1" smtClean="0"/>
              <a:t>javno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zdravlje</a:t>
            </a:r>
            <a:r>
              <a:rPr lang="en-US" sz="1600" b="1" dirty="0" smtClean="0"/>
              <a:t>, </a:t>
            </a:r>
            <a:endParaRPr lang="sr-Latn-ME" sz="1600" b="1" dirty="0" smtClean="0"/>
          </a:p>
          <a:p>
            <a:pPr lvl="2">
              <a:spcBef>
                <a:spcPts val="600"/>
              </a:spcBef>
              <a:defRPr/>
            </a:pPr>
            <a:r>
              <a:rPr lang="en-US" sz="1600" b="1" dirty="0" err="1" smtClean="0"/>
              <a:t>Zavod</a:t>
            </a:r>
            <a:r>
              <a:rPr lang="en-US" sz="1600" b="1" dirty="0" smtClean="0"/>
              <a:t> za </a:t>
            </a:r>
            <a:r>
              <a:rPr lang="en-US" sz="1600" b="1" dirty="0" err="1" smtClean="0"/>
              <a:t>hitnu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medicinsku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pomoć</a:t>
            </a:r>
            <a:r>
              <a:rPr lang="en-US" sz="1600" b="1" dirty="0" smtClean="0"/>
              <a:t>, </a:t>
            </a:r>
            <a:endParaRPr lang="sr-Latn-ME" sz="1600" b="1" dirty="0" smtClean="0"/>
          </a:p>
          <a:p>
            <a:pPr lvl="2">
              <a:spcBef>
                <a:spcPts val="600"/>
              </a:spcBef>
              <a:defRPr/>
            </a:pPr>
            <a:r>
              <a:rPr lang="en-US" sz="1600" b="1" dirty="0" err="1" smtClean="0"/>
              <a:t>Zavod</a:t>
            </a:r>
            <a:r>
              <a:rPr lang="en-US" sz="1600" b="1" dirty="0" smtClean="0"/>
              <a:t>  za </a:t>
            </a:r>
            <a:r>
              <a:rPr lang="en-US" sz="1600" b="1" dirty="0" err="1" smtClean="0"/>
              <a:t>transfuziju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krvi</a:t>
            </a:r>
            <a:r>
              <a:rPr lang="en-US" sz="1600" b="1" dirty="0" smtClean="0"/>
              <a:t>, </a:t>
            </a:r>
            <a:endParaRPr lang="sr-Latn-ME" sz="1600" b="1" dirty="0" smtClean="0"/>
          </a:p>
          <a:p>
            <a:pPr lvl="2">
              <a:spcBef>
                <a:spcPts val="600"/>
              </a:spcBef>
              <a:defRPr/>
            </a:pPr>
            <a:r>
              <a:rPr lang="sr-Latn-ME" sz="1600" b="1" dirty="0" smtClean="0"/>
              <a:t>A</a:t>
            </a:r>
            <a:r>
              <a:rPr lang="en-US" sz="1600" b="1" dirty="0" smtClean="0"/>
              <a:t>U </a:t>
            </a:r>
            <a:r>
              <a:rPr lang="en-US" sz="1600" b="1" dirty="0" err="1" smtClean="0"/>
              <a:t>Montefarm</a:t>
            </a:r>
            <a:r>
              <a:rPr lang="en-US" sz="1600" b="1" dirty="0" smtClean="0"/>
              <a:t> </a:t>
            </a:r>
            <a:r>
              <a:rPr lang="sr-Latn-ME" sz="1600" b="1" dirty="0" smtClean="0"/>
              <a:t>i a</a:t>
            </a:r>
            <a:r>
              <a:rPr lang="en-US" sz="1600" b="1" dirty="0" err="1" smtClean="0"/>
              <a:t>poteke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Galenika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Crna</a:t>
            </a:r>
            <a:r>
              <a:rPr lang="en-US" sz="1600" b="1" dirty="0" smtClean="0"/>
              <a:t> Gora. 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MREŽA ZDRAVSTVENIH USTANOVA </a:t>
            </a:r>
            <a:br>
              <a:rPr lang="en-US" sz="2800" smtClean="0"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latin typeface="Arial" charset="0"/>
                <a:ea typeface="ＭＳ Ｐゴシック" pitchFamily="34" charset="-128"/>
              </a:rPr>
              <a:t>U CRNOJ GORI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3275" y="585788"/>
            <a:ext cx="5678488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11663" y="4597400"/>
            <a:ext cx="287337" cy="2873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84850" y="4159250"/>
            <a:ext cx="431800" cy="431800"/>
          </a:xfrm>
          <a:prstGeom prst="star5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56100" y="4365625"/>
            <a:ext cx="215900" cy="215900"/>
          </a:xfrm>
          <a:prstGeom prst="star5">
            <a:avLst/>
          </a:prstGeom>
          <a:solidFill>
            <a:srgbClr val="FF0000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643438" y="3213100"/>
            <a:ext cx="215900" cy="215900"/>
          </a:xfrm>
          <a:prstGeom prst="star5">
            <a:avLst/>
          </a:prstGeom>
          <a:solidFill>
            <a:srgbClr val="00008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572000" y="4292600"/>
            <a:ext cx="215900" cy="215900"/>
          </a:xfrm>
          <a:prstGeom prst="star5">
            <a:avLst/>
          </a:prstGeom>
          <a:solidFill>
            <a:srgbClr val="00008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076825" y="4724400"/>
            <a:ext cx="287338" cy="2873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207000" y="5643563"/>
            <a:ext cx="287338" cy="2873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308850" y="3068638"/>
            <a:ext cx="287338" cy="2873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948488" y="2492375"/>
            <a:ext cx="287337" cy="2873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5867400" y="1268413"/>
            <a:ext cx="287338" cy="2873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859338" y="3357563"/>
            <a:ext cx="287337" cy="2873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5614" name="Group 16"/>
          <p:cNvGrpSpPr>
            <a:grpSpLocks/>
          </p:cNvGrpSpPr>
          <p:nvPr/>
        </p:nvGrpSpPr>
        <p:grpSpPr bwMode="auto">
          <a:xfrm>
            <a:off x="285750" y="1666875"/>
            <a:ext cx="3071813" cy="2520950"/>
            <a:chOff x="306" y="1189"/>
            <a:chExt cx="2075" cy="1334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6" y="1200"/>
              <a:ext cx="2075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defRPr/>
              </a:pPr>
              <a:r>
                <a:rPr lang="sr-Latn-CS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Klinički centar (1)</a:t>
              </a:r>
              <a:endParaRPr lang="fr-FR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defRPr/>
              </a:pPr>
              <a:r>
                <a:rPr lang="fr-FR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 </a:t>
              </a:r>
              <a:endParaRPr lang="sr-Latn-BA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defRPr/>
              </a:pPr>
              <a:r>
                <a:rPr lang="sr-Latn-CS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Opšta bolnica (7)</a:t>
              </a:r>
              <a:endParaRPr lang="fr-FR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defRPr/>
              </a:pPr>
              <a:r>
                <a:rPr lang="fr-FR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 </a:t>
              </a:r>
              <a:endParaRPr lang="sr-Latn-BA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defRPr/>
              </a:pPr>
              <a:r>
                <a:rPr lang="sr-Latn-BA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S</a:t>
              </a:r>
              <a:r>
                <a:rPr lang="fr-FR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p</a:t>
              </a:r>
              <a:r>
                <a:rPr lang="sr-Latn-CS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ecijalne</a:t>
              </a:r>
              <a:r>
                <a:rPr lang="fr-FR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 </a:t>
              </a:r>
              <a:r>
                <a:rPr lang="sr-Latn-CS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bolnice (3)</a:t>
              </a:r>
              <a:endParaRPr lang="fr-FR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defRPr/>
              </a:pPr>
              <a:endParaRPr lang="fr-FR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BA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D</a:t>
              </a:r>
              <a:r>
                <a:rPr lang="fr-FR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om </a:t>
              </a:r>
              <a:r>
                <a:rPr lang="fr-FR" dirty="0" err="1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zdravlja</a:t>
              </a:r>
              <a:r>
                <a:rPr lang="sr-Latn-BA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 (18)</a:t>
              </a:r>
              <a:endParaRPr lang="en-GB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defRPr/>
              </a:pPr>
              <a:endParaRPr lang="sr-Latn-BA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defRPr/>
              </a:pPr>
              <a:endParaRPr lang="sr-Latn-BA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F50736"/>
                </a:buClr>
                <a:buSzPct val="70000"/>
                <a:buFont typeface="Arial" pitchFamily="34" charset="0"/>
                <a:buChar char="•"/>
                <a:defRPr/>
              </a:pPr>
              <a:r>
                <a:rPr lang="sr-Latn-BA" sz="1600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Institut za javno zdravlje</a:t>
              </a:r>
            </a:p>
            <a:p>
              <a:pPr marL="342900" indent="-342900">
                <a:spcBef>
                  <a:spcPct val="20000"/>
                </a:spcBef>
                <a:buClr>
                  <a:srgbClr val="F50736"/>
                </a:buClr>
                <a:buSzPct val="70000"/>
                <a:buFont typeface="Arial" pitchFamily="34" charset="0"/>
                <a:buChar char="•"/>
                <a:defRPr/>
              </a:pPr>
              <a:r>
                <a:rPr lang="sr-Latn-BA" sz="1600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AU Montefarm (42 apoteke)</a:t>
              </a:r>
            </a:p>
            <a:p>
              <a:pPr marL="342900" indent="-342900">
                <a:spcBef>
                  <a:spcPct val="20000"/>
                </a:spcBef>
                <a:buClr>
                  <a:srgbClr val="F50736"/>
                </a:buClr>
                <a:buSzPct val="70000"/>
                <a:buFont typeface="Arial" pitchFamily="34" charset="0"/>
                <a:buChar char="•"/>
                <a:defRPr/>
              </a:pPr>
              <a:r>
                <a:rPr lang="sr-Latn-BA" sz="1600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Zavod za HMP</a:t>
              </a:r>
            </a:p>
            <a:p>
              <a:pPr marL="342900" indent="-342900">
                <a:spcBef>
                  <a:spcPct val="20000"/>
                </a:spcBef>
                <a:buClr>
                  <a:srgbClr val="F50736"/>
                </a:buClr>
                <a:buSzPct val="70000"/>
                <a:buFont typeface="Arial" pitchFamily="34" charset="0"/>
                <a:buChar char="•"/>
                <a:defRPr/>
              </a:pPr>
              <a:r>
                <a:rPr lang="sr-Latn-BA" sz="1600" dirty="0">
                  <a:solidFill>
                    <a:schemeClr val="bg2">
                      <a:lumMod val="25000"/>
                    </a:schemeClr>
                  </a:solidFill>
                  <a:ea typeface="ＭＳ Ｐゴシック" charset="-128"/>
                  <a:cs typeface="+mn-cs"/>
                </a:rPr>
                <a:t>Zavod za transfuziju krvi</a:t>
              </a:r>
              <a:endParaRPr lang="fr-FR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defRPr/>
              </a:pPr>
              <a:endParaRPr lang="fr-FR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  <a:cs typeface="+mn-cs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995" y="1554"/>
              <a:ext cx="193" cy="15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2140" y="1932"/>
              <a:ext cx="136" cy="136"/>
            </a:xfrm>
            <a:prstGeom prst="star5">
              <a:avLst/>
            </a:prstGeom>
            <a:solidFill>
              <a:srgbClr val="FF000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002" y="1189"/>
              <a:ext cx="267" cy="227"/>
            </a:xfrm>
            <a:prstGeom prst="star5">
              <a:avLst>
                <a:gd name="adj" fmla="val 16832"/>
                <a:gd name="hf" fmla="val 105146"/>
                <a:gd name="vf" fmla="val 110557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1947" y="1932"/>
              <a:ext cx="136" cy="136"/>
            </a:xfrm>
            <a:prstGeom prst="star5">
              <a:avLst/>
            </a:prstGeom>
            <a:solidFill>
              <a:srgbClr val="00008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sp>
        <p:nvSpPr>
          <p:cNvPr id="25615" name="AutoShape 23"/>
          <p:cNvSpPr>
            <a:spLocks noChangeArrowheads="1"/>
          </p:cNvSpPr>
          <p:nvPr/>
        </p:nvSpPr>
        <p:spPr bwMode="auto">
          <a:xfrm>
            <a:off x="7235825" y="3573463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AutoShape 24"/>
          <p:cNvSpPr>
            <a:spLocks noChangeArrowheads="1"/>
          </p:cNvSpPr>
          <p:nvPr/>
        </p:nvSpPr>
        <p:spPr bwMode="auto">
          <a:xfrm>
            <a:off x="6443663" y="3284538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AutoShape 25"/>
          <p:cNvSpPr>
            <a:spLocks noChangeArrowheads="1"/>
          </p:cNvSpPr>
          <p:nvPr/>
        </p:nvSpPr>
        <p:spPr bwMode="auto">
          <a:xfrm>
            <a:off x="4613275" y="4565650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AutoShape 26"/>
          <p:cNvSpPr>
            <a:spLocks noChangeArrowheads="1"/>
          </p:cNvSpPr>
          <p:nvPr/>
        </p:nvSpPr>
        <p:spPr bwMode="auto">
          <a:xfrm>
            <a:off x="6516688" y="270827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27"/>
          <p:cNvSpPr>
            <a:spLocks noChangeArrowheads="1"/>
          </p:cNvSpPr>
          <p:nvPr/>
        </p:nvSpPr>
        <p:spPr bwMode="auto">
          <a:xfrm>
            <a:off x="4859338" y="3284538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0" name="AutoShape 28"/>
          <p:cNvSpPr>
            <a:spLocks noChangeArrowheads="1"/>
          </p:cNvSpPr>
          <p:nvPr/>
        </p:nvSpPr>
        <p:spPr bwMode="auto">
          <a:xfrm>
            <a:off x="7596188" y="4006850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1" name="AutoShape 29"/>
          <p:cNvSpPr>
            <a:spLocks noChangeArrowheads="1"/>
          </p:cNvSpPr>
          <p:nvPr/>
        </p:nvSpPr>
        <p:spPr bwMode="auto">
          <a:xfrm>
            <a:off x="6084888" y="1341438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2" name="AutoShape 30"/>
          <p:cNvSpPr>
            <a:spLocks noChangeArrowheads="1"/>
          </p:cNvSpPr>
          <p:nvPr/>
        </p:nvSpPr>
        <p:spPr bwMode="auto">
          <a:xfrm>
            <a:off x="5867400" y="458152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3" name="AutoShape 31"/>
          <p:cNvSpPr>
            <a:spLocks noChangeArrowheads="1"/>
          </p:cNvSpPr>
          <p:nvPr/>
        </p:nvSpPr>
        <p:spPr bwMode="auto">
          <a:xfrm>
            <a:off x="8172450" y="3068638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4" name="AutoShape 32"/>
          <p:cNvSpPr>
            <a:spLocks noChangeArrowheads="1"/>
          </p:cNvSpPr>
          <p:nvPr/>
        </p:nvSpPr>
        <p:spPr bwMode="auto">
          <a:xfrm>
            <a:off x="4645025" y="206057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5" name="AutoShape 33"/>
          <p:cNvSpPr>
            <a:spLocks noChangeArrowheads="1"/>
          </p:cNvSpPr>
          <p:nvPr/>
        </p:nvSpPr>
        <p:spPr bwMode="auto">
          <a:xfrm>
            <a:off x="5795963" y="6381750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6" name="AutoShape 34"/>
          <p:cNvSpPr>
            <a:spLocks noChangeArrowheads="1"/>
          </p:cNvSpPr>
          <p:nvPr/>
        </p:nvSpPr>
        <p:spPr bwMode="auto">
          <a:xfrm>
            <a:off x="5364163" y="206057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7" name="AutoShape 35"/>
          <p:cNvSpPr>
            <a:spLocks noChangeArrowheads="1"/>
          </p:cNvSpPr>
          <p:nvPr/>
        </p:nvSpPr>
        <p:spPr bwMode="auto">
          <a:xfrm>
            <a:off x="5364163" y="4292600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8" name="AutoShape 36"/>
          <p:cNvSpPr>
            <a:spLocks noChangeArrowheads="1"/>
          </p:cNvSpPr>
          <p:nvPr/>
        </p:nvSpPr>
        <p:spPr bwMode="auto">
          <a:xfrm>
            <a:off x="4643438" y="5157788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9" name="AutoShape 37"/>
          <p:cNvSpPr>
            <a:spLocks noChangeArrowheads="1"/>
          </p:cNvSpPr>
          <p:nvPr/>
        </p:nvSpPr>
        <p:spPr bwMode="auto">
          <a:xfrm>
            <a:off x="7092950" y="2349500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0" name="AutoShape 38"/>
          <p:cNvSpPr>
            <a:spLocks noChangeArrowheads="1"/>
          </p:cNvSpPr>
          <p:nvPr/>
        </p:nvSpPr>
        <p:spPr bwMode="auto">
          <a:xfrm>
            <a:off x="7524750" y="292417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1" name="AutoShape 39"/>
          <p:cNvSpPr>
            <a:spLocks noChangeArrowheads="1"/>
          </p:cNvSpPr>
          <p:nvPr/>
        </p:nvSpPr>
        <p:spPr bwMode="auto">
          <a:xfrm>
            <a:off x="5435600" y="587692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2" name="AutoShape 40"/>
          <p:cNvSpPr>
            <a:spLocks noChangeArrowheads="1"/>
          </p:cNvSpPr>
          <p:nvPr/>
        </p:nvSpPr>
        <p:spPr bwMode="auto">
          <a:xfrm>
            <a:off x="5219700" y="4652963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3" name="Line 41"/>
          <p:cNvSpPr>
            <a:spLocks noChangeShapeType="1"/>
          </p:cNvSpPr>
          <p:nvPr/>
        </p:nvSpPr>
        <p:spPr bwMode="auto">
          <a:xfrm>
            <a:off x="4716463" y="2133600"/>
            <a:ext cx="215900" cy="1223963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42"/>
          <p:cNvSpPr>
            <a:spLocks noChangeShapeType="1"/>
          </p:cNvSpPr>
          <p:nvPr/>
        </p:nvSpPr>
        <p:spPr bwMode="auto">
          <a:xfrm flipH="1">
            <a:off x="4932363" y="2924175"/>
            <a:ext cx="503237" cy="433388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AutoShape 43"/>
          <p:cNvSpPr>
            <a:spLocks noChangeArrowheads="1"/>
          </p:cNvSpPr>
          <p:nvPr/>
        </p:nvSpPr>
        <p:spPr bwMode="auto">
          <a:xfrm>
            <a:off x="5364163" y="2781300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6" name="AutoShape 44"/>
          <p:cNvSpPr>
            <a:spLocks noChangeArrowheads="1"/>
          </p:cNvSpPr>
          <p:nvPr/>
        </p:nvSpPr>
        <p:spPr bwMode="auto">
          <a:xfrm>
            <a:off x="3883025" y="4581525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7" name="AutoShape 45"/>
          <p:cNvSpPr>
            <a:spLocks noChangeArrowheads="1"/>
          </p:cNvSpPr>
          <p:nvPr/>
        </p:nvSpPr>
        <p:spPr bwMode="auto">
          <a:xfrm>
            <a:off x="4284663" y="4652963"/>
            <a:ext cx="142875" cy="142875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8" name="Oval 46"/>
          <p:cNvSpPr>
            <a:spLocks noChangeArrowheads="1"/>
          </p:cNvSpPr>
          <p:nvPr/>
        </p:nvSpPr>
        <p:spPr bwMode="auto">
          <a:xfrm rot="-2556801">
            <a:off x="6300788" y="2278063"/>
            <a:ext cx="1150937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9" name="Oval 47"/>
          <p:cNvSpPr>
            <a:spLocks noChangeArrowheads="1"/>
          </p:cNvSpPr>
          <p:nvPr/>
        </p:nvSpPr>
        <p:spPr bwMode="auto">
          <a:xfrm rot="-2556801">
            <a:off x="7038975" y="2843213"/>
            <a:ext cx="1438275" cy="12969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0" name="Oval 48"/>
          <p:cNvSpPr>
            <a:spLocks noChangeArrowheads="1"/>
          </p:cNvSpPr>
          <p:nvPr/>
        </p:nvSpPr>
        <p:spPr bwMode="auto">
          <a:xfrm rot="-2556801">
            <a:off x="5167313" y="1390650"/>
            <a:ext cx="12954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1" name="Oval 49"/>
          <p:cNvSpPr>
            <a:spLocks noChangeArrowheads="1"/>
          </p:cNvSpPr>
          <p:nvPr/>
        </p:nvSpPr>
        <p:spPr bwMode="auto">
          <a:xfrm rot="-7132950">
            <a:off x="4021932" y="2170906"/>
            <a:ext cx="1727200" cy="11858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2" name="Oval 50"/>
          <p:cNvSpPr>
            <a:spLocks noChangeArrowheads="1"/>
          </p:cNvSpPr>
          <p:nvPr/>
        </p:nvSpPr>
        <p:spPr bwMode="auto">
          <a:xfrm rot="-2556801">
            <a:off x="5191125" y="3341688"/>
            <a:ext cx="1873250" cy="1366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3" name="Oval 51"/>
          <p:cNvSpPr>
            <a:spLocks noChangeArrowheads="1"/>
          </p:cNvSpPr>
          <p:nvPr/>
        </p:nvSpPr>
        <p:spPr bwMode="auto">
          <a:xfrm rot="-7426076">
            <a:off x="5005388" y="5807075"/>
            <a:ext cx="1150938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4" name="Oval 52"/>
          <p:cNvSpPr>
            <a:spLocks noChangeArrowheads="1"/>
          </p:cNvSpPr>
          <p:nvPr/>
        </p:nvSpPr>
        <p:spPr bwMode="auto">
          <a:xfrm rot="8485554">
            <a:off x="4429125" y="4652963"/>
            <a:ext cx="1150938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5" name="Oval 53"/>
          <p:cNvSpPr>
            <a:spLocks noChangeArrowheads="1"/>
          </p:cNvSpPr>
          <p:nvPr/>
        </p:nvSpPr>
        <p:spPr bwMode="auto">
          <a:xfrm rot="8485554">
            <a:off x="3805238" y="4010025"/>
            <a:ext cx="1193800" cy="9048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46" name="AutoShape 22"/>
          <p:cNvSpPr>
            <a:spLocks noChangeArrowheads="1"/>
          </p:cNvSpPr>
          <p:nvPr/>
        </p:nvSpPr>
        <p:spPr bwMode="auto">
          <a:xfrm>
            <a:off x="2857500" y="3756025"/>
            <a:ext cx="215900" cy="215900"/>
          </a:xfrm>
          <a:prstGeom prst="star8">
            <a:avLst>
              <a:gd name="adj" fmla="val 382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Rektangel 4"/>
          <p:cNvSpPr>
            <a:spLocks noChangeArrowheads="1"/>
          </p:cNvSpPr>
          <p:nvPr/>
        </p:nvSpPr>
        <p:spPr bwMode="auto">
          <a:xfrm>
            <a:off x="0" y="0"/>
            <a:ext cx="4527550" cy="144462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en-US" sz="22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ME" sz="22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REŽA JAVNIH ZDRAVSTVENIH USTANOVA U C</a:t>
            </a:r>
            <a:r>
              <a:rPr lang="en-US" sz="22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r-Latn-ME" sz="22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NOJ GORI</a:t>
            </a:r>
            <a:endParaRPr lang="da-DK" sz="2200" noProof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50076" y="4395020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PODGORICA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23357" y="3028339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Berane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26592" y="3780504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Plav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52619" y="2861187"/>
            <a:ext cx="76691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Rožaje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69394" y="2438401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Bijelo Polje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86279" y="1538750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Pljevlja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09335" y="6223814"/>
            <a:ext cx="467034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Ulcinj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53895" y="4645742"/>
            <a:ext cx="52602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Cetinje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32318" y="5737130"/>
            <a:ext cx="43753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Bar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63263" y="3397046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Kolašin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37357" y="3986981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Danilovgrad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29426" y="3648075"/>
            <a:ext cx="84772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Andrijevica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  <a:p>
            <a:pPr>
              <a:defRPr/>
            </a:pP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2476" y="2556387"/>
            <a:ext cx="825911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Mojkovac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43834" y="1902543"/>
            <a:ext cx="555522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Žabljak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80156" y="2123769"/>
            <a:ext cx="59976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Plužine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96348" y="2595715"/>
            <a:ext cx="540776" cy="220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Šavnik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45626" y="3274141"/>
            <a:ext cx="511279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Nikšić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54115" y="4999393"/>
            <a:ext cx="4988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Budva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11900" y="4399623"/>
            <a:ext cx="785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Herceg Novi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54348" y="4738839"/>
            <a:ext cx="425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Tivat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72334" y="4148905"/>
            <a:ext cx="4571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ME" sz="800" b="1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ＭＳ Ｐゴシック" charset="-128"/>
                <a:cs typeface="+mn-cs"/>
              </a:rPr>
              <a:t>Kotor</a:t>
            </a:r>
            <a:endParaRPr lang="en-US" sz="800" b="1" dirty="0">
              <a:ln w="3175">
                <a:noFill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8229600" cy="4392613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Mrežu</a:t>
            </a:r>
            <a:r>
              <a:rPr lang="en-US" sz="2400" dirty="0" smtClean="0"/>
              <a:t> </a:t>
            </a:r>
            <a:r>
              <a:rPr lang="en-US" sz="2400" dirty="0" err="1" smtClean="0"/>
              <a:t>čine</a:t>
            </a:r>
            <a:r>
              <a:rPr lang="en-US" sz="2400" dirty="0" smtClean="0"/>
              <a:t> </a:t>
            </a:r>
            <a:r>
              <a:rPr lang="sr-Latn-ME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privatnih</a:t>
            </a:r>
            <a:r>
              <a:rPr lang="en-US" sz="2400" dirty="0" smtClean="0"/>
              <a:t> </a:t>
            </a:r>
            <a:r>
              <a:rPr lang="en-US" sz="2400" dirty="0" err="1" smtClean="0"/>
              <a:t>zdravstvenih</a:t>
            </a:r>
            <a:r>
              <a:rPr lang="en-US" sz="2400" dirty="0" smtClean="0"/>
              <a:t> </a:t>
            </a:r>
            <a:r>
              <a:rPr lang="en-US" sz="2400" dirty="0" err="1" smtClean="0"/>
              <a:t>ustanova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obavljaju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specijalističko</a:t>
            </a:r>
            <a:r>
              <a:rPr lang="en-US" sz="2400" dirty="0" smtClean="0"/>
              <a:t> </a:t>
            </a:r>
            <a:r>
              <a:rPr lang="en-US" sz="2400" dirty="0" err="1" smtClean="0"/>
              <a:t>konsultativnu</a:t>
            </a:r>
            <a:r>
              <a:rPr lang="en-US" sz="2400" dirty="0" smtClean="0"/>
              <a:t> </a:t>
            </a:r>
            <a:r>
              <a:rPr lang="sr-Latn-ME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dijagnostičku</a:t>
            </a:r>
            <a:r>
              <a:rPr lang="en-US" sz="2400" dirty="0" smtClean="0"/>
              <a:t> </a:t>
            </a:r>
            <a:r>
              <a:rPr lang="en-US" sz="2400" dirty="0" err="1" smtClean="0"/>
              <a:t>djelatnost</a:t>
            </a:r>
            <a:r>
              <a:rPr lang="en-US" sz="2400" dirty="0" smtClean="0"/>
              <a:t> </a:t>
            </a:r>
            <a:r>
              <a:rPr lang="sr-Latn-ME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privat</a:t>
            </a:r>
            <a:r>
              <a:rPr lang="sr-Latn-ME" sz="2400" dirty="0" smtClean="0"/>
              <a:t>n</a:t>
            </a:r>
            <a:r>
              <a:rPr lang="en-US" sz="2400" dirty="0" smtClean="0"/>
              <a:t>e </a:t>
            </a:r>
            <a:r>
              <a:rPr lang="en-US" sz="2400" dirty="0" err="1" smtClean="0"/>
              <a:t>stomatološke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ustanove</a:t>
            </a:r>
            <a:r>
              <a:rPr lang="sr-Latn-ME" sz="2400" dirty="0" smtClean="0"/>
              <a:t>,</a:t>
            </a:r>
            <a:r>
              <a:rPr lang="en-US" sz="2400" dirty="0" smtClean="0"/>
              <a:t> u </a:t>
            </a:r>
            <a:r>
              <a:rPr lang="en-US" sz="2400" dirty="0" err="1" smtClean="0"/>
              <a:t>skladu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ugovorima</a:t>
            </a:r>
            <a:r>
              <a:rPr lang="en-US" sz="2400" dirty="0" smtClean="0"/>
              <a:t> </a:t>
            </a:r>
            <a:r>
              <a:rPr lang="en-US" sz="2400" dirty="0" err="1" smtClean="0"/>
              <a:t>potpisanim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Fondom</a:t>
            </a:r>
            <a:r>
              <a:rPr lang="en-US" sz="2400" i="1" dirty="0" smtClean="0"/>
              <a:t> za </a:t>
            </a:r>
            <a:r>
              <a:rPr lang="en-US" sz="2400" i="1" dirty="0" err="1" smtClean="0"/>
              <a:t>zdravstveno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osiguranje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dirty="0" err="1" smtClean="0"/>
              <a:t>Zakon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zdravstvenoj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zaštiti</a:t>
            </a:r>
            <a:r>
              <a:rPr lang="en-US" sz="2000" b="1" dirty="0" smtClean="0"/>
              <a:t> – </a:t>
            </a:r>
            <a:r>
              <a:rPr lang="sr-Latn-ME" sz="2000" b="1" dirty="0" smtClean="0"/>
              <a:t>č</a:t>
            </a:r>
            <a:r>
              <a:rPr lang="en-US" sz="2000" b="1" dirty="0" err="1" smtClean="0"/>
              <a:t>lan</a:t>
            </a:r>
            <a:r>
              <a:rPr lang="en-US" sz="2000" b="1" dirty="0" smtClean="0"/>
              <a:t> 51: </a:t>
            </a:r>
            <a:endParaRPr lang="sr-Latn-ME" sz="2000" b="1" dirty="0" smtClean="0"/>
          </a:p>
          <a:p>
            <a:pPr lvl="1">
              <a:defRPr/>
            </a:pPr>
            <a:r>
              <a:rPr lang="en-US" sz="2000" i="1" dirty="0" err="1" smtClean="0"/>
              <a:t>Osniva</a:t>
            </a:r>
            <a:r>
              <a:rPr lang="sr-Latn-ME" sz="2000" i="1" dirty="0" smtClean="0"/>
              <a:t>č </a:t>
            </a:r>
            <a:r>
              <a:rPr lang="en-US" sz="2000" i="1" dirty="0" err="1" smtClean="0"/>
              <a:t>zdravstvene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ustanove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može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država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lokalna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samouprava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domaće</a:t>
            </a:r>
            <a:r>
              <a:rPr lang="en-US" sz="2000" i="1" dirty="0" smtClean="0"/>
              <a:t> </a:t>
            </a:r>
            <a:r>
              <a:rPr lang="sr-Latn-ME" sz="2000" i="1" dirty="0" smtClean="0"/>
              <a:t>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strano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pravno</a:t>
            </a:r>
            <a:r>
              <a:rPr lang="en-US" sz="2000" i="1" dirty="0" smtClean="0"/>
              <a:t> </a:t>
            </a:r>
            <a:r>
              <a:rPr lang="sr-Latn-ME" sz="2000" i="1" dirty="0" smtClean="0"/>
              <a:t>i </a:t>
            </a:r>
            <a:r>
              <a:rPr lang="en-US" sz="2000" i="1" dirty="0" err="1" smtClean="0"/>
              <a:t>fizičko</a:t>
            </a:r>
            <a:r>
              <a:rPr lang="en-US" sz="2000" i="1" dirty="0" smtClean="0"/>
              <a:t> lice. </a:t>
            </a:r>
            <a:r>
              <a:rPr lang="en-US" sz="2000" i="1" dirty="0" err="1" smtClean="0"/>
              <a:t>Izuzetno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iz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ovog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stava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ustanove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obavljaju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djelatnost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transfuzije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krvi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presađivanje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djelova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tijela</a:t>
            </a:r>
            <a:r>
              <a:rPr lang="en-US" sz="2000" i="1" dirty="0" smtClean="0"/>
              <a:t> </a:t>
            </a:r>
            <a:r>
              <a:rPr lang="sr-Latn-ME" sz="2000" i="1" dirty="0" smtClean="0"/>
              <a:t>i </a:t>
            </a:r>
            <a:r>
              <a:rPr lang="en-US" sz="2000" i="1" dirty="0" err="1" smtClean="0"/>
              <a:t>hitne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pomoći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osniva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država</a:t>
            </a:r>
            <a:r>
              <a:rPr lang="en-US" sz="2000" i="1" dirty="0" smtClean="0"/>
              <a:t>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MREŽA ZDRAVSTVENIH USTANOVA </a:t>
            </a:r>
            <a:b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U CRNOJ GORI</a:t>
            </a: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012159" y="2533368"/>
            <a:ext cx="3131841" cy="31430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7758113" cy="4392613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Zasniva</a:t>
            </a:r>
            <a:r>
              <a:rPr lang="en-US" sz="2000" dirty="0" smtClean="0"/>
              <a:t> se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modelu</a:t>
            </a:r>
            <a:r>
              <a:rPr lang="en-US" sz="2000" dirty="0" smtClean="0"/>
              <a:t> </a:t>
            </a:r>
            <a:r>
              <a:rPr lang="en-US" sz="2000" dirty="0" err="1" smtClean="0"/>
              <a:t>obaveznog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zdravstvenog</a:t>
            </a:r>
            <a:r>
              <a:rPr lang="en-US" sz="2000" dirty="0" smtClean="0"/>
              <a:t> </a:t>
            </a:r>
            <a:r>
              <a:rPr lang="en-US" sz="2000" dirty="0" err="1" smtClean="0"/>
              <a:t>osiguranja</a:t>
            </a:r>
            <a:r>
              <a:rPr lang="en-US" sz="2000" dirty="0" smtClean="0"/>
              <a:t> </a:t>
            </a:r>
            <a:r>
              <a:rPr lang="en-US" sz="2000" dirty="0" err="1" smtClean="0"/>
              <a:t>kroz</a:t>
            </a:r>
            <a:r>
              <a:rPr lang="en-US" sz="2000" dirty="0" smtClean="0"/>
              <a:t> </a:t>
            </a:r>
            <a:r>
              <a:rPr lang="en-US" sz="2000" dirty="0" err="1" smtClean="0"/>
              <a:t>doprinose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predstavljaju</a:t>
            </a:r>
            <a:r>
              <a:rPr lang="en-US" sz="2000" dirty="0" smtClean="0"/>
              <a:t> </a:t>
            </a:r>
            <a:r>
              <a:rPr lang="en-US" sz="2000" dirty="0" err="1" smtClean="0"/>
              <a:t>dominantan</a:t>
            </a:r>
            <a:r>
              <a:rPr lang="en-US" sz="2000" dirty="0" smtClean="0"/>
              <a:t> </a:t>
            </a:r>
            <a:r>
              <a:rPr lang="en-US" sz="2000" dirty="0" err="1" smtClean="0"/>
              <a:t>oblik</a:t>
            </a:r>
            <a:r>
              <a:rPr lang="en-US" sz="2000" dirty="0" smtClean="0"/>
              <a:t> </a:t>
            </a:r>
            <a:r>
              <a:rPr lang="en-US" sz="2000" dirty="0" err="1" smtClean="0"/>
              <a:t>finasiranja</a:t>
            </a:r>
            <a:r>
              <a:rPr lang="en-US" sz="2000" dirty="0" smtClean="0"/>
              <a:t> (</a:t>
            </a:r>
            <a:r>
              <a:rPr lang="sr-Latn-ME" sz="2000" i="1" dirty="0" smtClean="0"/>
              <a:t>B</a:t>
            </a:r>
            <a:r>
              <a:rPr lang="en-US" sz="2000" i="1" dirty="0" err="1" smtClean="0"/>
              <a:t>izmarkov</a:t>
            </a:r>
            <a:r>
              <a:rPr lang="en-US" sz="2000" i="1" dirty="0" smtClean="0"/>
              <a:t> model</a:t>
            </a:r>
            <a:r>
              <a:rPr lang="en-US" sz="2000" dirty="0" smtClean="0"/>
              <a:t>)</a:t>
            </a:r>
            <a:r>
              <a:rPr lang="sr-Latn-ME" sz="2000" dirty="0" smtClean="0"/>
              <a:t>.</a:t>
            </a:r>
            <a:endParaRPr lang="en-US" sz="2000" dirty="0" smtClean="0"/>
          </a:p>
          <a:p>
            <a:pPr>
              <a:defRPr/>
            </a:pPr>
            <a:r>
              <a:rPr lang="en-US" sz="2000" i="1" dirty="0" err="1" smtClean="0"/>
              <a:t>Zakon</a:t>
            </a:r>
            <a:r>
              <a:rPr lang="sr-Latn-ME" sz="2000" i="1" dirty="0" smtClean="0"/>
              <a:t>om</a:t>
            </a:r>
            <a:r>
              <a:rPr lang="en-US" sz="2000" i="1" dirty="0" smtClean="0"/>
              <a:t> o </a:t>
            </a:r>
            <a:r>
              <a:rPr lang="en-US" sz="2000" i="1" dirty="0" err="1" smtClean="0"/>
              <a:t>zdravstvenom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osiguranju</a:t>
            </a:r>
            <a:r>
              <a:rPr lang="en-US" sz="2000" i="1" dirty="0" smtClean="0"/>
              <a:t> </a:t>
            </a:r>
            <a:r>
              <a:rPr lang="en-US" sz="2000" dirty="0" err="1" smtClean="0"/>
              <a:t>predviđena</a:t>
            </a:r>
            <a:r>
              <a:rPr lang="en-US" sz="2000" dirty="0" smtClean="0"/>
              <a:t> je </a:t>
            </a:r>
            <a:r>
              <a:rPr lang="en-US" sz="2000" dirty="0" err="1" smtClean="0"/>
              <a:t>mogućnost</a:t>
            </a:r>
            <a:r>
              <a:rPr lang="en-US" sz="2000" dirty="0" smtClean="0"/>
              <a:t> za </a:t>
            </a:r>
            <a:r>
              <a:rPr lang="en-US" sz="2000" dirty="0" err="1" smtClean="0"/>
              <a:t>uvođenje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50736"/>
                </a:solidFill>
              </a:rPr>
              <a:t>dopunskog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zdravstvenog</a:t>
            </a:r>
            <a:r>
              <a:rPr lang="en-US" sz="2000" dirty="0" smtClean="0"/>
              <a:t> </a:t>
            </a:r>
            <a:r>
              <a:rPr lang="en-US" sz="2000" dirty="0" err="1" smtClean="0"/>
              <a:t>osiguranja</a:t>
            </a:r>
            <a:r>
              <a:rPr lang="sr-Latn-ME" sz="2000" dirty="0" smtClean="0"/>
              <a:t> </a:t>
            </a:r>
            <a:r>
              <a:rPr lang="en-US" sz="2000" dirty="0" err="1" smtClean="0"/>
              <a:t>kojim</a:t>
            </a:r>
            <a:r>
              <a:rPr lang="en-US" sz="2000" dirty="0" smtClean="0"/>
              <a:t> se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principu</a:t>
            </a:r>
            <a:r>
              <a:rPr lang="sr-Latn-ME" sz="2000" dirty="0" smtClean="0"/>
              <a:t> </a:t>
            </a:r>
            <a:r>
              <a:rPr lang="en-US" sz="2000" dirty="0" err="1" smtClean="0"/>
              <a:t>dobrovoljnosti</a:t>
            </a:r>
            <a:r>
              <a:rPr lang="en-US" sz="2000" dirty="0" smtClean="0"/>
              <a:t> </a:t>
            </a:r>
            <a:r>
              <a:rPr lang="en-US" sz="2000" dirty="0" err="1" smtClean="0"/>
              <a:t>obezbjeđuje</a:t>
            </a:r>
            <a:r>
              <a:rPr lang="en-US" sz="2000" dirty="0" smtClean="0"/>
              <a:t> </a:t>
            </a:r>
            <a:r>
              <a:rPr lang="en-US" sz="2000" dirty="0" err="1" smtClean="0"/>
              <a:t>pokriće</a:t>
            </a:r>
            <a:r>
              <a:rPr lang="en-US" sz="2000" dirty="0" smtClean="0"/>
              <a:t> </a:t>
            </a:r>
            <a:r>
              <a:rPr lang="en-US" sz="2000" dirty="0" err="1" smtClean="0"/>
              <a:t>troškova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zdravstvene</a:t>
            </a:r>
            <a:r>
              <a:rPr lang="en-US" sz="2000" dirty="0" smtClean="0"/>
              <a:t> </a:t>
            </a:r>
            <a:r>
              <a:rPr lang="en-US" sz="2000" dirty="0" err="1" smtClean="0"/>
              <a:t>zaštite</a:t>
            </a:r>
            <a:r>
              <a:rPr lang="en-US" sz="2000" dirty="0" smtClean="0"/>
              <a:t> do </a:t>
            </a:r>
            <a:r>
              <a:rPr lang="en-US" sz="2000" dirty="0" err="1" smtClean="0"/>
              <a:t>pune</a:t>
            </a:r>
            <a:r>
              <a:rPr lang="en-US" sz="2000" dirty="0" smtClean="0"/>
              <a:t> </a:t>
            </a:r>
            <a:r>
              <a:rPr lang="en-US" sz="2000" dirty="0" err="1" smtClean="0"/>
              <a:t>cijene</a:t>
            </a:r>
            <a:r>
              <a:rPr lang="en-US" sz="2000" dirty="0" smtClean="0"/>
              <a:t> </a:t>
            </a:r>
            <a:r>
              <a:rPr lang="en-US" sz="2000" dirty="0" err="1" smtClean="0"/>
              <a:t>tih</a:t>
            </a:r>
            <a:r>
              <a:rPr lang="en-US" sz="2000" dirty="0" smtClean="0"/>
              <a:t> </a:t>
            </a:r>
            <a:r>
              <a:rPr lang="en-US" sz="2000" dirty="0" err="1" smtClean="0"/>
              <a:t>troškova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obaveznog</a:t>
            </a:r>
            <a:r>
              <a:rPr lang="en-US" sz="2000" dirty="0" smtClean="0"/>
              <a:t> </a:t>
            </a:r>
            <a:r>
              <a:rPr lang="en-US" sz="2000" dirty="0" err="1" smtClean="0"/>
              <a:t>zdravstvenog</a:t>
            </a:r>
            <a:r>
              <a:rPr lang="en-US" sz="2000" dirty="0" smtClean="0"/>
              <a:t> </a:t>
            </a:r>
            <a:r>
              <a:rPr lang="en-US" sz="2000" dirty="0" err="1" smtClean="0"/>
              <a:t>osiguranja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en-US" sz="2000" dirty="0" err="1" smtClean="0"/>
              <a:t>Poslove</a:t>
            </a:r>
            <a:r>
              <a:rPr lang="en-US" sz="2000" dirty="0" smtClean="0"/>
              <a:t> </a:t>
            </a:r>
            <a:r>
              <a:rPr lang="en-US" sz="2000" dirty="0" err="1" smtClean="0"/>
              <a:t>dopunskog</a:t>
            </a:r>
            <a:r>
              <a:rPr lang="en-US" sz="2000" dirty="0" smtClean="0"/>
              <a:t> </a:t>
            </a:r>
            <a:r>
              <a:rPr lang="en-US" sz="2000" dirty="0" err="1" smtClean="0"/>
              <a:t>osiguranja</a:t>
            </a:r>
            <a:r>
              <a:rPr lang="en-US" sz="2000" dirty="0" smtClean="0"/>
              <a:t> </a:t>
            </a:r>
            <a:r>
              <a:rPr lang="en-US" sz="2000" dirty="0" err="1" smtClean="0"/>
              <a:t>sprovodi</a:t>
            </a:r>
            <a:r>
              <a:rPr lang="en-US" sz="2000" dirty="0" smtClean="0"/>
              <a:t> </a:t>
            </a:r>
            <a:r>
              <a:rPr lang="en-US" sz="2000" b="1" i="1" dirty="0" smtClean="0"/>
              <a:t>Fond</a:t>
            </a:r>
            <a:r>
              <a:rPr lang="sr-Latn-ME" sz="2000" dirty="0" smtClean="0"/>
              <a:t>, a iste poslove mogu sprovoditi i </a:t>
            </a:r>
            <a:r>
              <a:rPr lang="en-US" sz="2000" b="1" dirty="0" err="1" smtClean="0"/>
              <a:t>osiguravajuća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društva</a:t>
            </a:r>
            <a:r>
              <a:rPr lang="en-US" sz="2000" dirty="0" smtClean="0"/>
              <a:t>.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Izdvajanje</a:t>
            </a:r>
            <a:r>
              <a:rPr lang="en-US" sz="2000" dirty="0" smtClean="0"/>
              <a:t> za </a:t>
            </a:r>
            <a:r>
              <a:rPr lang="en-US" sz="2000" dirty="0" err="1" smtClean="0"/>
              <a:t>zdravstvenu</a:t>
            </a:r>
            <a:r>
              <a:rPr lang="en-US" sz="2000" dirty="0" smtClean="0"/>
              <a:t> </a:t>
            </a:r>
            <a:r>
              <a:rPr lang="en-US" sz="2000" dirty="0" err="1" smtClean="0"/>
              <a:t>zaštitu</a:t>
            </a:r>
            <a:r>
              <a:rPr lang="en-US" sz="2000" dirty="0" smtClean="0"/>
              <a:t> je </a:t>
            </a:r>
            <a:r>
              <a:rPr lang="en-US" sz="2000" dirty="0" err="1" smtClean="0"/>
              <a:t>oko</a:t>
            </a:r>
            <a:r>
              <a:rPr lang="en-US" sz="2000" dirty="0" smtClean="0"/>
              <a:t> </a:t>
            </a:r>
            <a:r>
              <a:rPr lang="en-US" sz="2000" b="1" dirty="0" smtClean="0"/>
              <a:t>5%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b="1" dirty="0" smtClean="0"/>
              <a:t>GDP-a</a:t>
            </a:r>
            <a:r>
              <a:rPr lang="sr-Latn-ME" sz="2000" b="1" dirty="0" smtClean="0"/>
              <a:t> </a:t>
            </a:r>
            <a:r>
              <a:rPr lang="sr-Latn-ME" sz="2000" dirty="0" smtClean="0"/>
              <a:t>o</a:t>
            </a:r>
            <a:r>
              <a:rPr lang="en-US" sz="2000" dirty="0" err="1" smtClean="0"/>
              <a:t>dnosno</a:t>
            </a:r>
            <a:r>
              <a:rPr lang="en-US" sz="2000" dirty="0" smtClean="0"/>
              <a:t> </a:t>
            </a:r>
            <a:r>
              <a:rPr lang="en-US" sz="2000" dirty="0" err="1" smtClean="0"/>
              <a:t>oko</a:t>
            </a:r>
            <a:r>
              <a:rPr lang="en-US" sz="2000" dirty="0" smtClean="0"/>
              <a:t> </a:t>
            </a:r>
            <a:r>
              <a:rPr lang="en-US" sz="2000" b="1" dirty="0" smtClean="0"/>
              <a:t>12%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ukupnog</a:t>
            </a:r>
            <a:r>
              <a:rPr lang="en-US" sz="2000" dirty="0" smtClean="0"/>
              <a:t> Bud</a:t>
            </a:r>
            <a:r>
              <a:rPr lang="sr-Latn-ME" sz="2000" dirty="0" smtClean="0"/>
              <a:t>ž</a:t>
            </a:r>
            <a:r>
              <a:rPr lang="en-US" sz="2000" dirty="0" smtClean="0"/>
              <a:t>eta </a:t>
            </a:r>
            <a:r>
              <a:rPr lang="en-US" sz="2000" dirty="0" err="1" smtClean="0"/>
              <a:t>Crne</a:t>
            </a:r>
            <a:r>
              <a:rPr lang="en-US" sz="2000" dirty="0" smtClean="0"/>
              <a:t> Gore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7652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FINANSIRANJE ZDRAVSTVENE ZAŠTITE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025"/>
            <a:ext cx="8229600" cy="4392613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Shodno</a:t>
            </a:r>
            <a:r>
              <a:rPr lang="en-US" sz="2000" dirty="0" smtClean="0"/>
              <a:t> </a:t>
            </a:r>
            <a:r>
              <a:rPr lang="sr-Latn-ME" sz="2000" i="1" dirty="0" err="1" smtClean="0"/>
              <a:t>Z</a:t>
            </a:r>
            <a:r>
              <a:rPr lang="en-US" sz="2000" i="1" dirty="0" err="1" smtClean="0"/>
              <a:t>akonu</a:t>
            </a:r>
            <a:r>
              <a:rPr lang="en-US" sz="2000" i="1" dirty="0" smtClean="0"/>
              <a:t> o </a:t>
            </a:r>
            <a:r>
              <a:rPr lang="en-US" sz="2000" i="1" dirty="0" err="1" smtClean="0"/>
              <a:t>koncesijama</a:t>
            </a:r>
            <a:r>
              <a:rPr lang="en-US" sz="2000" i="1" dirty="0" smtClean="0"/>
              <a:t> </a:t>
            </a:r>
            <a:r>
              <a:rPr lang="en-US" sz="2000" dirty="0" smtClean="0"/>
              <a:t>Ministarstvo </a:t>
            </a:r>
            <a:r>
              <a:rPr lang="en-US" sz="2000" dirty="0" err="1" smtClean="0"/>
              <a:t>zdravlja</a:t>
            </a:r>
            <a:r>
              <a:rPr lang="en-US" sz="2000" dirty="0" smtClean="0"/>
              <a:t> </a:t>
            </a:r>
            <a:r>
              <a:rPr lang="en-US" sz="2000" dirty="0" err="1" smtClean="0"/>
              <a:t>svake</a:t>
            </a:r>
            <a:r>
              <a:rPr lang="en-US" sz="2000" dirty="0" smtClean="0"/>
              <a:t> </a:t>
            </a:r>
            <a:r>
              <a:rPr lang="en-US" sz="2000" dirty="0" err="1" smtClean="0"/>
              <a:t>godine</a:t>
            </a:r>
            <a:r>
              <a:rPr lang="en-US" sz="2000" dirty="0" smtClean="0"/>
              <a:t> </a:t>
            </a:r>
            <a:r>
              <a:rPr lang="en-US" sz="2000" dirty="0" err="1" smtClean="0"/>
              <a:t>donosi</a:t>
            </a:r>
            <a:r>
              <a:rPr lang="en-US" sz="2000" dirty="0" smtClean="0"/>
              <a:t> </a:t>
            </a:r>
            <a:r>
              <a:rPr lang="en-US" sz="2000" b="1" dirty="0" smtClean="0"/>
              <a:t>plan </a:t>
            </a:r>
            <a:r>
              <a:rPr lang="en-US" sz="2000" b="1" dirty="0" err="1" smtClean="0"/>
              <a:t>koncesija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usvaja</a:t>
            </a:r>
            <a:r>
              <a:rPr lang="en-US" sz="2000" dirty="0" smtClean="0"/>
              <a:t> </a:t>
            </a:r>
            <a:r>
              <a:rPr lang="en-US" sz="2000" dirty="0" err="1" smtClean="0"/>
              <a:t>Vlada</a:t>
            </a:r>
            <a:r>
              <a:rPr lang="en-US" sz="2000" dirty="0" smtClean="0"/>
              <a:t> </a:t>
            </a:r>
            <a:r>
              <a:rPr lang="en-US" sz="2000" dirty="0" err="1" smtClean="0"/>
              <a:t>Crne</a:t>
            </a:r>
            <a:r>
              <a:rPr lang="en-US" sz="2000" dirty="0" smtClean="0"/>
              <a:t> Gore.</a:t>
            </a:r>
          </a:p>
          <a:p>
            <a:pPr>
              <a:defRPr/>
            </a:pPr>
            <a:r>
              <a:rPr lang="en-US" sz="2000" b="1" dirty="0" err="1" smtClean="0">
                <a:solidFill>
                  <a:srgbClr val="F50736"/>
                </a:solidFill>
              </a:rPr>
              <a:t>Radna</a:t>
            </a:r>
            <a:r>
              <a:rPr lang="en-US" sz="2000" b="1" dirty="0" smtClean="0">
                <a:solidFill>
                  <a:srgbClr val="F50736"/>
                </a:solidFill>
              </a:rPr>
              <a:t> </a:t>
            </a:r>
            <a:r>
              <a:rPr lang="en-US" sz="2000" b="1" dirty="0" err="1" smtClean="0">
                <a:solidFill>
                  <a:srgbClr val="F50736"/>
                </a:solidFill>
              </a:rPr>
              <a:t>grupa</a:t>
            </a:r>
            <a:r>
              <a:rPr lang="en-US" sz="2000" b="1" dirty="0" smtClean="0">
                <a:solidFill>
                  <a:srgbClr val="F50736"/>
                </a:solidFill>
              </a:rPr>
              <a:t> </a:t>
            </a: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Savjetu</a:t>
            </a:r>
            <a:r>
              <a:rPr lang="en-US" sz="2000" i="1" dirty="0" smtClean="0"/>
              <a:t> za </a:t>
            </a:r>
            <a:r>
              <a:rPr lang="en-US" sz="2000" i="1" dirty="0" err="1" smtClean="0"/>
              <a:t>regulatorne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strukturne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reforme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unapređenje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poslovnog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ambijenta</a:t>
            </a:r>
            <a:r>
              <a:rPr lang="en-US" sz="2000" i="1" dirty="0" smtClean="0"/>
              <a:t> </a:t>
            </a:r>
            <a:r>
              <a:rPr lang="sr-Latn-ME" sz="2000" i="1" dirty="0" smtClean="0"/>
              <a:t>Vlade Crne Gore </a:t>
            </a:r>
            <a:r>
              <a:rPr lang="en-US" sz="2000" dirty="0" err="1" smtClean="0"/>
              <a:t>sprovodi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analizu</a:t>
            </a:r>
            <a:r>
              <a:rPr lang="en-US" sz="2000" dirty="0" smtClean="0"/>
              <a:t> o </a:t>
            </a:r>
            <a:r>
              <a:rPr lang="en-US" sz="2000" dirty="0" err="1" smtClean="0"/>
              <a:t>mogućnostima</a:t>
            </a:r>
            <a:r>
              <a:rPr lang="en-US" sz="2000" dirty="0" smtClean="0"/>
              <a:t> za </a:t>
            </a:r>
            <a:r>
              <a:rPr lang="en-US" sz="2000" dirty="0" err="1" smtClean="0"/>
              <a:t>dalji</a:t>
            </a:r>
            <a:r>
              <a:rPr lang="en-US" sz="2000" dirty="0" smtClean="0"/>
              <a:t> </a:t>
            </a:r>
            <a:r>
              <a:rPr lang="en-US" sz="2000" dirty="0" err="1" smtClean="0"/>
              <a:t>razvoj</a:t>
            </a:r>
            <a:r>
              <a:rPr lang="en-US" sz="2000" dirty="0" smtClean="0"/>
              <a:t> </a:t>
            </a:r>
            <a:r>
              <a:rPr lang="en-US" sz="2000" dirty="0" err="1" smtClean="0"/>
              <a:t>privatno</a:t>
            </a:r>
            <a:r>
              <a:rPr lang="en-US" sz="2000" dirty="0" smtClean="0"/>
              <a:t> </a:t>
            </a:r>
            <a:r>
              <a:rPr lang="en-US" sz="2000" dirty="0" err="1" smtClean="0"/>
              <a:t>javnog</a:t>
            </a:r>
            <a:r>
              <a:rPr lang="en-US" sz="2000" dirty="0" smtClean="0"/>
              <a:t> </a:t>
            </a:r>
            <a:r>
              <a:rPr lang="en-US" sz="2000" dirty="0" err="1" smtClean="0"/>
              <a:t>partnerstva</a:t>
            </a:r>
            <a:r>
              <a:rPr lang="en-US" sz="2000" dirty="0" smtClean="0"/>
              <a:t> u </a:t>
            </a:r>
            <a:r>
              <a:rPr lang="en-US" sz="2000" dirty="0" err="1" smtClean="0"/>
              <a:t>zdravstvu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en-US" sz="2000" b="1" dirty="0" err="1" smtClean="0"/>
              <a:t>Strategija</a:t>
            </a:r>
            <a:r>
              <a:rPr lang="en-US" sz="2000" dirty="0" smtClean="0"/>
              <a:t> o </a:t>
            </a:r>
            <a:r>
              <a:rPr lang="en-US" sz="2000" dirty="0" err="1" smtClean="0"/>
              <a:t>privatno</a:t>
            </a:r>
            <a:r>
              <a:rPr lang="en-US" sz="2000" dirty="0" smtClean="0"/>
              <a:t> </a:t>
            </a:r>
            <a:r>
              <a:rPr lang="en-US" sz="2000" dirty="0" err="1" smtClean="0"/>
              <a:t>javnom</a:t>
            </a:r>
            <a:r>
              <a:rPr lang="en-US" sz="2000" dirty="0" smtClean="0"/>
              <a:t> </a:t>
            </a:r>
            <a:r>
              <a:rPr lang="en-US" sz="2000" dirty="0" err="1" smtClean="0"/>
              <a:t>partnerstvu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 bwMode="auto">
          <a:xfrm>
            <a:off x="280988" y="96838"/>
            <a:ext cx="6931025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  <a:ea typeface="ＭＳ Ｐゴシック" pitchFamily="34" charset="-128"/>
              </a:rPr>
              <a:t>PRIVATNO-JAVNO PARTNERSTVO</a:t>
            </a:r>
          </a:p>
        </p:txBody>
      </p:sp>
      <p:pic>
        <p:nvPicPr>
          <p:cNvPr id="28676" name="Picture 4" descr="http://iap.esa.int/c/sme/news/183/picture/Public-Priva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2925" y="4227513"/>
            <a:ext cx="29019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7975"/>
            <a:ext cx="8229600" cy="472122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err="1" smtClean="0"/>
              <a:t>Sprovedena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do </a:t>
            </a:r>
            <a:r>
              <a:rPr lang="en-US" sz="2000" dirty="0" err="1" smtClean="0"/>
              <a:t>sada</a:t>
            </a:r>
            <a:r>
              <a:rPr lang="en-US" sz="2000" dirty="0" smtClean="0"/>
              <a:t> </a:t>
            </a:r>
            <a:r>
              <a:rPr lang="en-US" sz="2000" dirty="0" err="1" smtClean="0"/>
              <a:t>dva</a:t>
            </a:r>
            <a:r>
              <a:rPr lang="en-US" sz="2000" dirty="0" smtClean="0"/>
              <a:t> </a:t>
            </a:r>
            <a:r>
              <a:rPr lang="en-US" sz="2000" dirty="0" err="1" smtClean="0"/>
              <a:t>privatno</a:t>
            </a:r>
            <a:r>
              <a:rPr lang="sr-Latn-ME" sz="2000" dirty="0" smtClean="0"/>
              <a:t>-</a:t>
            </a:r>
            <a:r>
              <a:rPr lang="en-US" sz="2000" dirty="0" err="1" smtClean="0"/>
              <a:t>javna</a:t>
            </a:r>
            <a:r>
              <a:rPr lang="en-US" sz="2000" dirty="0" smtClean="0"/>
              <a:t> </a:t>
            </a:r>
            <a:r>
              <a:rPr lang="en-US" sz="2000" dirty="0" err="1" smtClean="0"/>
              <a:t>partnerstva</a:t>
            </a:r>
            <a:r>
              <a:rPr lang="en-US" sz="2000" dirty="0" smtClean="0"/>
              <a:t> u </a:t>
            </a:r>
            <a:r>
              <a:rPr lang="en-US" sz="2000" dirty="0" err="1" smtClean="0"/>
              <a:t>zdravstvu</a:t>
            </a:r>
            <a:r>
              <a:rPr lang="en-US" sz="2000" dirty="0" smtClean="0"/>
              <a:t> </a:t>
            </a:r>
            <a:r>
              <a:rPr lang="sr-Latn-ME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potpisana</a:t>
            </a:r>
            <a:r>
              <a:rPr lang="en-US" sz="2000" dirty="0" smtClean="0"/>
              <a:t> </a:t>
            </a:r>
            <a:r>
              <a:rPr lang="en-US" sz="2000" dirty="0" err="1" smtClean="0"/>
              <a:t>dva</a:t>
            </a:r>
            <a:r>
              <a:rPr lang="en-US" sz="2000" dirty="0" smtClean="0"/>
              <a:t> </a:t>
            </a:r>
            <a:r>
              <a:rPr lang="en-US" sz="2000" dirty="0" err="1" smtClean="0"/>
              <a:t>ugovora</a:t>
            </a:r>
            <a:r>
              <a:rPr lang="en-US" sz="2000" dirty="0" smtClean="0"/>
              <a:t> </a:t>
            </a:r>
            <a:r>
              <a:rPr lang="sr-Latn-ME" sz="2000" dirty="0" smtClean="0"/>
              <a:t>i</a:t>
            </a:r>
            <a:r>
              <a:rPr lang="en-US" sz="2000" dirty="0" smtClean="0"/>
              <a:t> to:</a:t>
            </a:r>
            <a:endParaRPr lang="sr-Latn-ME" sz="2000" dirty="0" smtClean="0"/>
          </a:p>
          <a:p>
            <a:pPr lvl="2">
              <a:spcBef>
                <a:spcPts val="600"/>
              </a:spcBef>
              <a:buFont typeface="Arial" charset="0"/>
              <a:buNone/>
              <a:defRPr/>
            </a:pPr>
            <a:endParaRPr lang="en-US" sz="1600" dirty="0" smtClean="0"/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 err="1" smtClean="0"/>
              <a:t>Sporazum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finansiranju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izgradnji</a:t>
            </a:r>
            <a:r>
              <a:rPr lang="sr-Latn-ME" sz="2000" b="1" dirty="0" smtClean="0"/>
              <a:t> i </a:t>
            </a:r>
            <a:r>
              <a:rPr lang="en-US" sz="2000" b="1" dirty="0" err="1" smtClean="0"/>
              <a:t>korišćenju</a:t>
            </a:r>
            <a:r>
              <a:rPr lang="en-US" sz="2000" b="1" dirty="0" smtClean="0"/>
              <a:t> PET/CT </a:t>
            </a:r>
            <a:r>
              <a:rPr lang="en-US" sz="2000" b="1" dirty="0" err="1" smtClean="0"/>
              <a:t>Centra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okviru</a:t>
            </a:r>
            <a:r>
              <a:rPr lang="en-US" sz="2000" b="1" dirty="0" smtClean="0"/>
              <a:t> KCCG</a:t>
            </a:r>
          </a:p>
          <a:p>
            <a:pPr lvl="2">
              <a:spcBef>
                <a:spcPts val="600"/>
              </a:spcBef>
              <a:defRPr/>
            </a:pPr>
            <a:r>
              <a:rPr lang="en-US" sz="2000" dirty="0" err="1" smtClean="0"/>
              <a:t>Još</a:t>
            </a:r>
            <a:r>
              <a:rPr lang="en-US" sz="2000" dirty="0" smtClean="0"/>
              <a:t> </a:t>
            </a:r>
            <a:r>
              <a:rPr lang="en-US" sz="2000" dirty="0" err="1" smtClean="0"/>
              <a:t>uvijek</a:t>
            </a:r>
            <a:r>
              <a:rPr lang="en-US" sz="2000" dirty="0" smtClean="0"/>
              <a:t> </a:t>
            </a:r>
            <a:r>
              <a:rPr lang="en-US" sz="2000" dirty="0" err="1" smtClean="0"/>
              <a:t>nije</a:t>
            </a:r>
            <a:r>
              <a:rPr lang="en-US" sz="2000" dirty="0" smtClean="0"/>
              <a:t> </a:t>
            </a:r>
            <a:r>
              <a:rPr lang="en-US" sz="2000" dirty="0" err="1" smtClean="0"/>
              <a:t>počela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realizacija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projekta</a:t>
            </a:r>
            <a:endParaRPr lang="en-US" sz="2000" dirty="0" smtClean="0"/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 err="1" smtClean="0"/>
              <a:t>Ugovor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koncesiji</a:t>
            </a:r>
            <a:r>
              <a:rPr lang="en-US" sz="2000" b="1" dirty="0" smtClean="0"/>
              <a:t> za </a:t>
            </a:r>
            <a:r>
              <a:rPr lang="en-US" sz="2000" b="1" dirty="0" err="1" smtClean="0"/>
              <a:t>upravljanje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medicinskim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otpadom</a:t>
            </a:r>
            <a:r>
              <a:rPr lang="en-US" sz="2000" b="1" dirty="0" smtClean="0"/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en-US" sz="2000" dirty="0" err="1" smtClean="0"/>
              <a:t>Projekat</a:t>
            </a:r>
            <a:r>
              <a:rPr lang="en-US" sz="2000" dirty="0" smtClean="0"/>
              <a:t> </a:t>
            </a:r>
            <a:r>
              <a:rPr lang="en-US" sz="2000" dirty="0" err="1" smtClean="0"/>
              <a:t>počeo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realizacijom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  <a:defRPr/>
            </a:pPr>
            <a:endParaRPr lang="en-US" sz="2400" dirty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6916738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  <a:ea typeface="ＭＳ Ｐゴシック" pitchFamily="34" charset="-128"/>
              </a:rPr>
              <a:t>PRIMJERI PRIVATNO-JAVNOG PARTNERSTVA U ZDRAVSTVU</a:t>
            </a:r>
          </a:p>
        </p:txBody>
      </p:sp>
      <p:pic>
        <p:nvPicPr>
          <p:cNvPr id="29700" name="Picture Placeholder 6" descr="GetImage.aspx.jpg"/>
          <p:cNvPicPr>
            <a:picLocks noChangeAspect="1"/>
          </p:cNvPicPr>
          <p:nvPr/>
        </p:nvPicPr>
        <p:blipFill>
          <a:blip r:embed="rId2"/>
          <a:srcRect t="11784" b="11784"/>
          <a:stretch>
            <a:fillRect/>
          </a:stretch>
        </p:blipFill>
        <p:spPr bwMode="auto">
          <a:xfrm>
            <a:off x="3067050" y="4722813"/>
            <a:ext cx="31130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4150"/>
            <a:ext cx="8229600" cy="439261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M</a:t>
            </a:r>
            <a:r>
              <a:rPr lang="sr-Latn-ME" sz="1800" dirty="0" smtClean="0">
                <a:solidFill>
                  <a:srgbClr val="FF0000"/>
                </a:solidFill>
              </a:rPr>
              <a:t>EDICINSKE USLUGE: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b="1" dirty="0" err="1" smtClean="0"/>
              <a:t>Pružanje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dijagnosti</a:t>
            </a:r>
            <a:r>
              <a:rPr lang="sr-Latn-ME" sz="1600" b="1" dirty="0" smtClean="0"/>
              <a:t>čki</a:t>
            </a:r>
            <a:r>
              <a:rPr lang="en-US" sz="1600" b="1" dirty="0" smtClean="0"/>
              <a:t>h </a:t>
            </a:r>
            <a:r>
              <a:rPr lang="en-US" sz="1600" b="1" dirty="0" err="1" smtClean="0"/>
              <a:t>usluga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magnetne</a:t>
            </a:r>
            <a:r>
              <a:rPr lang="en-US" sz="1600" b="1" dirty="0" smtClean="0"/>
              <a:t> re</a:t>
            </a:r>
            <a:r>
              <a:rPr lang="sr-Latn-ME" sz="1600" b="1" dirty="0" smtClean="0"/>
              <a:t>z</a:t>
            </a:r>
            <a:r>
              <a:rPr lang="en-US" sz="1600" b="1" dirty="0" err="1" smtClean="0"/>
              <a:t>onance</a:t>
            </a:r>
            <a:r>
              <a:rPr lang="sr-Latn-ME" sz="1600" b="1" dirty="0" smtClean="0"/>
              <a:t> </a:t>
            </a:r>
            <a:r>
              <a:rPr lang="en-US" sz="1600" b="1" dirty="0" smtClean="0"/>
              <a:t>u </a:t>
            </a:r>
            <a:r>
              <a:rPr lang="en-US" sz="1600" b="1" dirty="0" err="1" smtClean="0"/>
              <a:t>regionalnim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centrima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sjeveru</a:t>
            </a:r>
            <a:r>
              <a:rPr lang="en-US" sz="1600" b="1" dirty="0" smtClean="0"/>
              <a:t> </a:t>
            </a:r>
            <a:r>
              <a:rPr lang="sr-Latn-ME" sz="1600" b="1" dirty="0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jugu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Crne</a:t>
            </a:r>
            <a:r>
              <a:rPr lang="en-US" sz="1600" b="1" dirty="0" smtClean="0"/>
              <a:t> Gore, </a:t>
            </a:r>
            <a:r>
              <a:rPr lang="en-US" sz="1600" dirty="0" err="1" smtClean="0"/>
              <a:t>odnosno</a:t>
            </a:r>
            <a:r>
              <a:rPr lang="en-US" sz="1600" dirty="0" smtClean="0"/>
              <a:t> u </a:t>
            </a:r>
            <a:r>
              <a:rPr lang="en-US" sz="1600" dirty="0" err="1" smtClean="0"/>
              <a:t>okviru</a:t>
            </a:r>
            <a:r>
              <a:rPr lang="en-US" sz="1600" dirty="0" smtClean="0"/>
              <a:t> </a:t>
            </a:r>
            <a:r>
              <a:rPr lang="en-US" sz="1600" dirty="0" err="1" smtClean="0"/>
              <a:t>Opšte</a:t>
            </a:r>
            <a:r>
              <a:rPr lang="en-US" sz="1600" dirty="0" smtClean="0"/>
              <a:t> </a:t>
            </a:r>
            <a:r>
              <a:rPr lang="sr-Latn-ME" sz="1600" dirty="0" err="1" smtClean="0"/>
              <a:t>b</a:t>
            </a:r>
            <a:r>
              <a:rPr lang="en-US" sz="1600" dirty="0" err="1" smtClean="0"/>
              <a:t>olnice</a:t>
            </a:r>
            <a:r>
              <a:rPr lang="en-US" sz="1600" dirty="0" smtClean="0"/>
              <a:t> </a:t>
            </a:r>
            <a:r>
              <a:rPr lang="en-US" sz="1600" dirty="0" err="1" smtClean="0"/>
              <a:t>Berane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Opšte</a:t>
            </a:r>
            <a:r>
              <a:rPr lang="en-US" sz="1600" dirty="0" smtClean="0"/>
              <a:t> </a:t>
            </a:r>
            <a:r>
              <a:rPr lang="sr-Latn-ME" sz="1600" dirty="0" smtClean="0"/>
              <a:t>b</a:t>
            </a:r>
            <a:r>
              <a:rPr lang="en-US" sz="1600" dirty="0" err="1" smtClean="0"/>
              <a:t>olnice</a:t>
            </a:r>
            <a:r>
              <a:rPr lang="en-US" sz="1600" dirty="0" smtClean="0"/>
              <a:t> Bar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dirty="0" err="1" smtClean="0"/>
              <a:t>Izgradnja</a:t>
            </a:r>
            <a:r>
              <a:rPr lang="en-US" sz="1600" b="1" dirty="0" smtClean="0"/>
              <a:t> </a:t>
            </a:r>
            <a:r>
              <a:rPr lang="sr-Latn-ME" sz="1600" b="1" dirty="0" smtClean="0"/>
              <a:t>angiografske sale </a:t>
            </a:r>
            <a:r>
              <a:rPr lang="en-US" sz="1600" b="1" dirty="0" smtClean="0"/>
              <a:t>u </a:t>
            </a:r>
            <a:r>
              <a:rPr lang="en-US" sz="1600" b="1" dirty="0" err="1" smtClean="0"/>
              <a:t>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regionalnim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centrima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sjeveru</a:t>
            </a:r>
            <a:r>
              <a:rPr lang="en-US" sz="1600" b="1" dirty="0" smtClean="0"/>
              <a:t> </a:t>
            </a:r>
            <a:r>
              <a:rPr lang="sr-Latn-ME" sz="1600" b="1" dirty="0" smtClean="0"/>
              <a:t>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jugu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Crne</a:t>
            </a:r>
            <a:r>
              <a:rPr lang="en-US" sz="1600" b="1" dirty="0" smtClean="0"/>
              <a:t> Gore, </a:t>
            </a:r>
            <a:r>
              <a:rPr lang="en-US" sz="1600" dirty="0" err="1" smtClean="0"/>
              <a:t>odnosno</a:t>
            </a:r>
            <a:r>
              <a:rPr lang="en-US" sz="1600" dirty="0" smtClean="0"/>
              <a:t> u </a:t>
            </a:r>
            <a:r>
              <a:rPr lang="en-US" sz="1600" dirty="0" err="1" smtClean="0"/>
              <a:t>okviru</a:t>
            </a:r>
            <a:r>
              <a:rPr lang="en-US" sz="1600" dirty="0" smtClean="0"/>
              <a:t> </a:t>
            </a:r>
            <a:r>
              <a:rPr lang="en-US" sz="1600" dirty="0" err="1" smtClean="0"/>
              <a:t>Opšte</a:t>
            </a:r>
            <a:r>
              <a:rPr lang="en-US" sz="1600" dirty="0" smtClean="0"/>
              <a:t> </a:t>
            </a:r>
            <a:r>
              <a:rPr lang="sr-Latn-ME" sz="1600" dirty="0" smtClean="0"/>
              <a:t>b</a:t>
            </a:r>
            <a:r>
              <a:rPr lang="en-US" sz="1600" dirty="0" err="1" smtClean="0"/>
              <a:t>olnice</a:t>
            </a:r>
            <a:r>
              <a:rPr lang="en-US" sz="1600" dirty="0" smtClean="0"/>
              <a:t> </a:t>
            </a:r>
            <a:r>
              <a:rPr lang="en-US" sz="1600" dirty="0" err="1" smtClean="0"/>
              <a:t>Berane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Opšte</a:t>
            </a:r>
            <a:r>
              <a:rPr lang="en-US" sz="1600" dirty="0" smtClean="0"/>
              <a:t> </a:t>
            </a:r>
            <a:r>
              <a:rPr lang="sr-Latn-ME" sz="1600" dirty="0" smtClean="0"/>
              <a:t>b</a:t>
            </a:r>
            <a:r>
              <a:rPr lang="en-US" sz="1600" dirty="0" err="1" smtClean="0"/>
              <a:t>olnice</a:t>
            </a:r>
            <a:r>
              <a:rPr lang="en-US" sz="1600" dirty="0" smtClean="0"/>
              <a:t> Bar</a:t>
            </a:r>
            <a:endParaRPr lang="en-US" sz="1600" b="1" dirty="0" smtClean="0"/>
          </a:p>
          <a:p>
            <a:pPr>
              <a:spcBef>
                <a:spcPts val="600"/>
              </a:spcBef>
              <a:defRPr/>
            </a:pPr>
            <a:r>
              <a:rPr lang="en-US" sz="1600" dirty="0" err="1" smtClean="0"/>
              <a:t>Izgradnja</a:t>
            </a:r>
            <a:r>
              <a:rPr lang="en-US" sz="1600" dirty="0" smtClean="0"/>
              <a:t> </a:t>
            </a:r>
            <a:r>
              <a:rPr lang="en-US" sz="1600" dirty="0" err="1" smtClean="0"/>
              <a:t>klinika</a:t>
            </a:r>
            <a:r>
              <a:rPr lang="en-US" sz="1600" dirty="0" smtClean="0"/>
              <a:t> KCCG</a:t>
            </a:r>
            <a:r>
              <a:rPr lang="sr-Latn-ME" sz="1600" dirty="0" smtClean="0"/>
              <a:t>:</a:t>
            </a:r>
            <a:r>
              <a:rPr lang="en-US" sz="1600" dirty="0" smtClean="0"/>
              <a:t> </a:t>
            </a:r>
            <a:endParaRPr lang="sr-Latn-ME" sz="1600" dirty="0" smtClean="0"/>
          </a:p>
          <a:p>
            <a:pPr lvl="1">
              <a:spcBef>
                <a:spcPts val="600"/>
              </a:spcBef>
              <a:defRPr/>
            </a:pPr>
            <a:r>
              <a:rPr lang="sr-Latn-ME" sz="1600" b="1" dirty="0" smtClean="0"/>
              <a:t>Ginekološko-akušerska klinika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600" b="1" dirty="0" err="1" smtClean="0"/>
              <a:t>Psihijatrijska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klinika</a:t>
            </a:r>
            <a:endParaRPr lang="en-US" sz="1600" b="1" dirty="0" smtClean="0"/>
          </a:p>
          <a:p>
            <a:pPr lvl="1">
              <a:spcBef>
                <a:spcPts val="600"/>
              </a:spcBef>
              <a:defRPr/>
            </a:pPr>
            <a:r>
              <a:rPr lang="en-US" sz="1600" b="1" dirty="0" err="1" smtClean="0"/>
              <a:t>Infektivna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klinika</a:t>
            </a:r>
            <a:endParaRPr lang="sr-Latn-ME" sz="1600" b="1" dirty="0" smtClean="0"/>
          </a:p>
          <a:p>
            <a:pPr lvl="1">
              <a:spcBef>
                <a:spcPts val="600"/>
              </a:spcBef>
              <a:defRPr/>
            </a:pPr>
            <a:r>
              <a:rPr lang="en-US" sz="1600" b="1" dirty="0" err="1" smtClean="0"/>
              <a:t>Klinika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neurologiju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neurohirurgijom</a:t>
            </a:r>
            <a:endParaRPr lang="sr-Latn-ME" sz="1600" b="1" dirty="0" smtClean="0"/>
          </a:p>
          <a:p>
            <a:pPr>
              <a:spcBef>
                <a:spcPts val="600"/>
              </a:spcBef>
              <a:defRPr/>
            </a:pPr>
            <a:r>
              <a:rPr lang="en-US" sz="1600" b="1" dirty="0" err="1" smtClean="0"/>
              <a:t>Opšta</a:t>
            </a:r>
            <a:r>
              <a:rPr lang="en-US" sz="1600" b="1" dirty="0" smtClean="0"/>
              <a:t> </a:t>
            </a:r>
            <a:r>
              <a:rPr lang="sr-Latn-ME" sz="1600" b="1" dirty="0" smtClean="0"/>
              <a:t>b</a:t>
            </a:r>
            <a:r>
              <a:rPr lang="en-US" sz="1600" b="1" dirty="0" err="1" smtClean="0"/>
              <a:t>olnica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Podgorici</a:t>
            </a:r>
            <a:r>
              <a:rPr lang="en-US" sz="1600" b="1" dirty="0" smtClean="0"/>
              <a:t>  </a:t>
            </a:r>
            <a:endParaRPr lang="sr-Latn-ME" sz="1600" b="1" dirty="0" smtClean="0"/>
          </a:p>
          <a:p>
            <a:pPr>
              <a:spcBef>
                <a:spcPts val="600"/>
              </a:spcBef>
              <a:defRPr/>
            </a:pPr>
            <a:r>
              <a:rPr lang="sr-Latn-ME" sz="1600" b="1" dirty="0" smtClean="0"/>
              <a:t>Poliklinički centar sa dnevnom bolnicom na Žabljaku </a:t>
            </a:r>
            <a:r>
              <a:rPr lang="sr-Latn-ME" sz="1600" dirty="0" smtClean="0"/>
              <a:t>(Trauma centar)</a:t>
            </a:r>
          </a:p>
          <a:p>
            <a:pPr>
              <a:spcBef>
                <a:spcPts val="600"/>
              </a:spcBef>
              <a:defRPr/>
            </a:pPr>
            <a:r>
              <a:rPr lang="sr-Latn-ME" sz="1600" b="1" dirty="0" smtClean="0"/>
              <a:t>Institut “Dr Simo Milošević” Igalo</a:t>
            </a:r>
          </a:p>
          <a:p>
            <a:pPr>
              <a:spcBef>
                <a:spcPts val="600"/>
              </a:spcBef>
              <a:defRPr/>
            </a:pPr>
            <a:r>
              <a:rPr lang="sr-Latn-ME" sz="1600" b="1" dirty="0" smtClean="0"/>
              <a:t>PZU “Meljine”</a:t>
            </a:r>
            <a:endParaRPr lang="en-US" sz="1600" b="1" dirty="0" smtClean="0"/>
          </a:p>
          <a:p>
            <a:pPr>
              <a:spcBef>
                <a:spcPts val="600"/>
              </a:spcBef>
              <a:defRPr/>
            </a:pPr>
            <a:endParaRPr lang="sr-Latn-ME" sz="2000" b="1" dirty="0" smtClean="0"/>
          </a:p>
          <a:p>
            <a:pPr lvl="1">
              <a:spcBef>
                <a:spcPts val="600"/>
              </a:spcBef>
              <a:defRPr/>
            </a:pPr>
            <a:endParaRPr lang="en-US" sz="1400" b="1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 bwMode="auto">
          <a:xfrm>
            <a:off x="177800" y="96838"/>
            <a:ext cx="7205663" cy="1049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200" smtClean="0">
                <a:latin typeface="Arial" charset="0"/>
                <a:ea typeface="ＭＳ Ｐゴシック" pitchFamily="34" charset="-128"/>
              </a:rPr>
              <a:t>PLANOVI ZA PRIVATNO-JAVNA PARTNERSTAVA  I MOGUĆNOSTI ULAGANJA U ZDRAVSTVENI SISTEM CRNE GORE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_HealtharePro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D294EC-8BB3-4C9E-A77D-435A889AE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Slideshop_HealtharePro</Template>
  <TotalTime>3961</TotalTime>
  <Words>1420</Words>
  <Application>Microsoft Office PowerPoint</Application>
  <PresentationFormat>On-screen Show (4:3)</PresentationFormat>
  <Paragraphs>200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Slideshop_HealtharePro</vt:lpstr>
      <vt:lpstr>1_Kontortema</vt:lpstr>
      <vt:lpstr>Slide 1</vt:lpstr>
      <vt:lpstr>ZDRAVSTVENI SISTEM</vt:lpstr>
      <vt:lpstr>MREŽA ZDRAVSTVENIH USTANOVA  U CRNOJ GORI</vt:lpstr>
      <vt:lpstr>Slide 4</vt:lpstr>
      <vt:lpstr>MREŽA ZDRAVSTVENIH USTANOVA  U CRNOJ GORI</vt:lpstr>
      <vt:lpstr>FINANSIRANJE ZDRAVSTVENE ZAŠTITE</vt:lpstr>
      <vt:lpstr>PRIVATNO-JAVNO PARTNERSTVO</vt:lpstr>
      <vt:lpstr>PRIMJERI PRIVATNO-JAVNOG PARTNERSTVA U ZDRAVSTVU</vt:lpstr>
      <vt:lpstr>PLANOVI ZA PRIVATNO-JAVNA PARTNERSTAVA  I MOGUĆNOSTI ULAGANJA U ZDRAVSTVENI SISTEM CRNE GORE</vt:lpstr>
      <vt:lpstr>PRUŽANJE DIJAGNOSTIČKIH USLUGA MAGNETNE REZONANCE U REGIONALNIM CENTRIMA NA SJEVERU I JUGU CRNE GORE</vt:lpstr>
      <vt:lpstr>IZGRADNJA ANGIOGRAFSKE SALE U  REGIONALNIM CENTRIMA NA SJEVERU I JUGU CRNE GORE</vt:lpstr>
      <vt:lpstr>IZGRADNJA KLINIKA  KLINIČKOG CENTRA CRNE GORE</vt:lpstr>
      <vt:lpstr>IZGRADNJA KLINIKA  KLINIČKOG CENTRA CRNE GORE</vt:lpstr>
      <vt:lpstr>Budući izgled Ginekološko-akušerske klinike  Kliničkog centra Crne Gore</vt:lpstr>
      <vt:lpstr>IZGRADNJA KLINIKA  KLINIČKOG CENTRA CRNE GORE</vt:lpstr>
      <vt:lpstr>IZGRADNJA KLINIKA  KLINIČKOG CENTRA CRNE GORE</vt:lpstr>
      <vt:lpstr>IZGRADNJA KLINIKA  KLINIČKOG CENTRA CRNE GORE</vt:lpstr>
      <vt:lpstr>OPŠTA BOLNICA U PODGORICI</vt:lpstr>
      <vt:lpstr>INSTITUT “DR SIMO MILOŠEVIĆ” IGALO www.igalospa.com</vt:lpstr>
      <vt:lpstr>INSTITUT “DR SIMO MILOŠEVIĆ” IGALO www.igalospa.com</vt:lpstr>
      <vt:lpstr>PRIVATNA ZDRAVSTVENA USTANOVA  OPŠTA BOLNICA “MELJINE”</vt:lpstr>
      <vt:lpstr>PLANOVI ZA PRIVATNO-JAVNA PARTNERSTAVA I MOGUĆNOSTI ULAGANJA U ZDRAVSTVENI SISTEM CRNE GORE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aleksandar.klimovic</dc:creator>
  <cp:lastModifiedBy>aleksandar.klimovic</cp:lastModifiedBy>
  <cp:revision>354</cp:revision>
  <dcterms:created xsi:type="dcterms:W3CDTF">2012-01-20T15:32:12Z</dcterms:created>
  <dcterms:modified xsi:type="dcterms:W3CDTF">2013-04-16T11:17:21Z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TC018754899991</vt:lpwstr>
  </property>
</Properties>
</file>