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7"/>
  </p:notesMasterIdLst>
  <p:sldIdLst>
    <p:sldId id="256" r:id="rId2"/>
    <p:sldId id="257" r:id="rId3"/>
    <p:sldId id="259" r:id="rId4"/>
    <p:sldId id="260" r:id="rId5"/>
    <p:sldId id="276" r:id="rId6"/>
    <p:sldId id="277" r:id="rId7"/>
    <p:sldId id="278" r:id="rId8"/>
    <p:sldId id="275" r:id="rId9"/>
    <p:sldId id="262" r:id="rId10"/>
    <p:sldId id="263" r:id="rId11"/>
    <p:sldId id="264" r:id="rId12"/>
    <p:sldId id="265" r:id="rId13"/>
    <p:sldId id="266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60"/>
  </p:normalViewPr>
  <p:slideViewPr>
    <p:cSldViewPr>
      <p:cViewPr varScale="1">
        <p:scale>
          <a:sx n="86" d="100"/>
          <a:sy n="86" d="100"/>
        </p:scale>
        <p:origin x="-148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33E2AA-21DC-4911-81C8-E35D74B2476F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A7FBEE-01A0-4FB2-956D-14897A7B78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A7FBEE-01A0-4FB2-956D-14897A7B780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A82CCC9-D74D-4598-8733-7C3CF41A14A3}" type="datetimeFigureOut">
              <a:rPr lang="en-US" smtClean="0"/>
              <a:pPr/>
              <a:t>4/17/2013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9770E46-8A3F-4367-B075-D5F2A7BA6C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1600200"/>
            <a:ext cx="8610600" cy="7619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</a:t>
            </a:r>
            <a:r>
              <a:rPr lang="x-none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ZIALE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ICOLO</a:t>
            </a:r>
            <a:r>
              <a:rPr lang="x-none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DEL 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x-none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MONTENEGRO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OPPORTUNITA’ </a:t>
            </a:r>
            <a:r>
              <a:rPr lang="it-IT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INVESTIMENTO</a:t>
            </a:r>
            <a:endParaRPr lang="en-US" dirty="0"/>
          </a:p>
        </p:txBody>
      </p:sp>
      <p:pic>
        <p:nvPicPr>
          <p:cNvPr id="6146" name="Picture 2" descr="C:\Users\Drasko\Desktop\plantaze-vi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35831"/>
            <a:ext cx="9144000" cy="30221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0" y="533400"/>
            <a:ext cx="6172200" cy="6116638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it-IT" sz="3200" b="1" u="sng" dirty="0" smtClean="0">
                <a:solidFill>
                  <a:schemeClr val="accent6">
                    <a:lumMod val="50000"/>
                  </a:schemeClr>
                </a:solidFill>
              </a:rPr>
              <a:t>Olio di oliva</a:t>
            </a:r>
            <a:endParaRPr lang="en-US" sz="3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Oltre </a:t>
            </a:r>
            <a:r>
              <a:rPr lang="sr-Latn-CS" b="1" dirty="0" smtClean="0">
                <a:solidFill>
                  <a:srgbClr val="C00000"/>
                </a:solidFill>
              </a:rPr>
              <a:t>400.000 </a:t>
            </a:r>
            <a:r>
              <a:rPr lang="it-IT" b="1" dirty="0" smtClean="0">
                <a:solidFill>
                  <a:srgbClr val="C00000"/>
                </a:solidFill>
              </a:rPr>
              <a:t>alberi dell’olivo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; enorme potenziale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per la produzione dell’olio di oliva.</a:t>
            </a:r>
          </a:p>
          <a:p>
            <a:pPr indent="17463">
              <a:buNone/>
            </a:pP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buFont typeface="Wingdings" pitchFamily="2" charset="2"/>
              <a:buChar char="q"/>
            </a:pPr>
            <a:endParaRPr lang="sr-Latn-C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sz="3200" b="1" u="sng" dirty="0" smtClean="0">
                <a:solidFill>
                  <a:schemeClr val="accent6">
                    <a:lumMod val="50000"/>
                  </a:schemeClr>
                </a:solidFill>
              </a:rPr>
              <a:t>Settore ittico</a:t>
            </a:r>
            <a:endParaRPr lang="en-US" sz="3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Mar Adriatico: </a:t>
            </a:r>
          </a:p>
          <a:p>
            <a:pPr indent="17463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la disponibilità di </a:t>
            </a:r>
            <a:r>
              <a:rPr lang="it-IT" b="1" dirty="0" smtClean="0">
                <a:solidFill>
                  <a:srgbClr val="C00000"/>
                </a:solidFill>
              </a:rPr>
              <a:t>pesce pescabile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al livello annuale si stima intorno alle </a:t>
            </a:r>
            <a:r>
              <a:rPr lang="sr-Latn-CS" b="1" dirty="0" smtClean="0">
                <a:solidFill>
                  <a:srgbClr val="C00000"/>
                </a:solidFill>
              </a:rPr>
              <a:t>30.000 t.</a:t>
            </a:r>
            <a:endParaRPr lang="it-IT" b="1" dirty="0" smtClean="0">
              <a:solidFill>
                <a:srgbClr val="C00000"/>
              </a:solidFill>
            </a:endParaRPr>
          </a:p>
          <a:p>
            <a:pPr indent="17463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Numerosi laghi e fiumi rappresentano un habitat adatto all’allevamento artificiale del pesce d’acqua dolce.</a:t>
            </a:r>
          </a:p>
          <a:p>
            <a:pPr indent="17463">
              <a:buFont typeface="Wingdings" pitchFamily="2" charset="2"/>
              <a:buChar char="q"/>
            </a:pPr>
            <a:endParaRPr lang="sr-Latn-C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sz="3200" b="1" u="sng" dirty="0" smtClean="0">
                <a:solidFill>
                  <a:schemeClr val="accent6">
                    <a:lumMod val="50000"/>
                  </a:schemeClr>
                </a:solidFill>
              </a:rPr>
              <a:t>Piante medicinali</a:t>
            </a:r>
            <a:endParaRPr lang="en-US" sz="3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lnSpc>
                <a:spcPct val="90000"/>
              </a:lnSpc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Montenegro gode di una </a:t>
            </a:r>
            <a:r>
              <a:rPr lang="it-IT" b="1" dirty="0" smtClean="0">
                <a:solidFill>
                  <a:srgbClr val="C00000"/>
                </a:solidFill>
              </a:rPr>
              <a:t>diversità floristica straordinaria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che include tra l’altro: piante medicinali, frutti di bosco e funghi (in particolare nelle aree forestali della parte settentrionale del paese)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lnSpc>
                <a:spcPct val="90000"/>
              </a:lnSpc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Vi sono </a:t>
            </a:r>
            <a:r>
              <a:rPr lang="sr-Latn-CS" b="1" dirty="0" smtClean="0">
                <a:solidFill>
                  <a:srgbClr val="C00000"/>
                </a:solidFill>
              </a:rPr>
              <a:t>2.835 </a:t>
            </a:r>
            <a:r>
              <a:rPr lang="it-IT" b="1" dirty="0" smtClean="0">
                <a:solidFill>
                  <a:srgbClr val="C00000"/>
                </a:solidFill>
              </a:rPr>
              <a:t>specie diverse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di piante medicinali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delle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quali </a:t>
            </a:r>
            <a:r>
              <a:rPr lang="sr-Latn-CS" b="1" dirty="0" smtClean="0">
                <a:solidFill>
                  <a:srgbClr val="C00000"/>
                </a:solidFill>
              </a:rPr>
              <a:t>212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endem</a:t>
            </a:r>
            <a:r>
              <a:rPr lang="it-IT" b="1" dirty="0" err="1" smtClean="0">
                <a:solidFill>
                  <a:srgbClr val="C00000"/>
                </a:solidFill>
              </a:rPr>
              <a:t>iche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1026" name="Picture 2" descr="C:\Users\Drasko\Desktop\Olive_trees_on_Thasso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838200"/>
            <a:ext cx="2971800" cy="2309813"/>
          </a:xfrm>
          <a:prstGeom prst="rect">
            <a:avLst/>
          </a:prstGeom>
          <a:noFill/>
        </p:spPr>
      </p:pic>
      <p:pic>
        <p:nvPicPr>
          <p:cNvPr id="1027" name="Picture 3" descr="C:\Users\Drasko\Desktop\matricaria_chamomill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3352800"/>
            <a:ext cx="2628900" cy="25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x-none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ndustria</a:t>
            </a:r>
            <a:r>
              <a:rPr lang="it-IT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agro-alimentare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4876800" cy="4724400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Complementare al settore agricolo</a:t>
            </a:r>
          </a:p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Contribuisce al PIL complessivo con il </a:t>
            </a:r>
            <a:r>
              <a:rPr lang="it-IT" b="1" dirty="0" smtClean="0">
                <a:solidFill>
                  <a:srgbClr val="C00000"/>
                </a:solidFill>
              </a:rPr>
              <a:t>6 %</a:t>
            </a:r>
          </a:p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Nella struttura del settore industriale, </a:t>
            </a:r>
          </a:p>
          <a:p>
            <a:pPr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  l’agroalimentare partecipa con il</a:t>
            </a:r>
            <a:r>
              <a:rPr lang="it-IT" b="1" dirty="0" smtClean="0">
                <a:solidFill>
                  <a:srgbClr val="C00000"/>
                </a:solidFill>
              </a:rPr>
              <a:t> 9,3%</a:t>
            </a:r>
          </a:p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Dal 2000 in poi viene registrata una crescita notevole in questo settore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938730" y="1643050"/>
            <a:ext cx="3919550" cy="391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609600"/>
            <a:ext cx="6248400" cy="6248400"/>
          </a:xfrm>
        </p:spPr>
        <p:txBody>
          <a:bodyPr>
            <a:noAutofit/>
          </a:bodyPr>
          <a:lstStyle/>
          <a:p>
            <a:r>
              <a:rPr lang="it-IT" sz="1600" b="1" u="sng" dirty="0" smtClean="0">
                <a:solidFill>
                  <a:schemeClr val="accent6">
                    <a:lumMod val="50000"/>
                  </a:schemeClr>
                </a:solidFill>
              </a:rPr>
              <a:t>Industria del pane:</a:t>
            </a:r>
            <a:endParaRPr lang="it-IT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1600" b="1" dirty="0" smtClean="0">
                <a:solidFill>
                  <a:srgbClr val="C00000"/>
                </a:solidFill>
              </a:rPr>
              <a:t>    3 grandi mulini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. Per le loro esigenze vengono importate circa 110.ooo t di grano al livello annuale. </a:t>
            </a:r>
            <a:endParaRPr lang="sr-Latn-CS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     Soltanto di recente, l’industria del pane ha iniziato a crescere in termini più rilevanti. </a:t>
            </a:r>
          </a:p>
          <a:p>
            <a:pPr>
              <a:buNone/>
            </a:pPr>
            <a:endParaRPr lang="sr-Latn-CS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600" b="1" u="sng" dirty="0" smtClean="0">
                <a:solidFill>
                  <a:schemeClr val="accent6">
                    <a:lumMod val="50000"/>
                  </a:schemeClr>
                </a:solidFill>
              </a:rPr>
              <a:t>Industria della carne:</a:t>
            </a:r>
            <a:endParaRPr lang="en-US" sz="16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     Per quanto riguarda l’incremento della capacità produttiva, l’</a:t>
            </a:r>
            <a:r>
              <a:rPr lang="it-IT" sz="1600" b="1" dirty="0" err="1" smtClean="0">
                <a:solidFill>
                  <a:schemeClr val="accent6">
                    <a:lumMod val="50000"/>
                  </a:schemeClr>
                </a:solidFill>
              </a:rPr>
              <a:t>ind</a:t>
            </a:r>
            <a:r>
              <a:rPr lang="sr-Latn-CS" sz="1600" b="1" dirty="0" smtClean="0">
                <a:solidFill>
                  <a:schemeClr val="accent6">
                    <a:lumMod val="50000"/>
                  </a:schemeClr>
                </a:solidFill>
              </a:rPr>
              <a:t>u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stria della carne è sicuramente  quella che, negli ultimi anni, ha fatto </a:t>
            </a:r>
            <a:r>
              <a:rPr lang="it-IT" sz="1600" b="1" dirty="0" smtClean="0">
                <a:solidFill>
                  <a:srgbClr val="C00000"/>
                </a:solidFill>
              </a:rPr>
              <a:t>maggiori </a:t>
            </a:r>
            <a:r>
              <a:rPr lang="sr-Latn-CS" sz="1600" b="1" dirty="0" smtClean="0">
                <a:solidFill>
                  <a:srgbClr val="C00000"/>
                </a:solidFill>
              </a:rPr>
              <a:t> </a:t>
            </a:r>
            <a:r>
              <a:rPr lang="it-IT" sz="1600" b="1" dirty="0" smtClean="0">
                <a:solidFill>
                  <a:srgbClr val="C00000"/>
                </a:solidFill>
              </a:rPr>
              <a:t>progressi 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dell’intero settore agro-alimentare.</a:t>
            </a:r>
            <a:r>
              <a:rPr lang="sr-Latn-CS" sz="1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In MNE operano una </a:t>
            </a:r>
            <a:r>
              <a:rPr lang="it-IT" sz="1600" b="1" dirty="0" smtClean="0">
                <a:solidFill>
                  <a:srgbClr val="C00000"/>
                </a:solidFill>
              </a:rPr>
              <a:t>decina di importanti produttori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, presenti e riconosciuti non soltanto al livello nazionale, ma pure al livello regionale. Si tratta di aziende con gli impianti moderni, ed  alcune di queste stanno aspettando il rilascio del c.d. </a:t>
            </a:r>
            <a:r>
              <a:rPr lang="it-IT" sz="1600" b="1" dirty="0" smtClean="0">
                <a:solidFill>
                  <a:srgbClr val="C00000"/>
                </a:solidFill>
              </a:rPr>
              <a:t>numero di registrazione 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da parte della Commissione europea.</a:t>
            </a:r>
          </a:p>
          <a:p>
            <a:pPr>
              <a:buNone/>
            </a:pPr>
            <a:endParaRPr lang="sr-Latn-CS" sz="1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1600" b="1" u="sng" dirty="0" smtClean="0">
                <a:solidFill>
                  <a:schemeClr val="accent6">
                    <a:lumMod val="50000"/>
                  </a:schemeClr>
                </a:solidFill>
              </a:rPr>
              <a:t>Industria lattiero-casearia:</a:t>
            </a:r>
          </a:p>
          <a:p>
            <a:pPr>
              <a:buNone/>
            </a:pPr>
            <a:r>
              <a:rPr lang="it-IT" sz="1600" b="1" dirty="0" smtClean="0">
                <a:solidFill>
                  <a:srgbClr val="C00000"/>
                </a:solidFill>
              </a:rPr>
              <a:t>     </a:t>
            </a:r>
            <a:r>
              <a:rPr lang="sr-Latn-CS" sz="1600" b="1" dirty="0" smtClean="0">
                <a:solidFill>
                  <a:srgbClr val="C00000"/>
                </a:solidFill>
              </a:rPr>
              <a:t>25 </a:t>
            </a:r>
            <a:r>
              <a:rPr lang="it-IT" sz="1600" b="1" dirty="0" smtClean="0">
                <a:solidFill>
                  <a:srgbClr val="C00000"/>
                </a:solidFill>
              </a:rPr>
              <a:t>aziende 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che producono o acquistano, e poi trasformano circa </a:t>
            </a:r>
            <a:r>
              <a:rPr lang="it-IT" sz="1600" b="1" dirty="0" smtClean="0">
                <a:solidFill>
                  <a:srgbClr val="C00000"/>
                </a:solidFill>
              </a:rPr>
              <a:t>25 milioni di litri di latte</a:t>
            </a:r>
            <a:r>
              <a:rPr lang="sr-Latn-CS" sz="1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it-IT" sz="1600" b="1" dirty="0" smtClean="0">
                <a:solidFill>
                  <a:schemeClr val="accent6">
                    <a:lumMod val="50000"/>
                  </a:schemeClr>
                </a:solidFill>
              </a:rPr>
              <a:t> Sicuramente importanti margini di crescita; in particolare è necessario incrementare  il numero di impianti per lavorazione del latte.</a:t>
            </a:r>
            <a:endParaRPr lang="it-IT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Drasko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143000"/>
            <a:ext cx="2819400" cy="1619250"/>
          </a:xfrm>
          <a:prstGeom prst="rect">
            <a:avLst/>
          </a:prstGeom>
          <a:noFill/>
        </p:spPr>
      </p:pic>
      <p:pic>
        <p:nvPicPr>
          <p:cNvPr id="2052" name="Picture 4" descr="C:\Users\Drasko\Desktop\foto-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429000"/>
            <a:ext cx="3048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62000"/>
            <a:ext cx="5029200" cy="609600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90000"/>
              </a:lnSpc>
            </a:pPr>
            <a:r>
              <a:rPr lang="sr-Latn-CS" sz="3200" b="1" u="sng" dirty="0" smtClean="0">
                <a:solidFill>
                  <a:schemeClr val="accent6">
                    <a:lumMod val="50000"/>
                  </a:schemeClr>
                </a:solidFill>
              </a:rPr>
              <a:t>Pro</a:t>
            </a:r>
            <a:r>
              <a:rPr lang="it-IT" sz="3200" b="1" u="sng" dirty="0" err="1" smtClean="0">
                <a:solidFill>
                  <a:schemeClr val="accent6">
                    <a:lumMod val="50000"/>
                  </a:schemeClr>
                </a:solidFill>
              </a:rPr>
              <a:t>duzione</a:t>
            </a:r>
            <a:r>
              <a:rPr lang="it-IT" sz="3200" b="1" u="sng" dirty="0" smtClean="0">
                <a:solidFill>
                  <a:schemeClr val="accent6">
                    <a:lumMod val="50000"/>
                  </a:schemeClr>
                </a:solidFill>
              </a:rPr>
              <a:t> di bevande alcooliche e non alcooliche:</a:t>
            </a:r>
          </a:p>
          <a:p>
            <a:pPr>
              <a:lnSpc>
                <a:spcPct val="90000"/>
              </a:lnSpc>
            </a:pPr>
            <a:endParaRPr lang="en-US" sz="3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Riguardo alle bevande alcooliche, settore è dominato da tre grandi compagnie: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13. jul Plantaže, Trebjesa </a:t>
            </a:r>
            <a:r>
              <a:rPr lang="it-IT" b="1" dirty="0" smtClean="0">
                <a:solidFill>
                  <a:srgbClr val="C00000"/>
                </a:solidFill>
              </a:rPr>
              <a:t>e</a:t>
            </a:r>
            <a:r>
              <a:rPr lang="sr-Latn-CS" b="1" dirty="0" smtClean="0">
                <a:solidFill>
                  <a:srgbClr val="C00000"/>
                </a:solidFill>
              </a:rPr>
              <a:t> Neksan</a:t>
            </a:r>
            <a:r>
              <a:rPr lang="it-IT" b="1" dirty="0" smtClean="0">
                <a:solidFill>
                  <a:srgbClr val="C00000"/>
                </a:solidFill>
              </a:rPr>
              <a:t>.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 marchi più rappresentativi delle bevande alcooliche sono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b="1" dirty="0" smtClean="0">
                <a:solidFill>
                  <a:srgbClr val="C00000"/>
                </a:solidFill>
              </a:rPr>
              <a:t>Vranac</a:t>
            </a:r>
            <a:r>
              <a:rPr lang="it-IT" b="1" dirty="0" smtClean="0">
                <a:solidFill>
                  <a:srgbClr val="C00000"/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(vino) e </a:t>
            </a:r>
            <a:r>
              <a:rPr lang="sr-Latn-CS" b="1" dirty="0" smtClean="0">
                <a:solidFill>
                  <a:srgbClr val="C00000"/>
                </a:solidFill>
              </a:rPr>
              <a:t>Nikšićko pivo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(birra)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buNone/>
            </a:pP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Negli ultimi anni emergono sempre di più piccole aziende familiari che producono vini di alta qualità. </a:t>
            </a:r>
            <a:endParaRPr lang="sr-Latn-C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Oltre a ciò, vi sono anche </a:t>
            </a:r>
            <a:r>
              <a:rPr lang="it-IT" b="1" dirty="0" smtClean="0">
                <a:solidFill>
                  <a:srgbClr val="C00000"/>
                </a:solidFill>
              </a:rPr>
              <a:t>8 società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che si occupano di </a:t>
            </a:r>
            <a:r>
              <a:rPr lang="it-IT" b="1" dirty="0" smtClean="0">
                <a:solidFill>
                  <a:srgbClr val="C00000"/>
                </a:solidFill>
              </a:rPr>
              <a:t>imbottigliamento d’acqua naturale e oligominerale (Acqua Bianca, Rada, </a:t>
            </a:r>
            <a:r>
              <a:rPr lang="it-IT" b="1" dirty="0" err="1" smtClean="0">
                <a:solidFill>
                  <a:srgbClr val="C00000"/>
                </a:solidFill>
              </a:rPr>
              <a:t>Gorska</a:t>
            </a:r>
            <a:r>
              <a:rPr lang="it-IT" b="1" dirty="0" smtClean="0">
                <a:solidFill>
                  <a:srgbClr val="C00000"/>
                </a:solidFill>
              </a:rPr>
              <a:t>, </a:t>
            </a:r>
            <a:r>
              <a:rPr lang="it-IT" b="1" dirty="0" err="1" smtClean="0">
                <a:solidFill>
                  <a:srgbClr val="C00000"/>
                </a:solidFill>
              </a:rPr>
              <a:t>Suza</a:t>
            </a:r>
            <a:r>
              <a:rPr lang="it-IT" b="1" dirty="0" smtClean="0">
                <a:solidFill>
                  <a:srgbClr val="C00000"/>
                </a:solidFill>
              </a:rPr>
              <a:t>, ecc)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; un settore in forte espansione e vi sono dei margini per ulteriore crescita.</a:t>
            </a:r>
          </a:p>
          <a:p>
            <a:endParaRPr lang="it-IT" sz="3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sz="3200" b="1" u="sng" dirty="0" smtClean="0">
                <a:solidFill>
                  <a:schemeClr val="accent6">
                    <a:lumMod val="50000"/>
                  </a:schemeClr>
                </a:solidFill>
              </a:rPr>
              <a:t>Altre produzioni:</a:t>
            </a:r>
            <a:endParaRPr lang="sr-Latn-CS" sz="3200" b="1" u="sng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buNone/>
            </a:pP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indent="17463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Dolci, caffè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sciroppi e succhi; produzione e  lavorazione di frutta e verdura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olio di oliva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produzione di conserve ittiche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tabacco e sigarette, ecc.</a:t>
            </a:r>
            <a:endParaRPr lang="sr-Latn-CS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074" name="Picture 2" descr="C:\Users\Drasko\Desktop\bilbord-vranaci-3-4-x-3-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4643" y="1143000"/>
            <a:ext cx="3556957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295400"/>
            <a:ext cx="5791200" cy="527913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r-Latn-CS" sz="3200" b="1" dirty="0" smtClean="0">
                <a:solidFill>
                  <a:schemeClr val="accent6">
                    <a:lumMod val="50000"/>
                  </a:schemeClr>
                </a:solidFill>
              </a:rPr>
              <a:t>CEFTA</a:t>
            </a: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endParaRPr lang="sr-Latn-CS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Il </a:t>
            </a:r>
            <a:r>
              <a:rPr lang="it-IT" b="1" dirty="0" smtClean="0">
                <a:solidFill>
                  <a:srgbClr val="C00000"/>
                </a:solidFill>
              </a:rPr>
              <a:t>commercio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con tutti i paesi 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CEFTA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è stato  </a:t>
            </a:r>
            <a:r>
              <a:rPr lang="it-IT" b="1" dirty="0" smtClean="0">
                <a:solidFill>
                  <a:srgbClr val="C00000"/>
                </a:solidFill>
              </a:rPr>
              <a:t>liberalizzato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, tranne con la </a:t>
            </a:r>
            <a:r>
              <a:rPr lang="it-IT" b="1" dirty="0" smtClean="0">
                <a:solidFill>
                  <a:srgbClr val="C00000"/>
                </a:solidFill>
              </a:rPr>
              <a:t>Croazia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(accordato un approccio asimmetrico in favore del MNE)</a:t>
            </a:r>
          </a:p>
          <a:p>
            <a:endParaRPr lang="sr-Latn-C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sr-Latn-CS" sz="3600" b="1" dirty="0" smtClean="0">
                <a:solidFill>
                  <a:schemeClr val="accent6">
                    <a:lumMod val="50000"/>
                  </a:schemeClr>
                </a:solidFill>
              </a:rPr>
              <a:t> 	</a:t>
            </a:r>
            <a:r>
              <a:rPr lang="it-IT" sz="3200" b="1" dirty="0" smtClean="0">
                <a:solidFill>
                  <a:schemeClr val="accent6">
                    <a:lumMod val="50000"/>
                  </a:schemeClr>
                </a:solidFill>
              </a:rPr>
              <a:t>Altri accordi:</a:t>
            </a:r>
            <a:endParaRPr lang="sr-Latn-CS" sz="36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Accordi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di libero scambio sono firmati con i seguenti paesi: </a:t>
            </a:r>
            <a:r>
              <a:rPr lang="it-IT" b="1" dirty="0" smtClean="0">
                <a:solidFill>
                  <a:srgbClr val="C00000"/>
                </a:solidFill>
              </a:rPr>
              <a:t>Federazione russa, Ucraina e Turchia </a:t>
            </a:r>
            <a:endParaRPr lang="sr-Latn-CS" b="1" dirty="0" smtClean="0">
              <a:solidFill>
                <a:srgbClr val="C00000"/>
              </a:solidFill>
            </a:endParaRPr>
          </a:p>
          <a:p>
            <a:pPr lvl="0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ipotizzabile entro la fine dell’anno la finalizzazione degli accordi di libero scambio con: </a:t>
            </a:r>
            <a:r>
              <a:rPr lang="it-IT" b="1" dirty="0" smtClean="0">
                <a:solidFill>
                  <a:srgbClr val="C00000"/>
                </a:solidFill>
              </a:rPr>
              <a:t>Kazakhstan e Bielorussia </a:t>
            </a:r>
          </a:p>
          <a:p>
            <a:pPr lvl="0"/>
            <a:endParaRPr lang="sr-Latn-CS" b="1" dirty="0" smtClean="0"/>
          </a:p>
          <a:p>
            <a:endParaRPr lang="it-IT" dirty="0"/>
          </a:p>
        </p:txBody>
      </p:sp>
      <p:pic>
        <p:nvPicPr>
          <p:cNvPr id="5122" name="Picture 2" descr="C:\Users\Drasko\Desktop\cef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524000"/>
            <a:ext cx="3352800" cy="2922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/>
              <a:t>Grazie per la vostra attenzione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3200" dirty="0" smtClean="0"/>
              <a:t>Milo</a:t>
            </a:r>
            <a:r>
              <a:rPr lang="sr-Latn-RS" sz="3200" dirty="0" smtClean="0"/>
              <a:t>š</a:t>
            </a:r>
            <a:r>
              <a:rPr lang="it-IT" sz="3200" dirty="0" smtClean="0"/>
              <a:t> Jovanovi</a:t>
            </a:r>
            <a:r>
              <a:rPr lang="sr-Latn-RS" sz="3200" dirty="0" smtClean="0"/>
              <a:t>ć</a:t>
            </a:r>
            <a:endParaRPr lang="it-IT" sz="3200" dirty="0" smtClean="0"/>
          </a:p>
          <a:p>
            <a:pPr>
              <a:buNone/>
            </a:pPr>
            <a:endParaRPr lang="sr-Latn-RS" sz="3200" dirty="0" smtClean="0"/>
          </a:p>
          <a:p>
            <a:pPr>
              <a:buNone/>
            </a:pPr>
            <a:r>
              <a:rPr lang="it-IT" sz="3200" dirty="0" smtClean="0"/>
              <a:t>Ministero dell’Agricoltura e Sviluppo Rurale</a:t>
            </a:r>
          </a:p>
          <a:p>
            <a:pPr>
              <a:buNone/>
            </a:pPr>
            <a:r>
              <a:rPr lang="it-IT" sz="3200" dirty="0" smtClean="0"/>
              <a:t>E-mail: milos.jovanovic@mpr.gov.me</a:t>
            </a:r>
          </a:p>
          <a:p>
            <a:pPr>
              <a:buNone/>
            </a:pPr>
            <a:r>
              <a:rPr lang="it-IT" sz="3200" dirty="0" smtClean="0"/>
              <a:t>Tel: +38267/877-888</a:t>
            </a:r>
          </a:p>
          <a:p>
            <a:pPr>
              <a:buNone/>
            </a:pPr>
            <a:endParaRPr lang="it-IT" sz="3200" dirty="0" smtClean="0"/>
          </a:p>
          <a:p>
            <a:pPr>
              <a:buNone/>
            </a:pPr>
            <a:endParaRPr lang="it-IT" sz="3200" dirty="0" smtClean="0"/>
          </a:p>
          <a:p>
            <a:pPr>
              <a:buNone/>
            </a:pPr>
            <a:endParaRPr lang="it-IT" sz="3200" dirty="0" smtClean="0"/>
          </a:p>
          <a:p>
            <a:pPr>
              <a:buNone/>
            </a:pPr>
            <a:endParaRPr lang="it-IT" sz="3200" dirty="0" smtClean="0"/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533400"/>
            <a:ext cx="6019800" cy="1066800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MONTENEGRO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676400"/>
            <a:ext cx="5486400" cy="48768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hr-HR" sz="2400" b="1" dirty="0" smtClean="0"/>
              <a:t>Caratteristiche principali del Montenegro</a:t>
            </a:r>
          </a:p>
          <a:p>
            <a:pPr marL="719138" lvl="2" indent="-269875">
              <a:buFont typeface="Calibri" pitchFamily="34" charset="0"/>
              <a:buChar char="₋"/>
              <a:defRPr/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superficie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13.812 km2</a:t>
            </a:r>
          </a:p>
          <a:p>
            <a:pPr marL="719138" lvl="2" indent="-269875">
              <a:buFont typeface="Calibri" pitchFamily="34" charset="0"/>
              <a:buChar char="₋"/>
              <a:defRPr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lunghezza della costa - 293,5 km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19138" lvl="2" indent="-269875">
              <a:buFont typeface="Calibri" pitchFamily="34" charset="0"/>
              <a:buChar char="₋"/>
              <a:defRPr/>
            </a:pPr>
            <a:r>
              <a:rPr lang="hr-HR" b="1" dirty="0" smtClean="0">
                <a:solidFill>
                  <a:schemeClr val="accent6">
                    <a:lumMod val="50000"/>
                  </a:schemeClr>
                </a:solidFill>
              </a:rPr>
              <a:t>p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op</a:t>
            </a:r>
            <a:r>
              <a:rPr lang="x-none" b="1" dirty="0" smtClean="0">
                <a:solidFill>
                  <a:schemeClr val="accent6">
                    <a:lumMod val="50000"/>
                  </a:schemeClr>
                </a:solidFill>
              </a:rPr>
              <a:t>olazione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-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625.000</a:t>
            </a:r>
            <a:r>
              <a:rPr lang="x-none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x-none" b="1" dirty="0" smtClean="0">
                <a:solidFill>
                  <a:schemeClr val="accent6">
                    <a:lumMod val="50000"/>
                  </a:schemeClr>
                </a:solidFill>
              </a:rPr>
              <a:t>abitanti</a:t>
            </a:r>
            <a:endParaRPr lang="en-U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719138" lvl="2" indent="-269875">
              <a:buFont typeface="Calibri" pitchFamily="34" charset="0"/>
              <a:buChar char="₋"/>
              <a:defRPr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densità abitativa - 50 ab./km2 </a:t>
            </a:r>
          </a:p>
          <a:p>
            <a:pPr marL="719138" lvl="2" indent="-269875">
              <a:buFont typeface="Calibri" pitchFamily="34" charset="0"/>
              <a:buChar char="₋"/>
              <a:defRPr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PIL nominale - 4,3 miliardi EUR</a:t>
            </a:r>
          </a:p>
          <a:p>
            <a:pPr marL="719138" lvl="2" indent="-269875">
              <a:buFont typeface="Calibri" pitchFamily="34" charset="0"/>
              <a:buChar char="₋"/>
              <a:defRPr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Valuta - Euro</a:t>
            </a:r>
            <a:endParaRPr lang="sr-Latn-C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§"/>
              <a:defRPr/>
            </a:pPr>
            <a:r>
              <a:rPr lang="x-none" sz="2400" b="1" dirty="0" smtClean="0"/>
              <a:t>Terre coltivabili</a:t>
            </a:r>
            <a:r>
              <a:rPr lang="en-US" sz="2400" b="1" dirty="0" smtClean="0"/>
              <a:t>:</a:t>
            </a:r>
          </a:p>
          <a:p>
            <a:pPr lvl="1">
              <a:buFont typeface="Calibri" pitchFamily="34" charset="0"/>
              <a:buChar char="₋"/>
              <a:defRPr/>
            </a:pPr>
            <a:r>
              <a:rPr lang="x-none" sz="2400" b="1" dirty="0" smtClean="0">
                <a:solidFill>
                  <a:srgbClr val="C00000"/>
                </a:solidFill>
              </a:rPr>
              <a:t>Superficie adatta </a:t>
            </a:r>
            <a:r>
              <a:rPr lang="x-none" sz="2400" b="1" dirty="0" smtClean="0">
                <a:solidFill>
                  <a:schemeClr val="accent6">
                    <a:lumMod val="50000"/>
                  </a:schemeClr>
                </a:solidFill>
              </a:rPr>
              <a:t>per le attivita’ agricole ammonta  intorno a </a:t>
            </a:r>
            <a:r>
              <a:rPr lang="en-US" sz="2400" b="1" dirty="0" smtClean="0">
                <a:solidFill>
                  <a:srgbClr val="C00000"/>
                </a:solidFill>
              </a:rPr>
              <a:t>516.070 </a:t>
            </a:r>
            <a:r>
              <a:rPr lang="x-none" sz="2400" b="1" dirty="0" smtClean="0">
                <a:solidFill>
                  <a:srgbClr val="C00000"/>
                </a:solidFill>
              </a:rPr>
              <a:t>ettari</a:t>
            </a:r>
            <a:r>
              <a:rPr lang="x-none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oppure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x-none" sz="2400" b="1" dirty="0" smtClean="0">
                <a:solidFill>
                  <a:schemeClr val="accent6">
                    <a:lumMod val="50000"/>
                  </a:schemeClr>
                </a:solidFill>
              </a:rPr>
              <a:t>0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</a:t>
            </a:r>
            <a:r>
              <a:rPr lang="x-none" sz="2400" b="1" dirty="0" smtClean="0">
                <a:solidFill>
                  <a:schemeClr val="accent6">
                    <a:lumMod val="50000"/>
                  </a:schemeClr>
                </a:solidFill>
              </a:rPr>
              <a:t>83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x-none" sz="2400" b="1" dirty="0" smtClean="0">
                <a:solidFill>
                  <a:schemeClr val="accent6">
                    <a:lumMod val="50000"/>
                  </a:schemeClr>
                </a:solidFill>
              </a:rPr>
              <a:t>ettari pro capite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>
              <a:buFont typeface="Calibri" pitchFamily="34" charset="0"/>
              <a:buChar char="₋"/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190.000 </a:t>
            </a:r>
            <a:r>
              <a:rPr lang="x-none" sz="2400" b="1" dirty="0" smtClean="0">
                <a:solidFill>
                  <a:srgbClr val="C00000"/>
                </a:solidFill>
              </a:rPr>
              <a:t>ettari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delle terre </a:t>
            </a:r>
            <a:r>
              <a:rPr lang="hr-HR" sz="2400" b="1" dirty="0" smtClean="0">
                <a:solidFill>
                  <a:srgbClr val="C00000"/>
                </a:solidFill>
              </a:rPr>
              <a:t>coltivate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hr-HR" sz="2400" b="1" dirty="0" smtClean="0">
                <a:solidFill>
                  <a:schemeClr val="accent6">
                    <a:lumMod val="50000"/>
                  </a:schemeClr>
                </a:solidFill>
              </a:rPr>
              <a:t>oppure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0,30 </a:t>
            </a:r>
            <a:r>
              <a:rPr lang="x-none" sz="2400" b="1" dirty="0" smtClean="0">
                <a:solidFill>
                  <a:schemeClr val="accent6">
                    <a:lumMod val="50000"/>
                  </a:schemeClr>
                </a:solidFill>
              </a:rPr>
              <a:t>ettari pro capite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hr-HR" sz="24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1026" name="Picture 2" descr="C:\Users\Drasko\Desktop\monteneg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1676400"/>
            <a:ext cx="3962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1676400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/>
            </a:r>
            <a:br>
              <a:rPr lang="it-IT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</a:b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Il Montenegro è uno stato sia continentale, che costiero che montagnoso. Esistono quattro tipi di clima, con una varietà di cambiamenti microclimatici. In base al criterio </a:t>
            </a:r>
            <a:r>
              <a:rPr lang="it-IT" sz="2000" b="1" dirty="0" err="1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geografico-climatico</a:t>
            </a:r>
            <a:r>
              <a:rPr lang="it-IT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, il paese viene suddiviso in: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86400" cy="5257800"/>
          </a:xfrm>
        </p:spPr>
        <p:txBody>
          <a:bodyPr>
            <a:normAutofit/>
          </a:bodyPr>
          <a:lstStyle/>
          <a:p>
            <a:pPr>
              <a:buNone/>
              <a:defRPr/>
            </a:pPr>
            <a:r>
              <a:rPr lang="x-none" sz="1800" b="1" smtClean="0"/>
              <a:t>Regione </a:t>
            </a:r>
            <a:r>
              <a:rPr lang="x-none" sz="1800" b="1" dirty="0" smtClean="0"/>
              <a:t>costiera</a:t>
            </a:r>
            <a:endParaRPr lang="en-US" sz="1800" b="1" dirty="0" smtClean="0"/>
          </a:p>
          <a:p>
            <a:pPr lvl="1">
              <a:lnSpc>
                <a:spcPct val="90000"/>
              </a:lnSpc>
            </a:pPr>
            <a:r>
              <a:rPr lang="sr-Latn-CS" sz="1800" b="1" dirty="0" smtClean="0">
                <a:solidFill>
                  <a:schemeClr val="accent2">
                    <a:lumMod val="75000"/>
                  </a:schemeClr>
                </a:solidFill>
              </a:rPr>
              <a:t>con la produzione di </a:t>
            </a:r>
            <a:r>
              <a:rPr lang="sr-Latn-CS" sz="1800" b="1" dirty="0" smtClean="0">
                <a:solidFill>
                  <a:srgbClr val="C00000"/>
                </a:solidFill>
              </a:rPr>
              <a:t>frutta, verdura, uva e fiori di tipo mediterraneo </a:t>
            </a:r>
          </a:p>
          <a:p>
            <a:pPr>
              <a:lnSpc>
                <a:spcPct val="90000"/>
              </a:lnSpc>
            </a:pPr>
            <a:r>
              <a:rPr lang="sr-Latn-CS" sz="1800" b="1" dirty="0" smtClean="0"/>
              <a:t> Regione zetsko-bjelopavlićka</a:t>
            </a:r>
            <a:endParaRPr lang="en-US" sz="1800" b="1" dirty="0" smtClean="0"/>
          </a:p>
          <a:p>
            <a:pPr lvl="1">
              <a:lnSpc>
                <a:spcPct val="90000"/>
              </a:lnSpc>
            </a:pPr>
            <a:r>
              <a:rPr lang="sr-Latn-CS" sz="1800" b="1" dirty="0" smtClean="0">
                <a:solidFill>
                  <a:schemeClr val="accent2">
                    <a:lumMod val="75000"/>
                  </a:schemeClr>
                </a:solidFill>
              </a:rPr>
              <a:t>con la produzione di </a:t>
            </a:r>
            <a:r>
              <a:rPr lang="sr-Latn-CS" sz="1800" b="1" dirty="0" smtClean="0">
                <a:solidFill>
                  <a:srgbClr val="C00000"/>
                </a:solidFill>
              </a:rPr>
              <a:t>frutta, verdura, uva, tabacco </a:t>
            </a:r>
            <a:r>
              <a:rPr lang="sr-Latn-CS" sz="1800" b="1" dirty="0" smtClean="0">
                <a:solidFill>
                  <a:schemeClr val="accent2">
                    <a:lumMod val="75000"/>
                  </a:schemeClr>
                </a:solidFill>
              </a:rPr>
              <a:t>e allevamento </a:t>
            </a:r>
            <a:r>
              <a:rPr lang="sr-Latn-CS" sz="1800" b="1" dirty="0" smtClean="0">
                <a:solidFill>
                  <a:srgbClr val="C00000"/>
                </a:solidFill>
              </a:rPr>
              <a:t>intensivo di bestiame</a:t>
            </a:r>
          </a:p>
          <a:p>
            <a:pPr>
              <a:lnSpc>
                <a:spcPct val="90000"/>
              </a:lnSpc>
            </a:pPr>
            <a:r>
              <a:rPr lang="sr-Latn-CS" sz="1800" b="1" dirty="0" smtClean="0"/>
              <a:t>Re</a:t>
            </a:r>
            <a:r>
              <a:rPr lang="x-none" sz="1800" b="1" dirty="0" smtClean="0"/>
              <a:t>gi</a:t>
            </a:r>
            <a:r>
              <a:rPr lang="sr-Latn-CS" sz="1800" b="1" dirty="0" smtClean="0"/>
              <a:t>one kraška</a:t>
            </a:r>
          </a:p>
          <a:p>
            <a:pPr lvl="1">
              <a:lnSpc>
                <a:spcPct val="90000"/>
              </a:lnSpc>
            </a:pPr>
            <a:r>
              <a:rPr lang="sr-Latn-CS" sz="1800" b="1" dirty="0" smtClean="0">
                <a:solidFill>
                  <a:schemeClr val="accent2">
                    <a:lumMod val="75000"/>
                  </a:schemeClr>
                </a:solidFill>
              </a:rPr>
              <a:t> maggiormente presenti  la produzione di </a:t>
            </a:r>
            <a:r>
              <a:rPr lang="sr-Latn-CS" sz="1800" b="1" dirty="0" smtClean="0">
                <a:solidFill>
                  <a:srgbClr val="C00000"/>
                </a:solidFill>
              </a:rPr>
              <a:t>bestiame e frutta</a:t>
            </a:r>
          </a:p>
          <a:p>
            <a:pPr>
              <a:lnSpc>
                <a:spcPct val="90000"/>
              </a:lnSpc>
            </a:pPr>
            <a:r>
              <a:rPr lang="sr-Latn-CS" sz="1800" b="1" dirty="0" smtClean="0"/>
              <a:t>Regione montuosa del nord</a:t>
            </a:r>
          </a:p>
          <a:p>
            <a:pPr lvl="1">
              <a:lnSpc>
                <a:spcPct val="90000"/>
              </a:lnSpc>
            </a:pPr>
            <a:r>
              <a:rPr lang="sr-Latn-CS" sz="1800" b="1" dirty="0" smtClean="0">
                <a:solidFill>
                  <a:schemeClr val="accent2">
                    <a:lumMod val="75000"/>
                  </a:schemeClr>
                </a:solidFill>
              </a:rPr>
              <a:t>domina l'allevamento </a:t>
            </a:r>
            <a:r>
              <a:rPr lang="sr-Latn-CS" sz="1800" b="1" dirty="0" smtClean="0">
                <a:solidFill>
                  <a:srgbClr val="C00000"/>
                </a:solidFill>
              </a:rPr>
              <a:t>estensivo di bestiame</a:t>
            </a:r>
          </a:p>
          <a:p>
            <a:pPr>
              <a:lnSpc>
                <a:spcPct val="90000"/>
              </a:lnSpc>
            </a:pPr>
            <a:r>
              <a:rPr lang="sr-Latn-CS" sz="1800" b="1" dirty="0" smtClean="0"/>
              <a:t>Regione polimska</a:t>
            </a:r>
          </a:p>
          <a:p>
            <a:pPr lvl="1">
              <a:lnSpc>
                <a:spcPct val="90000"/>
              </a:lnSpc>
            </a:pPr>
            <a:r>
              <a:rPr lang="sr-Latn-CS" sz="1800" b="1" dirty="0" smtClean="0">
                <a:solidFill>
                  <a:schemeClr val="accent2">
                    <a:lumMod val="75000"/>
                  </a:schemeClr>
                </a:solidFill>
              </a:rPr>
              <a:t>dove oltre all’allevamento di </a:t>
            </a:r>
            <a:r>
              <a:rPr lang="sr-Latn-CS" sz="1800" b="1" dirty="0" smtClean="0">
                <a:solidFill>
                  <a:srgbClr val="C00000"/>
                </a:solidFill>
              </a:rPr>
              <a:t>bestiame, la frutticoltura</a:t>
            </a:r>
            <a:r>
              <a:rPr lang="sr-Latn-CS" sz="1800" b="1" dirty="0" smtClean="0">
                <a:solidFill>
                  <a:schemeClr val="accent2">
                    <a:lumMod val="75000"/>
                  </a:schemeClr>
                </a:solidFill>
              </a:rPr>
              <a:t> di tipo </a:t>
            </a:r>
            <a:r>
              <a:rPr lang="sr-Latn-CS" sz="1800" b="1" dirty="0" smtClean="0">
                <a:solidFill>
                  <a:srgbClr val="C00000"/>
                </a:solidFill>
              </a:rPr>
              <a:t>continentale  </a:t>
            </a:r>
            <a:r>
              <a:rPr lang="sr-Latn-CS" sz="1800" b="1" dirty="0" smtClean="0">
                <a:solidFill>
                  <a:schemeClr val="accent2">
                    <a:lumMod val="75000"/>
                  </a:schemeClr>
                </a:solidFill>
              </a:rPr>
              <a:t>e la produzione di </a:t>
            </a:r>
            <a:r>
              <a:rPr lang="sr-Latn-CS" sz="1800" b="1" dirty="0" smtClean="0">
                <a:solidFill>
                  <a:srgbClr val="C00000"/>
                </a:solidFill>
              </a:rPr>
              <a:t>verdura </a:t>
            </a:r>
            <a:r>
              <a:rPr lang="sr-Latn-CS" sz="1800" b="1" dirty="0" smtClean="0">
                <a:solidFill>
                  <a:schemeClr val="accent2">
                    <a:lumMod val="75000"/>
                  </a:schemeClr>
                </a:solidFill>
              </a:rPr>
              <a:t>hanno un ruolo importante 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7077">
            <a:off x="5250179" y="1116653"/>
            <a:ext cx="4422235" cy="5038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"/>
            <a:ext cx="8305800" cy="838200"/>
          </a:xfrm>
        </p:spPr>
        <p:txBody>
          <a:bodyPr>
            <a:normAutofit fontScale="90000"/>
          </a:bodyPr>
          <a:lstStyle/>
          <a:p>
            <a:r>
              <a:rPr lang="x-none" sz="3600" b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Caratteristiche principali dell’agricoltura montenegrina</a:t>
            </a:r>
            <a:endParaRPr lang="en-US" sz="36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458200" cy="5105400"/>
          </a:xfrm>
        </p:spPr>
        <p:txBody>
          <a:bodyPr>
            <a:noAutofit/>
          </a:bodyPr>
          <a:lstStyle/>
          <a:p>
            <a:pPr marL="360363" indent="-360363" algn="just">
              <a:buFont typeface="Wingdings" pitchFamily="2" charset="2"/>
              <a:buChar char="Ø"/>
            </a:pPr>
            <a:endParaRPr lang="it-IT" sz="18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marL="360363" indent="-360363" algn="just">
              <a:buFont typeface="Wingdings" pitchFamily="2" charset="2"/>
              <a:buChar char="Ø"/>
            </a:pPr>
            <a:r>
              <a:rPr lang="x-none" sz="1800" b="1" smtClean="0">
                <a:solidFill>
                  <a:schemeClr val="accent6">
                    <a:lumMod val="50000"/>
                  </a:schemeClr>
                </a:solidFill>
              </a:rPr>
              <a:t>Rilevanza economica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</a:rPr>
              <a:t>– 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</a:rPr>
              <a:t>contribuisce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</a:rPr>
              <a:t>con </a:t>
            </a:r>
            <a:r>
              <a:rPr lang="hr-HR" sz="1800" b="1" dirty="0" smtClean="0">
                <a:solidFill>
                  <a:srgbClr val="C00000"/>
                </a:solidFill>
              </a:rPr>
              <a:t>il 7,4 % al PIL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 del paese</a:t>
            </a:r>
          </a:p>
          <a:p>
            <a:pPr marL="360363" indent="-360363" algn="just">
              <a:buFont typeface="Wingdings" pitchFamily="2" charset="2"/>
              <a:buChar char="Ø"/>
            </a:pP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Agricoltura orientata all’</a:t>
            </a:r>
            <a:r>
              <a:rPr lang="it-IT" sz="1800" b="1" dirty="0" smtClean="0">
                <a:solidFill>
                  <a:srgbClr val="C00000"/>
                </a:solidFill>
              </a:rPr>
              <a:t>auto-consumo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, basata su aziende di </a:t>
            </a:r>
            <a:r>
              <a:rPr lang="it-IT" sz="1800" b="1" dirty="0" smtClean="0">
                <a:solidFill>
                  <a:srgbClr val="C00000"/>
                </a:solidFill>
              </a:rPr>
              <a:t>piccole dimensioni 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(</a:t>
            </a:r>
            <a:r>
              <a:rPr lang="it-IT" sz="1800" b="1" dirty="0" smtClean="0">
                <a:solidFill>
                  <a:srgbClr val="C00000"/>
                </a:solidFill>
              </a:rPr>
              <a:t>l’80% non supera i 5 ettari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), con un </a:t>
            </a:r>
            <a:r>
              <a:rPr lang="it-IT" sz="1800" b="1" dirty="0" smtClean="0">
                <a:solidFill>
                  <a:srgbClr val="C00000"/>
                </a:solidFill>
              </a:rPr>
              <a:t>limitato impiego di tecnologie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pPr marL="360363" indent="-360363" algn="just">
              <a:buFont typeface="Wingdings" pitchFamily="2" charset="2"/>
              <a:buChar char="Ø"/>
            </a:pP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Le eccedenze di prodotti che non vengono consumati in famiglia, vengono in genere venduti nei piccoli mercati locali, per “</a:t>
            </a:r>
            <a:r>
              <a:rPr lang="it-IT" sz="1800" b="1" dirty="0" smtClean="0">
                <a:solidFill>
                  <a:srgbClr val="C00000"/>
                </a:solidFill>
              </a:rPr>
              <a:t>arrotondare”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 il reddito.</a:t>
            </a:r>
          </a:p>
          <a:p>
            <a:pPr marL="360363" indent="-360363" algn="just">
              <a:buFont typeface="Wingdings" pitchFamily="2" charset="2"/>
              <a:buChar char="Ø"/>
            </a:pP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Le pratiche agricole ancora arretrate hanno permesso di conservare </a:t>
            </a:r>
            <a:r>
              <a:rPr lang="it-IT" sz="1800" b="1" dirty="0" smtClean="0">
                <a:solidFill>
                  <a:srgbClr val="C00000"/>
                </a:solidFill>
              </a:rPr>
              <a:t>le tecniche tradizionali di produzione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, salvaguardando le tipicità locali dalla standardizzazione industriale, dall’altra questi prodotti non vengono </a:t>
            </a:r>
            <a:r>
              <a:rPr lang="it-IT" sz="1800" b="1" dirty="0" smtClean="0">
                <a:solidFill>
                  <a:srgbClr val="C00000"/>
                </a:solidFill>
              </a:rPr>
              <a:t>ancora adeguatamente valorizzati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hr-HR" sz="1800" b="1" dirty="0" smtClean="0">
              <a:solidFill>
                <a:schemeClr val="accent6">
                  <a:lumMod val="50000"/>
                </a:schemeClr>
              </a:solidFill>
              <a:sym typeface="Symbol" pitchFamily="18" charset="2"/>
            </a:endParaRPr>
          </a:p>
          <a:p>
            <a:pPr marL="360363" indent="-360363" algn="just">
              <a:buFont typeface="Wingdings" pitchFamily="2" charset="2"/>
              <a:buChar char="Ø"/>
            </a:pP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Agricoltura 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- 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funge da </a:t>
            </a:r>
            <a:r>
              <a:rPr lang="hr-HR" sz="1800" b="1" dirty="0" smtClean="0">
                <a:solidFill>
                  <a:srgbClr val="C00000"/>
                </a:solidFill>
                <a:sym typeface="Symbol" pitchFamily="18" charset="2"/>
              </a:rPr>
              <a:t>stabilizzatore sociale </a:t>
            </a:r>
            <a:r>
              <a:rPr lang="en-US" sz="1800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– </a:t>
            </a:r>
            <a:r>
              <a:rPr lang="hr-HR" sz="1800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piu di 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  <a:sym typeface="Symbol" pitchFamily="18" charset="2"/>
              </a:rPr>
              <a:t> </a:t>
            </a:r>
            <a:r>
              <a:rPr lang="sr-Latn-CS" sz="1800" b="1" dirty="0" smtClean="0">
                <a:solidFill>
                  <a:srgbClr val="C00000"/>
                </a:solidFill>
                <a:sym typeface="Symbol" pitchFamily="18" charset="2"/>
              </a:rPr>
              <a:t>49</a:t>
            </a:r>
            <a:r>
              <a:rPr lang="en-US" sz="1800" b="1" dirty="0" smtClean="0">
                <a:solidFill>
                  <a:srgbClr val="C00000"/>
                </a:solidFill>
              </a:rPr>
              <a:t>.000</a:t>
            </a:r>
            <a:r>
              <a:rPr lang="x-none" sz="1800" b="1" dirty="0" smtClean="0">
                <a:solidFill>
                  <a:srgbClr val="C00000"/>
                </a:solidFill>
              </a:rPr>
              <a:t> famiglie </a:t>
            </a:r>
            <a:r>
              <a:rPr lang="x-none" sz="1800" b="1" dirty="0" smtClean="0">
                <a:solidFill>
                  <a:schemeClr val="accent6">
                    <a:lumMod val="50000"/>
                  </a:schemeClr>
                </a:solidFill>
              </a:rPr>
              <a:t>nelle aree rurali ha ricavi </a:t>
            </a:r>
            <a:r>
              <a:rPr lang="x-none" sz="1800" b="1" smtClean="0">
                <a:solidFill>
                  <a:schemeClr val="accent6">
                    <a:lumMod val="50000"/>
                  </a:schemeClr>
                </a:solidFill>
              </a:rPr>
              <a:t>in agricoltura</a:t>
            </a:r>
            <a:endParaRPr lang="it-IT" sz="18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 Utilizzo delle terre: </a:t>
            </a:r>
            <a:r>
              <a:rPr lang="it-IT" sz="1800" b="1" dirty="0" err="1" smtClean="0">
                <a:solidFill>
                  <a:srgbClr val="C00000"/>
                </a:solidFill>
              </a:rPr>
              <a:t>terre</a:t>
            </a:r>
            <a:r>
              <a:rPr lang="it-IT" sz="1800" b="1" dirty="0" smtClean="0">
                <a:solidFill>
                  <a:srgbClr val="C00000"/>
                </a:solidFill>
              </a:rPr>
              <a:t> arate 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(13,7%), </a:t>
            </a:r>
            <a:r>
              <a:rPr lang="it-IT" sz="1800" b="1" dirty="0" smtClean="0">
                <a:solidFill>
                  <a:srgbClr val="C00000"/>
                </a:solidFill>
              </a:rPr>
              <a:t>raccolti permanenti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(1%),</a:t>
            </a:r>
            <a:r>
              <a:rPr lang="it-IT" sz="1800" b="1" dirty="0" smtClean="0">
                <a:solidFill>
                  <a:srgbClr val="C00000"/>
                </a:solidFill>
              </a:rPr>
              <a:t> altro 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(85.3%)</a:t>
            </a:r>
            <a:endParaRPr lang="sr-Latn-CS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60363" indent="-360363" algn="just">
              <a:buFont typeface="Wingdings" pitchFamily="2" charset="2"/>
              <a:buChar char="Ø"/>
            </a:pPr>
            <a:r>
              <a:rPr lang="x-none" sz="1800" b="1" smtClean="0">
                <a:solidFill>
                  <a:schemeClr val="accent6">
                    <a:lumMod val="50000"/>
                  </a:schemeClr>
                </a:solidFill>
              </a:rPr>
              <a:t>U</a:t>
            </a:r>
            <a:r>
              <a:rPr lang="it-IT" sz="1800" b="1" dirty="0" smtClean="0">
                <a:solidFill>
                  <a:schemeClr val="accent6">
                    <a:lumMod val="50000"/>
                  </a:schemeClr>
                </a:solidFill>
              </a:rPr>
              <a:t>so</a:t>
            </a:r>
            <a:r>
              <a:rPr lang="x-none" sz="1800" b="1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x-none" sz="1800" b="1" dirty="0" smtClean="0">
                <a:solidFill>
                  <a:schemeClr val="accent6">
                    <a:lumMod val="50000"/>
                  </a:schemeClr>
                </a:solidFill>
              </a:rPr>
              <a:t>di </a:t>
            </a:r>
            <a:r>
              <a:rPr lang="x-none" sz="1800" b="1" dirty="0" smtClean="0">
                <a:solidFill>
                  <a:srgbClr val="C00000"/>
                </a:solidFill>
              </a:rPr>
              <a:t>pesticidi e fertilizzanti</a:t>
            </a:r>
            <a:r>
              <a:rPr lang="hr-HR" sz="1800" b="1" dirty="0" smtClean="0">
                <a:solidFill>
                  <a:srgbClr val="C00000"/>
                </a:solidFill>
              </a:rPr>
              <a:t> </a:t>
            </a:r>
            <a:r>
              <a:rPr lang="x-none" sz="1800" b="1" dirty="0" smtClean="0">
                <a:solidFill>
                  <a:srgbClr val="C00000"/>
                </a:solidFill>
              </a:rPr>
              <a:t>– 10 volte inferiore</a:t>
            </a:r>
            <a:r>
              <a:rPr lang="x-none" sz="1800" b="1" dirty="0" smtClean="0">
                <a:solidFill>
                  <a:schemeClr val="accent6">
                    <a:lumMod val="50000"/>
                  </a:schemeClr>
                </a:solidFill>
              </a:rPr>
              <a:t> alla </a:t>
            </a:r>
            <a:r>
              <a:rPr lang="x-none" sz="1800" b="1" smtClean="0">
                <a:solidFill>
                  <a:schemeClr val="accent6">
                    <a:lumMod val="50000"/>
                  </a:schemeClr>
                </a:solidFill>
              </a:rPr>
              <a:t>media europea</a:t>
            </a:r>
            <a:endParaRPr lang="it-IT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360363" indent="-360363" algn="just">
              <a:buFont typeface="Wingdings" pitchFamily="2" charset="2"/>
              <a:buChar char="Ø"/>
              <a:defRPr/>
            </a:pPr>
            <a:endParaRPr lang="sr-Latn-CS" sz="1600" b="1" baseline="300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5410200"/>
            <a:ext cx="8153400" cy="685800"/>
          </a:xfrm>
          <a:prstGeom prst="rect">
            <a:avLst/>
          </a:prstGeom>
          <a:noFill/>
          <a:ln>
            <a:solidFill>
              <a:srgbClr val="FF0000"/>
            </a:solidFill>
          </a:ln>
          <a:scene3d>
            <a:camera prst="orthographicFront"/>
            <a:lightRig rig="threePt" dir="t"/>
          </a:scene3d>
          <a:sp3d contourW="12700"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FORESTERIA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1" dirty="0" smtClean="0"/>
              <a:t>Verso 60% </a:t>
            </a:r>
            <a:r>
              <a:rPr lang="en-US" sz="2000" b="1" dirty="0" err="1" smtClean="0"/>
              <a:t>della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territoria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montenegrina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sono</a:t>
            </a:r>
            <a:r>
              <a:rPr lang="en-US" sz="2000" b="1" dirty="0" smtClean="0"/>
              <a:t> le </a:t>
            </a:r>
            <a:r>
              <a:rPr lang="en-US" sz="2000" b="1" dirty="0" err="1" smtClean="0"/>
              <a:t>foreste</a:t>
            </a:r>
            <a:r>
              <a:rPr lang="en-US" sz="2000" b="1" dirty="0" smtClean="0"/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US" sz="2000" b="1" dirty="0" smtClean="0"/>
          </a:p>
          <a:p>
            <a:pPr algn="just"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1" dirty="0" err="1" smtClean="0"/>
              <a:t>Questo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fatto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significa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le </a:t>
            </a:r>
            <a:r>
              <a:rPr lang="en-US" sz="2000" b="1" dirty="0" err="1" smtClean="0"/>
              <a:t>foreste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piu</a:t>
            </a:r>
            <a:r>
              <a:rPr lang="en-US" sz="2000" b="1" dirty="0" smtClean="0"/>
              <a:t>’ </a:t>
            </a:r>
            <a:r>
              <a:rPr lang="en-US" sz="2000" b="1" dirty="0" err="1" smtClean="0"/>
              <a:t>grandi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risorse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Montenegro ha in </a:t>
            </a:r>
            <a:r>
              <a:rPr lang="en-US" sz="2000" b="1" dirty="0" err="1" smtClean="0"/>
              <a:t>questo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momento</a:t>
            </a:r>
            <a:r>
              <a:rPr lang="en-US" sz="2000" b="1" dirty="0" smtClean="0"/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r>
              <a:rPr lang="en-US" sz="2000" b="1" dirty="0" err="1" smtClean="0"/>
              <a:t>C’e</a:t>
            </a:r>
            <a:r>
              <a:rPr lang="en-US" sz="2000" b="1" dirty="0" smtClean="0"/>
              <a:t> un </a:t>
            </a:r>
            <a:r>
              <a:rPr lang="en-US" sz="2000" b="1" dirty="0" err="1" smtClean="0"/>
              <a:t>grandissimo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potenziale</a:t>
            </a:r>
            <a:r>
              <a:rPr lang="en-US" sz="2000" b="1" dirty="0" smtClean="0"/>
              <a:t> per </a:t>
            </a:r>
            <a:r>
              <a:rPr lang="en-US" sz="2000" b="1" dirty="0" err="1" smtClean="0"/>
              <a:t>l’uso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della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biomassa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ct val="100000"/>
              </a:lnSpc>
              <a:buFont typeface="Wingdings" pitchFamily="2" charset="2"/>
              <a:buChar char="§"/>
            </a:pPr>
            <a:endParaRPr lang="en-US" sz="2000" b="1" dirty="0" smtClean="0"/>
          </a:p>
          <a:p>
            <a:pPr>
              <a:lnSpc>
                <a:spcPct val="100000"/>
              </a:lnSpc>
              <a:buNone/>
            </a:pPr>
            <a:endParaRPr lang="en-US" sz="2000" b="1" dirty="0" smtClean="0"/>
          </a:p>
          <a:p>
            <a:pPr>
              <a:lnSpc>
                <a:spcPct val="100000"/>
              </a:lnSpc>
              <a:buNone/>
            </a:pPr>
            <a:endParaRPr lang="en-US" sz="2000" b="1" dirty="0"/>
          </a:p>
        </p:txBody>
      </p:sp>
      <p:sp>
        <p:nvSpPr>
          <p:cNvPr id="4" name="Down Arrow 3"/>
          <p:cNvSpPr/>
          <p:nvPr/>
        </p:nvSpPr>
        <p:spPr>
          <a:xfrm>
            <a:off x="3733800" y="27432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3810000" y="4038600"/>
            <a:ext cx="457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Potenziale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forestale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La </a:t>
            </a:r>
            <a:r>
              <a:rPr lang="en-US" sz="2000" b="1" dirty="0" err="1" smtClean="0"/>
              <a:t>technologia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produzione</a:t>
            </a:r>
            <a:r>
              <a:rPr lang="en-US" sz="2000" b="1" dirty="0" smtClean="0"/>
              <a:t> al </a:t>
            </a:r>
            <a:r>
              <a:rPr lang="en-US" sz="2000" b="1" dirty="0" err="1" smtClean="0"/>
              <a:t>momento</a:t>
            </a:r>
            <a:r>
              <a:rPr lang="en-US" sz="2000" b="1" dirty="0" smtClean="0"/>
              <a:t> non e </a:t>
            </a:r>
            <a:r>
              <a:rPr lang="en-US" sz="2000" b="1" dirty="0" err="1" smtClean="0"/>
              <a:t>svilupatta</a:t>
            </a:r>
            <a:r>
              <a:rPr lang="en-US" sz="2000" b="1" dirty="0" smtClean="0"/>
              <a:t>.</a:t>
            </a:r>
          </a:p>
          <a:p>
            <a:endParaRPr lang="en-US" sz="2000" b="1" dirty="0" smtClean="0"/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err="1" smtClean="0"/>
              <a:t>Questo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fatto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rappresenta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buona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opportunita</a:t>
            </a:r>
            <a:r>
              <a:rPr lang="en-US" sz="2000" b="1" dirty="0" smtClean="0"/>
              <a:t>’ per </a:t>
            </a:r>
            <a:r>
              <a:rPr lang="en-US" sz="2000" b="1" dirty="0" err="1" smtClean="0"/>
              <a:t>l’investitore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straniero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ha la </a:t>
            </a:r>
            <a:r>
              <a:rPr lang="en-US" sz="2000" b="1" dirty="0" err="1" smtClean="0">
                <a:solidFill>
                  <a:srgbClr val="FF0000"/>
                </a:solidFill>
              </a:rPr>
              <a:t>conoscenza</a:t>
            </a:r>
            <a:r>
              <a:rPr lang="en-US" sz="2000" b="1" dirty="0" smtClean="0">
                <a:solidFill>
                  <a:srgbClr val="FF0000"/>
                </a:solidFill>
              </a:rPr>
              <a:t> (know-how).</a:t>
            </a:r>
          </a:p>
          <a:p>
            <a:pPr algn="just"/>
            <a:endParaRPr lang="en-US" sz="2000" b="1" dirty="0" smtClean="0">
              <a:solidFill>
                <a:srgbClr val="FF0000"/>
              </a:solidFill>
            </a:endParaRPr>
          </a:p>
          <a:p>
            <a:pPr algn="just"/>
            <a:endParaRPr lang="en-US" sz="2000" b="1" dirty="0" smtClean="0"/>
          </a:p>
          <a:p>
            <a:pPr algn="just"/>
            <a:r>
              <a:rPr lang="en-US" sz="2000" b="1" dirty="0" err="1" smtClean="0"/>
              <a:t>Quel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investitore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sara</a:t>
            </a:r>
            <a:r>
              <a:rPr lang="en-US" sz="2000" b="1" dirty="0" smtClean="0"/>
              <a:t>’ in </a:t>
            </a:r>
            <a:r>
              <a:rPr lang="en-US" sz="2000" b="1" dirty="0" err="1" smtClean="0"/>
              <a:t>grado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sviluppare</a:t>
            </a:r>
            <a:r>
              <a:rPr lang="en-US" sz="2000" b="1" dirty="0" smtClean="0"/>
              <a:t> la </a:t>
            </a:r>
            <a:r>
              <a:rPr lang="en-US" sz="2000" b="1" dirty="0" err="1" smtClean="0"/>
              <a:t>produzione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forestale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utilizzare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potenziale</a:t>
            </a:r>
            <a:r>
              <a:rPr lang="en-US" sz="2000" b="1" dirty="0" smtClean="0"/>
              <a:t> per la </a:t>
            </a:r>
            <a:r>
              <a:rPr lang="en-US" sz="2000" b="1" dirty="0" err="1" smtClean="0"/>
              <a:t>produzione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energia</a:t>
            </a:r>
            <a:r>
              <a:rPr lang="en-US" sz="2000" b="1" dirty="0" smtClean="0"/>
              <a:t> – </a:t>
            </a:r>
            <a:r>
              <a:rPr lang="en-US" sz="2000" b="1" dirty="0" smtClean="0">
                <a:solidFill>
                  <a:srgbClr val="FF0000"/>
                </a:solidFill>
              </a:rPr>
              <a:t>BIOMASSA</a:t>
            </a:r>
            <a:r>
              <a:rPr lang="en-US" sz="2000" b="1" dirty="0" smtClean="0"/>
              <a:t>, </a:t>
            </a:r>
            <a:r>
              <a:rPr lang="en-US" sz="2000" b="1" dirty="0" err="1" smtClean="0"/>
              <a:t>tramite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l’uso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concetto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della</a:t>
            </a:r>
            <a:r>
              <a:rPr lang="en-US" sz="2000" b="1" dirty="0" smtClean="0"/>
              <a:t> ‘</a:t>
            </a:r>
            <a:r>
              <a:rPr lang="en-US" sz="2000" b="1" dirty="0" err="1" smtClean="0"/>
              <a:t>economia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verde</a:t>
            </a:r>
            <a:r>
              <a:rPr lang="en-US" sz="2000" b="1" dirty="0" smtClean="0"/>
              <a:t>’ (green economy).</a:t>
            </a:r>
          </a:p>
          <a:p>
            <a:pPr>
              <a:buNone/>
            </a:pPr>
            <a:endParaRPr lang="en-US" sz="2000" b="1" dirty="0"/>
          </a:p>
        </p:txBody>
      </p:sp>
      <p:sp>
        <p:nvSpPr>
          <p:cNvPr id="4" name="Down Arrow 3"/>
          <p:cNvSpPr/>
          <p:nvPr/>
        </p:nvSpPr>
        <p:spPr>
          <a:xfrm>
            <a:off x="4038600" y="28194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4038600" y="4114800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Biomassa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finora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b="1" dirty="0" smtClean="0"/>
              <a:t>Il </a:t>
            </a:r>
            <a:r>
              <a:rPr lang="en-US" sz="2000" b="1" dirty="0" err="1" smtClean="0"/>
              <a:t>Governo</a:t>
            </a:r>
            <a:r>
              <a:rPr lang="en-US" sz="2000" b="1" dirty="0" smtClean="0"/>
              <a:t> ha </a:t>
            </a:r>
            <a:r>
              <a:rPr lang="en-US" sz="2000" b="1" dirty="0" err="1" smtClean="0"/>
              <a:t>impegnato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gli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esperti</a:t>
            </a:r>
            <a:r>
              <a:rPr lang="en-US" sz="2000" b="1" dirty="0" smtClean="0"/>
              <a:t> per fare </a:t>
            </a:r>
            <a:r>
              <a:rPr lang="en-US" sz="2000" b="1" dirty="0" err="1" smtClean="0"/>
              <a:t>l’analisi</a:t>
            </a:r>
            <a:r>
              <a:rPr lang="en-US" sz="2000" b="1" dirty="0" smtClean="0"/>
              <a:t> del </a:t>
            </a:r>
            <a:r>
              <a:rPr lang="en-US" sz="2000" b="1" dirty="0" err="1" smtClean="0"/>
              <a:t>mercato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biomassa</a:t>
            </a:r>
            <a:r>
              <a:rPr lang="en-US" sz="2000" b="1" dirty="0" smtClean="0"/>
              <a:t> in Montenegro. </a:t>
            </a:r>
            <a:r>
              <a:rPr lang="en-US" sz="2000" b="1" dirty="0" err="1" smtClean="0"/>
              <a:t>L’analisi</a:t>
            </a:r>
            <a:r>
              <a:rPr lang="en-US" sz="2000" b="1" dirty="0" smtClean="0"/>
              <a:t> e’ </a:t>
            </a:r>
            <a:r>
              <a:rPr lang="en-US" sz="2000" b="1" dirty="0" err="1" smtClean="0"/>
              <a:t>finita</a:t>
            </a:r>
            <a:r>
              <a:rPr lang="en-US" sz="2000" b="1" dirty="0" smtClean="0"/>
              <a:t>.</a:t>
            </a:r>
          </a:p>
          <a:p>
            <a:pPr algn="just"/>
            <a:r>
              <a:rPr lang="en-US" sz="2000" b="1" dirty="0" err="1" smtClean="0"/>
              <a:t>Sono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finiti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bilanci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energetici</a:t>
            </a:r>
            <a:r>
              <a:rPr lang="en-US" sz="2000" b="1" dirty="0" smtClean="0"/>
              <a:t> per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utilizzo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biofuels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forestale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insieme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piani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azioni</a:t>
            </a:r>
            <a:r>
              <a:rPr lang="en-US" sz="2000" b="1" dirty="0" smtClean="0"/>
              <a:t> per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sviluppo</a:t>
            </a:r>
            <a:r>
              <a:rPr lang="en-US" sz="2000" b="1" dirty="0" smtClean="0"/>
              <a:t>.</a:t>
            </a:r>
          </a:p>
          <a:p>
            <a:pPr algn="just"/>
            <a:r>
              <a:rPr lang="en-US" sz="2000" b="1" dirty="0" err="1" smtClean="0"/>
              <a:t>Sono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sostenuti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progetti</a:t>
            </a:r>
            <a:r>
              <a:rPr lang="en-US" sz="2000" b="1" dirty="0" smtClean="0"/>
              <a:t> per </a:t>
            </a:r>
            <a:r>
              <a:rPr lang="en-US" sz="2000" b="1" dirty="0" err="1" smtClean="0"/>
              <a:t>sostituzione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sistemi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riscaldamenti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esistenziali</a:t>
            </a:r>
            <a:r>
              <a:rPr lang="en-US" sz="2000" b="1" dirty="0" smtClean="0"/>
              <a:t> con </a:t>
            </a:r>
            <a:r>
              <a:rPr lang="en-US" sz="2000" b="1" dirty="0" err="1" smtClean="0"/>
              <a:t>pellette</a:t>
            </a:r>
            <a:r>
              <a:rPr lang="en-US" sz="2000" b="1" dirty="0" smtClean="0"/>
              <a:t>, in pilot </a:t>
            </a:r>
            <a:r>
              <a:rPr lang="en-US" sz="2000" b="1" dirty="0" err="1" smtClean="0"/>
              <a:t>oggetti</a:t>
            </a:r>
            <a:r>
              <a:rPr lang="en-US" sz="2000" b="1" dirty="0" smtClean="0"/>
              <a:t>. </a:t>
            </a:r>
          </a:p>
          <a:p>
            <a:pPr algn="just"/>
            <a:r>
              <a:rPr lang="en-US" sz="2000" b="1" dirty="0" err="1" smtClean="0"/>
              <a:t>Sono</a:t>
            </a:r>
            <a:r>
              <a:rPr lang="en-US" sz="2000" b="1" dirty="0" smtClean="0"/>
              <a:t> finite marketing e business </a:t>
            </a:r>
            <a:r>
              <a:rPr lang="en-US" sz="2000" b="1" dirty="0" err="1" smtClean="0"/>
              <a:t>strategie</a:t>
            </a:r>
            <a:r>
              <a:rPr lang="en-US" sz="2000" b="1" dirty="0" smtClean="0"/>
              <a:t> per lo </a:t>
            </a:r>
            <a:r>
              <a:rPr lang="en-US" sz="2000" b="1" dirty="0" err="1" smtClean="0"/>
              <a:t>sviluppo</a:t>
            </a:r>
            <a:r>
              <a:rPr lang="en-US" sz="2000" b="1" dirty="0" smtClean="0"/>
              <a:t> del’ </a:t>
            </a:r>
            <a:r>
              <a:rPr lang="en-US" sz="2000" b="1" dirty="0" err="1" smtClean="0"/>
              <a:t>uso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biomassa</a:t>
            </a:r>
            <a:r>
              <a:rPr lang="en-US" sz="2000" b="1" dirty="0" smtClean="0"/>
              <a:t> come </a:t>
            </a:r>
            <a:r>
              <a:rPr lang="en-US" sz="2000" b="1" dirty="0" err="1" smtClean="0"/>
              <a:t>energia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rinnovabile</a:t>
            </a:r>
            <a:r>
              <a:rPr lang="en-US" sz="2000" b="1" dirty="0" smtClean="0"/>
              <a:t>.</a:t>
            </a:r>
          </a:p>
          <a:p>
            <a:pPr algn="just"/>
            <a:r>
              <a:rPr lang="en-US" sz="2000" b="1" dirty="0" smtClean="0"/>
              <a:t>In </a:t>
            </a:r>
            <a:r>
              <a:rPr lang="en-US" sz="2000" b="1" dirty="0" err="1" smtClean="0"/>
              <a:t>fase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sviluppo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progetto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mappatura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</a:rPr>
              <a:t>di</a:t>
            </a:r>
            <a:r>
              <a:rPr lang="en-US" sz="2000" b="1" dirty="0" smtClean="0">
                <a:solidFill>
                  <a:srgbClr val="FF0000"/>
                </a:solidFill>
              </a:rPr>
              <a:t> zone </a:t>
            </a:r>
            <a:r>
              <a:rPr lang="en-US" sz="2000" b="1" dirty="0" err="1" smtClean="0">
                <a:solidFill>
                  <a:srgbClr val="FF0000"/>
                </a:solidFill>
              </a:rPr>
              <a:t>ideali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/>
              <a:t>per </a:t>
            </a:r>
            <a:r>
              <a:rPr lang="en-US" sz="2000" b="1" dirty="0" err="1" smtClean="0"/>
              <a:t>gli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investimenti</a:t>
            </a:r>
            <a:r>
              <a:rPr lang="en-US" sz="2000" b="1" dirty="0" smtClean="0"/>
              <a:t> in </a:t>
            </a:r>
            <a:r>
              <a:rPr lang="en-US" sz="2000" b="1" dirty="0" err="1" smtClean="0"/>
              <a:t>produzione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energenti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forestali</a:t>
            </a:r>
            <a:r>
              <a:rPr lang="en-US" sz="2000" b="1" dirty="0" smtClean="0"/>
              <a:t>.</a:t>
            </a:r>
          </a:p>
          <a:p>
            <a:pPr algn="just"/>
            <a:r>
              <a:rPr lang="en-US" sz="2000" b="1" dirty="0" smtClean="0"/>
              <a:t>Si </a:t>
            </a:r>
            <a:r>
              <a:rPr lang="en-US" sz="2000" b="1" dirty="0" err="1" smtClean="0"/>
              <a:t>sta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facendo</a:t>
            </a:r>
            <a:r>
              <a:rPr lang="en-US" sz="2000" b="1" dirty="0" smtClean="0"/>
              <a:t> (in </a:t>
            </a:r>
            <a:r>
              <a:rPr lang="en-US" sz="2000" b="1" dirty="0" err="1" smtClean="0"/>
              <a:t>processo</a:t>
            </a:r>
            <a:r>
              <a:rPr lang="en-US" sz="2000" b="1" dirty="0" smtClean="0"/>
              <a:t>)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business plan per </a:t>
            </a:r>
            <a:r>
              <a:rPr lang="en-US" sz="2000" b="1" dirty="0" err="1" smtClean="0"/>
              <a:t>l’utilizzo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della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biomasa</a:t>
            </a:r>
            <a:r>
              <a:rPr lang="en-US" sz="2000" b="1" dirty="0" smtClean="0"/>
              <a:t> per </a:t>
            </a:r>
            <a:r>
              <a:rPr lang="en-US" sz="2000" b="1" dirty="0" err="1" smtClean="0"/>
              <a:t>il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investitore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che</a:t>
            </a:r>
            <a:r>
              <a:rPr lang="en-US" sz="2000" b="1" dirty="0" smtClean="0"/>
              <a:t> e </a:t>
            </a:r>
            <a:r>
              <a:rPr lang="en-US" sz="2000" b="1" dirty="0" err="1" smtClean="0"/>
              <a:t>interessato</a:t>
            </a:r>
            <a:r>
              <a:rPr lang="en-US" sz="2000" b="1" dirty="0" smtClean="0"/>
              <a:t>.</a:t>
            </a:r>
          </a:p>
          <a:p>
            <a:endParaRPr lang="en-US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305800" cy="1524000"/>
          </a:xfrm>
        </p:spPr>
        <p:txBody>
          <a:bodyPr>
            <a:noAutofit/>
          </a:bodyPr>
          <a:lstStyle/>
          <a:p>
            <a:r>
              <a:rPr lang="it-IT" sz="2400" b="1" u="sng" dirty="0" smtClean="0">
                <a:solidFill>
                  <a:srgbClr val="002060"/>
                </a:solidFill>
                <a:latin typeface="+mn-lt"/>
              </a:rPr>
              <a:t>Settore ittico:</a:t>
            </a:r>
            <a:r>
              <a:rPr lang="it-IT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it-IT" sz="2400" b="1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/>
            </a:r>
            <a:b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Export nel 2011. – 27,5t</a:t>
            </a:r>
            <a:b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Quote per la pesca: 600t per il pesce bianco, 20.000t per il pesce    azzurro, </a:t>
            </a:r>
            <a:b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    Allevamento di trote - 450t</a:t>
            </a:r>
            <a:br>
              <a:rPr lang="it-IT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it-IT" sz="1200" dirty="0" smtClean="0"/>
              <a:t/>
            </a:r>
            <a:br>
              <a:rPr lang="it-IT" sz="1200" dirty="0" smtClean="0"/>
            </a:br>
            <a:endParaRPr lang="it-IT" sz="1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2209800"/>
            <a:ext cx="8534400" cy="4364736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La pesca in Montenegro è prevalentemente marina. Il Montenegro fa parte della GSA (FAO-GFCM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Geographical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Sub Area 18).</a:t>
            </a:r>
          </a:p>
          <a:p>
            <a:pPr algn="just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Quasi tutta la produzione del settore ittico in Montenegro deriva dall’</a:t>
            </a:r>
            <a:r>
              <a:rPr lang="it-IT" b="1" dirty="0" smtClean="0">
                <a:solidFill>
                  <a:srgbClr val="C00000"/>
                </a:solidFill>
              </a:rPr>
              <a:t>acquacoltura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e,principalmente</a:t>
            </a:r>
            <a:r>
              <a:rPr lang="it-IT" b="1" smtClean="0">
                <a:solidFill>
                  <a:schemeClr val="accent6">
                    <a:lumMod val="50000"/>
                  </a:schemeClr>
                </a:solidFill>
              </a:rPr>
              <a:t>, dall’allevamento 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di </a:t>
            </a:r>
            <a:r>
              <a:rPr lang="it-IT" b="1" dirty="0" smtClean="0">
                <a:solidFill>
                  <a:srgbClr val="C00000"/>
                </a:solidFill>
              </a:rPr>
              <a:t>cozze e ostriche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Ad oggi ci sono 12 allevamenti di cozze, tutti posti nella baia di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Boka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Kotorska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, per una produzione di circa 70 t di </a:t>
            </a:r>
            <a:r>
              <a:rPr lang="it-IT" b="1" dirty="0" smtClean="0">
                <a:solidFill>
                  <a:srgbClr val="C00000"/>
                </a:solidFill>
              </a:rPr>
              <a:t>cozze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it-IT" b="1" i="1" dirty="0" err="1" smtClean="0">
                <a:solidFill>
                  <a:schemeClr val="accent6">
                    <a:lumMod val="50000"/>
                  </a:schemeClr>
                </a:solidFill>
              </a:rPr>
              <a:t>Mytilus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50000"/>
                  </a:schemeClr>
                </a:solidFill>
              </a:rPr>
              <a:t>galloprovincialis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) all’anno, ed una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quantitá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modesta (trascurabile) di </a:t>
            </a:r>
            <a:r>
              <a:rPr lang="it-IT" b="1" dirty="0" smtClean="0">
                <a:solidFill>
                  <a:srgbClr val="C00000"/>
                </a:solidFill>
              </a:rPr>
              <a:t>ostriche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it-IT" b="1" i="1" dirty="0" err="1" smtClean="0">
                <a:solidFill>
                  <a:schemeClr val="accent6">
                    <a:lumMod val="50000"/>
                  </a:schemeClr>
                </a:solidFill>
              </a:rPr>
              <a:t>Ostrea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50000"/>
                  </a:schemeClr>
                </a:solidFill>
              </a:rPr>
              <a:t>edulis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). C’é un solo allevamento ittico lungo le coste montenegrine ed é anch’esso nella baia di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Boka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Kotorska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, a </a:t>
            </a:r>
            <a:r>
              <a:rPr lang="it-IT" b="1" dirty="0" err="1" smtClean="0">
                <a:solidFill>
                  <a:schemeClr val="accent6">
                    <a:lumMod val="50000"/>
                  </a:schemeClr>
                </a:solidFill>
              </a:rPr>
              <a:t>Ljuta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; qui, dal 1998, vengono allevate l</a:t>
            </a:r>
            <a:r>
              <a:rPr lang="it-IT" b="1" dirty="0" smtClean="0">
                <a:solidFill>
                  <a:srgbClr val="C00000"/>
                </a:solidFill>
              </a:rPr>
              <a:t>’orata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it-IT" b="1" i="1" dirty="0" err="1" smtClean="0">
                <a:solidFill>
                  <a:schemeClr val="accent6">
                    <a:lumMod val="50000"/>
                  </a:schemeClr>
                </a:solidFill>
              </a:rPr>
              <a:t>Sparus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50000"/>
                  </a:schemeClr>
                </a:solidFill>
              </a:rPr>
              <a:t>aurata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) e la </a:t>
            </a:r>
            <a:r>
              <a:rPr lang="it-IT" b="1" dirty="0" smtClean="0">
                <a:solidFill>
                  <a:srgbClr val="C00000"/>
                </a:solidFill>
              </a:rPr>
              <a:t>spigola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(</a:t>
            </a:r>
            <a:r>
              <a:rPr lang="it-IT" b="1" i="1" dirty="0" err="1" smtClean="0">
                <a:solidFill>
                  <a:schemeClr val="accent6">
                    <a:lumMod val="50000"/>
                  </a:schemeClr>
                </a:solidFill>
              </a:rPr>
              <a:t>Dicentrachus</a:t>
            </a:r>
            <a:r>
              <a:rPr lang="it-IT" b="1" i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i="1" dirty="0" err="1" smtClean="0">
                <a:solidFill>
                  <a:schemeClr val="accent6">
                    <a:lumMod val="50000"/>
                  </a:schemeClr>
                </a:solidFill>
              </a:rPr>
              <a:t>labrax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) utilizzando gabbie galleggianti. </a:t>
            </a:r>
          </a:p>
          <a:p>
            <a:endParaRPr lang="it-IT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>
            <a:spLocks noGrp="1"/>
          </p:cNvSpPr>
          <p:nvPr>
            <p:ph idx="1"/>
          </p:nvPr>
        </p:nvSpPr>
        <p:spPr>
          <a:xfrm>
            <a:off x="0" y="914400"/>
            <a:ext cx="6400800" cy="5659438"/>
          </a:xfrm>
        </p:spPr>
        <p:txBody>
          <a:bodyPr>
            <a:normAutofit fontScale="75000" lnSpcReduction="20000"/>
          </a:bodyPr>
          <a:lstStyle/>
          <a:p>
            <a:pPr>
              <a:buNone/>
            </a:pPr>
            <a:r>
              <a:rPr lang="it-IT" sz="3200" dirty="0" smtClean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it-IT" sz="3200" b="1" u="sng" dirty="0" smtClean="0">
                <a:solidFill>
                  <a:schemeClr val="accent6">
                    <a:lumMod val="50000"/>
                  </a:schemeClr>
                </a:solidFill>
              </a:rPr>
              <a:t>Coltivazione di specie vegetali:</a:t>
            </a:r>
          </a:p>
          <a:p>
            <a:pPr>
              <a:buNone/>
            </a:pP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endParaRPr lang="x-none" b="1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Produzione di frutta e verdura</a:t>
            </a:r>
            <a:r>
              <a:rPr lang="x-none" b="1" smtClean="0">
                <a:solidFill>
                  <a:schemeClr val="accent6">
                    <a:lumMod val="50000"/>
                  </a:schemeClr>
                </a:solidFill>
              </a:rPr>
              <a:t> (290.000t)</a:t>
            </a:r>
          </a:p>
          <a:p>
            <a:pPr marL="630238" indent="-269875">
              <a:buNone/>
            </a:pPr>
            <a:r>
              <a:rPr lang="sr-Latn-CS" b="1" dirty="0" smtClean="0">
                <a:solidFill>
                  <a:srgbClr val="C00000"/>
                </a:solidFill>
              </a:rPr>
              <a:t>160.000t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it-IT" b="1" dirty="0" smtClean="0">
                <a:solidFill>
                  <a:srgbClr val="C00000"/>
                </a:solidFill>
              </a:rPr>
              <a:t>di frutta e verdura</a:t>
            </a:r>
            <a:endParaRPr lang="sr-Latn-CS" b="1" dirty="0" smtClean="0">
              <a:solidFill>
                <a:srgbClr val="C00000"/>
              </a:solidFill>
            </a:endParaRPr>
          </a:p>
          <a:p>
            <a:pPr marL="630238" indent="-269875">
              <a:buNone/>
            </a:pPr>
            <a:r>
              <a:rPr lang="sr-Latn-CS" b="1" dirty="0" smtClean="0">
                <a:solidFill>
                  <a:srgbClr val="C00000"/>
                </a:solidFill>
              </a:rPr>
              <a:t>130.000t</a:t>
            </a:r>
            <a:r>
              <a:rPr lang="it-IT" b="1" dirty="0" smtClean="0">
                <a:solidFill>
                  <a:srgbClr val="C00000"/>
                </a:solidFill>
              </a:rPr>
              <a:t> di patate</a:t>
            </a:r>
            <a:endParaRPr lang="sr-Latn-CS" b="1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q"/>
            </a:pPr>
            <a:endParaRPr lang="it-IT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V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iticoltura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   -  </a:t>
            </a:r>
            <a:r>
              <a:rPr lang="sr-Latn-CS" b="1" dirty="0" smtClean="0">
                <a:solidFill>
                  <a:srgbClr val="C00000"/>
                </a:solidFill>
              </a:rPr>
              <a:t>4.400ha </a:t>
            </a:r>
            <a:r>
              <a:rPr lang="it-IT" b="1" dirty="0" smtClean="0">
                <a:solidFill>
                  <a:srgbClr val="C00000"/>
                </a:solidFill>
              </a:rPr>
              <a:t>e </a:t>
            </a:r>
            <a:r>
              <a:rPr lang="sr-Latn-CS" b="1" dirty="0" smtClean="0">
                <a:solidFill>
                  <a:srgbClr val="C00000"/>
                </a:solidFill>
              </a:rPr>
              <a:t>15 mi</a:t>
            </a:r>
            <a:r>
              <a:rPr lang="it-IT" b="1" dirty="0" smtClean="0">
                <a:solidFill>
                  <a:srgbClr val="C00000"/>
                </a:solidFill>
              </a:rPr>
              <a:t>l</a:t>
            </a:r>
            <a:r>
              <a:rPr lang="sr-Latn-CS" b="1" dirty="0" smtClean="0">
                <a:solidFill>
                  <a:srgbClr val="C00000"/>
                </a:solidFill>
              </a:rPr>
              <a:t>i</a:t>
            </a:r>
            <a:r>
              <a:rPr lang="it-IT" b="1" dirty="0" smtClean="0">
                <a:solidFill>
                  <a:srgbClr val="C00000"/>
                </a:solidFill>
              </a:rPr>
              <a:t>oni di </a:t>
            </a:r>
            <a:r>
              <a:rPr lang="sr-Latn-CS" b="1" dirty="0" smtClean="0">
                <a:solidFill>
                  <a:srgbClr val="C00000"/>
                </a:solidFill>
              </a:rPr>
              <a:t>lit</a:t>
            </a:r>
            <a:r>
              <a:rPr lang="it-IT" b="1" dirty="0" smtClean="0">
                <a:solidFill>
                  <a:srgbClr val="C00000"/>
                </a:solidFill>
              </a:rPr>
              <a:t>ri</a:t>
            </a:r>
            <a:endParaRPr lang="sr-Latn-CS" b="1" dirty="0" smtClean="0">
              <a:solidFill>
                <a:srgbClr val="C00000"/>
              </a:solidFill>
            </a:endParaRPr>
          </a:p>
          <a:p>
            <a:pPr marL="630238" indent="-269875"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-  Piccoli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pro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duttori (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1,2 milion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i di </a:t>
            </a:r>
            <a:r>
              <a:rPr lang="sr-Latn-CS" b="1" dirty="0" smtClean="0">
                <a:solidFill>
                  <a:schemeClr val="accent6">
                    <a:lumMod val="50000"/>
                  </a:schemeClr>
                </a:solidFill>
              </a:rPr>
              <a:t> lit</a:t>
            </a: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ri)</a:t>
            </a:r>
          </a:p>
          <a:p>
            <a:pPr marL="630238" indent="-269875">
              <a:buFont typeface="Wingdings" pitchFamily="2" charset="2"/>
              <a:buChar char="q"/>
            </a:pPr>
            <a:endParaRPr lang="sr-Latn-CS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Piante medicinali:</a:t>
            </a:r>
          </a:p>
          <a:p>
            <a:pPr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   -   Le 2.833 specie e sub specie di piante che crescono solo sullo 0,14% del territorio dell'Europa che appartiene al Montenegro, costituiscono quasi un quarto della flora europea.</a:t>
            </a:r>
            <a:endParaRPr lang="sl-SI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r>
              <a:rPr lang="it-IT" b="1" dirty="0" smtClean="0">
                <a:solidFill>
                  <a:schemeClr val="accent6">
                    <a:lumMod val="50000"/>
                  </a:schemeClr>
                </a:solidFill>
              </a:rPr>
              <a:t>     -  </a:t>
            </a:r>
            <a:r>
              <a:rPr lang="it-IT" b="1" dirty="0" smtClean="0">
                <a:solidFill>
                  <a:srgbClr val="C00000"/>
                </a:solidFill>
              </a:rPr>
              <a:t>export 180t</a:t>
            </a:r>
            <a:endParaRPr lang="it-IT" b="1" dirty="0">
              <a:solidFill>
                <a:srgbClr val="C00000"/>
              </a:solidFill>
            </a:endParaRPr>
          </a:p>
        </p:txBody>
      </p:sp>
      <p:pic>
        <p:nvPicPr>
          <p:cNvPr id="3075" name="Picture 3" descr="C:\Users\Drasko\Desktop\foto_frutta_verdura_7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133600"/>
            <a:ext cx="3276600" cy="2457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1353</TotalTime>
  <Words>1118</Words>
  <Application>Microsoft Office PowerPoint</Application>
  <PresentationFormat>On-screen Show (4:3)</PresentationFormat>
  <Paragraphs>131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Urban</vt:lpstr>
      <vt:lpstr>POTENZIALE AGRICOLO DEL  MONTENEGRO: OPPORTUNITA’ DI INVESTIMENTO</vt:lpstr>
      <vt:lpstr>MONTENEGRO</vt:lpstr>
      <vt:lpstr> Il Montenegro è uno stato sia continentale, che costiero che montagnoso. Esistono quattro tipi di clima, con una varietà di cambiamenti microclimatici. In base al criterio geografico-climatico, il paese viene suddiviso in:</vt:lpstr>
      <vt:lpstr>Caratteristiche principali dell’agricoltura montenegrina</vt:lpstr>
      <vt:lpstr>FORESTERIA</vt:lpstr>
      <vt:lpstr>Potenziale forestale</vt:lpstr>
      <vt:lpstr>Biomassa(finora)</vt:lpstr>
      <vt:lpstr>Settore ittico:      Export nel 2011. – 27,5t     Quote per la pesca: 600t per il pesce bianco, 20.000t per il pesce    azzurro,       Allevamento di trote - 450t  </vt:lpstr>
      <vt:lpstr>Slide 9</vt:lpstr>
      <vt:lpstr>Slide 10</vt:lpstr>
      <vt:lpstr>Industria agro-alimentare</vt:lpstr>
      <vt:lpstr>Slide 12</vt:lpstr>
      <vt:lpstr>Slide 13</vt:lpstr>
      <vt:lpstr>Slide 14</vt:lpstr>
      <vt:lpstr>Grazie per la vostra attenzione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POTENZIALE AGRICOLO DEL  MONTENEGRO</dc:title>
  <dc:creator>korisnik</dc:creator>
  <cp:lastModifiedBy>milos.jovanovic</cp:lastModifiedBy>
  <cp:revision>148</cp:revision>
  <dcterms:created xsi:type="dcterms:W3CDTF">2012-10-26T07:54:58Z</dcterms:created>
  <dcterms:modified xsi:type="dcterms:W3CDTF">2013-04-17T08:07:15Z</dcterms:modified>
</cp:coreProperties>
</file>