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76" r:id="rId16"/>
    <p:sldId id="277" r:id="rId17"/>
    <p:sldId id="278"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6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907D25-D3C9-4CED-9F34-3CF51D045F57}" type="datetimeFigureOut">
              <a:rPr lang="en-US"/>
              <a:pPr>
                <a:defRPr/>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0A958D-38AD-4874-8662-6E6EAAE2A5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E93B4CA-B9CD-4131-8C24-439CE98A8DF4}"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5B26D162-88E1-469A-810C-61B811C2C6B0}"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B26D2966-BD58-45BD-9912-DEBA64A770FD}"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A51E10-44C9-4433-BBA6-47DA85369345}"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C563D-79A4-4E48-9834-EBFEAE4D12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E24013-4732-46BB-8437-473969D22525}"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793996-E5BC-4D64-90CF-563F5C0884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C263B3-D4A6-4EF4-A6E6-59EC5FCC8FA8}"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266D6-F877-4F29-85B7-B883841A02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F8074-1A74-41E0-BED2-C91EACBB26F4}"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FCDF5-75C0-4D6D-BD7B-5A3F737FE1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2" name="Picture 6" descr="back.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15" descr="3D logo"/>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747713"/>
            <a:ext cx="685800" cy="609600"/>
          </a:xfrm>
          <a:prstGeom prst="rect">
            <a:avLst/>
          </a:prstGeom>
          <a:noFill/>
          <a:ln w="9525">
            <a:noFill/>
            <a:miter lim="800000"/>
            <a:headEnd/>
            <a:tailEnd/>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6A0294-8801-488B-B4DD-69DDEC721962}"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E096CB-785C-4932-96DB-244C472FFD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787745-BA69-4EB9-8E17-156804A08481}" type="datetime1">
              <a:rPr lang="en-US"/>
              <a:pPr>
                <a:defRPr/>
              </a:pPr>
              <a:t>4/15/2013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FAA7D3-72F3-44E4-8E72-3C1646CAD8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0D0FE5-6D97-4E1F-862D-FC03A937489D}" type="datetime1">
              <a:rPr lang="en-US"/>
              <a:pPr>
                <a:defRPr/>
              </a:pPr>
              <a:t>4/15/2013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2BB1C3-DA2D-44E3-8FF6-7F787ACC84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1B4280-6CBF-4C26-BE2F-48FBCDE543F6}" type="datetime1">
              <a:rPr lang="en-US"/>
              <a:pPr>
                <a:defRPr/>
              </a:pPr>
              <a:t>4/15/2013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7E5003-44AD-44CB-9690-189B035BA1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D684F3-F24C-43EF-9982-0A64D818E73D}" type="datetime1">
              <a:rPr lang="en-US"/>
              <a:pPr>
                <a:defRPr/>
              </a:pPr>
              <a:t>4/15/2013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8B390-EA44-473C-887E-B21CAAFDE5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B29AF0-85E0-43EE-AFCB-079B192712F1}" type="datetime1">
              <a:rPr lang="en-US"/>
              <a:pPr>
                <a:defRPr/>
              </a:pPr>
              <a:t>4/15/2013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030DDF-11B7-49BF-B310-1C42ED9C89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2FE65-1D3D-4128-A904-65BCCEA82152}" type="datetime1">
              <a:rPr lang="en-US"/>
              <a:pPr>
                <a:defRPr/>
              </a:pPr>
              <a:t>4/15/2013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8641EA-D46E-44E4-8279-C6CC30C565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73DD2A-4DFB-470C-BE8A-CF75544C28D1}" type="datetime1">
              <a:rPr lang="en-US"/>
              <a:pPr>
                <a:defRPr/>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BEB22FC-AE37-4C64-94F7-CB18091093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x-none" b="1" i="1" dirty="0" smtClean="0">
                <a:latin typeface="Vivaldi" pitchFamily="66" charset="0"/>
              </a:rPr>
              <a:t/>
            </a:r>
            <a:br>
              <a:rPr lang="x-none" b="1" i="1" dirty="0" smtClean="0">
                <a:latin typeface="Vivaldi" pitchFamily="66" charset="0"/>
              </a:rPr>
            </a:br>
            <a:r>
              <a:rPr lang="en-US" b="1" i="1" dirty="0" smtClean="0">
                <a:latin typeface="Vivaldi" pitchFamily="66" charset="0"/>
              </a:rPr>
              <a:t>Government of Montenegro </a:t>
            </a:r>
            <a:r>
              <a:rPr lang="x-none" b="1" i="1" dirty="0" smtClean="0">
                <a:latin typeface="Vivaldi" pitchFamily="66" charset="0"/>
              </a:rPr>
              <a:t/>
            </a:r>
            <a:br>
              <a:rPr lang="x-none" b="1" i="1" dirty="0" smtClean="0">
                <a:latin typeface="Vivaldi" pitchFamily="66" charset="0"/>
              </a:rPr>
            </a:br>
            <a:r>
              <a:rPr lang="en-US" b="1" i="1" dirty="0" smtClean="0">
                <a:latin typeface="Vivaldi" pitchFamily="66" charset="0"/>
              </a:rPr>
              <a:t>   </a:t>
            </a:r>
            <a:br>
              <a:rPr lang="en-US" b="1" i="1" dirty="0" smtClean="0">
                <a:latin typeface="Vivaldi" pitchFamily="66" charset="0"/>
              </a:rPr>
            </a:br>
            <a:r>
              <a:rPr lang="en-US" b="1" i="1" dirty="0" smtClean="0">
                <a:latin typeface="Vivaldi" pitchFamily="66" charset="0"/>
              </a:rPr>
              <a:t>Ministry of Transport</a:t>
            </a:r>
            <a:r>
              <a:rPr lang="x-none" b="1" i="1" dirty="0" smtClean="0">
                <a:latin typeface="Vivaldi" pitchFamily="66" charset="0"/>
              </a:rPr>
              <a:t> and</a:t>
            </a:r>
            <a:r>
              <a:rPr lang="en-US" b="1" i="1" dirty="0" smtClean="0">
                <a:latin typeface="Vivaldi" pitchFamily="66" charset="0"/>
              </a:rPr>
              <a:t> Maritime Affairs</a:t>
            </a:r>
            <a:r>
              <a:rPr lang="en-US" dirty="0" smtClean="0">
                <a:latin typeface="Vivaldi" pitchFamily="66" charset="0"/>
              </a:rPr>
              <a:t/>
            </a:r>
            <a:br>
              <a:rPr lang="en-US" dirty="0" smtClean="0">
                <a:latin typeface="Vivaldi" pitchFamily="66" charset="0"/>
              </a:rPr>
            </a:br>
            <a:endParaRPr lang="en-US" dirty="0" smtClean="0"/>
          </a:p>
        </p:txBody>
      </p:sp>
      <p:sp>
        <p:nvSpPr>
          <p:cNvPr id="10" name="Subtitle 9"/>
          <p:cNvSpPr>
            <a:spLocks noGrp="1"/>
          </p:cNvSpPr>
          <p:nvPr>
            <p:ph type="subTitle" idx="1"/>
          </p:nvPr>
        </p:nvSpPr>
        <p:spPr>
          <a:xfrm>
            <a:off x="1447800" y="5486400"/>
            <a:ext cx="6400800" cy="685800"/>
          </a:xfrm>
        </p:spPr>
        <p:txBody>
          <a:bodyPr rtlCol="0">
            <a:noAutofit/>
          </a:bodyPr>
          <a:lstStyle/>
          <a:p>
            <a:pPr eaLnBrk="1" fontAlgn="auto" hangingPunct="1">
              <a:spcAft>
                <a:spcPts val="0"/>
              </a:spcAft>
              <a:defRPr/>
            </a:pPr>
            <a:r>
              <a:rPr lang="en-US" sz="4000" b="1" i="1" dirty="0" smtClean="0">
                <a:solidFill>
                  <a:schemeClr val="tx1"/>
                </a:solidFill>
                <a:latin typeface="Vivaldi" pitchFamily="66" charset="0"/>
                <a:ea typeface="+mj-ea"/>
                <a:cs typeface="+mj-cs"/>
              </a:rPr>
              <a:t>Podgorica</a:t>
            </a:r>
            <a:r>
              <a:rPr lang="x-none" sz="4000" b="1" i="1" smtClean="0">
                <a:solidFill>
                  <a:schemeClr val="tx1"/>
                </a:solidFill>
                <a:latin typeface="Vivaldi" pitchFamily="66" charset="0"/>
                <a:ea typeface="+mj-ea"/>
                <a:cs typeface="+mj-cs"/>
              </a:rPr>
              <a:t>, </a:t>
            </a:r>
            <a:r>
              <a:rPr lang="en-US" sz="4000" b="1" i="1" dirty="0" smtClean="0">
                <a:solidFill>
                  <a:schemeClr val="tx1"/>
                </a:solidFill>
                <a:latin typeface="Vivaldi" pitchFamily="66" charset="0"/>
                <a:ea typeface="+mj-ea"/>
                <a:cs typeface="+mj-cs"/>
              </a:rPr>
              <a:t>April </a:t>
            </a:r>
            <a:r>
              <a:rPr lang="x-none" sz="4000" b="1" i="1" smtClean="0">
                <a:solidFill>
                  <a:schemeClr val="tx1"/>
                </a:solidFill>
                <a:latin typeface="Vivaldi" pitchFamily="66" charset="0"/>
                <a:ea typeface="+mj-ea"/>
                <a:cs typeface="+mj-cs"/>
              </a:rPr>
              <a:t>201</a:t>
            </a:r>
            <a:r>
              <a:rPr lang="en-US" sz="4000" b="1" i="1" dirty="0" smtClean="0">
                <a:solidFill>
                  <a:schemeClr val="tx1"/>
                </a:solidFill>
                <a:latin typeface="Vivaldi" pitchFamily="66" charset="0"/>
                <a:ea typeface="+mj-ea"/>
                <a:cs typeface="+mj-cs"/>
              </a:rPr>
              <a:t>3</a:t>
            </a:r>
            <a:endParaRPr lang="en-US" sz="4000" b="1" i="1" dirty="0" smtClean="0">
              <a:solidFill>
                <a:schemeClr val="tx1"/>
              </a:solidFill>
              <a:latin typeface="Vivaldi" pitchFamily="66" charset="0"/>
              <a:ea typeface="+mj-ea"/>
              <a:cs typeface="+mj-cs"/>
            </a:endParaRPr>
          </a:p>
        </p:txBody>
      </p:sp>
      <p:sp>
        <p:nvSpPr>
          <p:cNvPr id="9" name="Slide Number Placeholder 8"/>
          <p:cNvSpPr>
            <a:spLocks noGrp="1"/>
          </p:cNvSpPr>
          <p:nvPr>
            <p:ph type="sldNum" sz="quarter" idx="12"/>
          </p:nvPr>
        </p:nvSpPr>
        <p:spPr/>
        <p:txBody>
          <a:bodyPr/>
          <a:lstStyle/>
          <a:p>
            <a:pPr>
              <a:defRPr/>
            </a:pPr>
            <a:fld id="{A3D82599-1C90-4F92-BE46-38E09428EF5E}" type="slidenum">
              <a:rPr lang="en-US"/>
              <a:pPr>
                <a:defRPr/>
              </a:pPr>
              <a:t>1</a:t>
            </a:fld>
            <a:endParaRPr lang="en-US"/>
          </a:p>
        </p:txBody>
      </p:sp>
      <p:graphicFrame>
        <p:nvGraphicFramePr>
          <p:cNvPr id="1026" name="Object 3"/>
          <p:cNvGraphicFramePr>
            <a:graphicFrameLocks noChangeAspect="1"/>
          </p:cNvGraphicFramePr>
          <p:nvPr/>
        </p:nvGraphicFramePr>
        <p:xfrm>
          <a:off x="3962400" y="381000"/>
          <a:ext cx="971550" cy="1123950"/>
        </p:xfrm>
        <a:graphic>
          <a:graphicData uri="http://schemas.openxmlformats.org/presentationml/2006/ole">
            <p:oleObj spid="_x0000_s1026" name="Photo Editor Photo" r:id="rId3" imgW="971686" imgH="1123810"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(3)</a:t>
            </a:r>
          </a:p>
        </p:txBody>
      </p:sp>
      <p:sp>
        <p:nvSpPr>
          <p:cNvPr id="12291" name="Rectangle 3"/>
          <p:cNvSpPr>
            <a:spLocks noChangeArrowheads="1"/>
          </p:cNvSpPr>
          <p:nvPr/>
        </p:nvSpPr>
        <p:spPr bwMode="auto">
          <a:xfrm>
            <a:off x="228600" y="2120900"/>
            <a:ext cx="3657600" cy="4432300"/>
          </a:xfrm>
          <a:prstGeom prst="rect">
            <a:avLst/>
          </a:prstGeom>
          <a:noFill/>
          <a:ln w="9525">
            <a:noFill/>
            <a:miter lim="800000"/>
            <a:headEnd/>
            <a:tailEnd/>
          </a:ln>
        </p:spPr>
        <p:txBody>
          <a:bodyPr>
            <a:spAutoFit/>
          </a:bodyPr>
          <a:lstStyle/>
          <a:p>
            <a:pPr algn="just">
              <a:spcBef>
                <a:spcPts val="600"/>
              </a:spcBef>
              <a:spcAft>
                <a:spcPts val="600"/>
              </a:spcAft>
            </a:pPr>
            <a:r>
              <a:rPr lang="sl-SI">
                <a:solidFill>
                  <a:schemeClr val="tx2"/>
                </a:solidFill>
              </a:rPr>
              <a:t>All facilities of the Port of  Bar are potentially in function of the Free zone. Exploitation of certain categories of these facilities can be various: exclusively for new activities of the Free zone (certain facilities and areas), simultaneously for port activity and activity of the Free zone (mechanization and equipment), occasionally for activity of  the Free zone (operational quays, berths, warehouses,...) as well as other models. </a:t>
            </a:r>
            <a:endParaRPr lang="en-US">
              <a:solidFill>
                <a:schemeClr val="tx2"/>
              </a:solidFill>
            </a:endParaRPr>
          </a:p>
          <a:p>
            <a:pPr algn="just">
              <a:spcBef>
                <a:spcPts val="600"/>
              </a:spcBef>
              <a:spcAft>
                <a:spcPts val="600"/>
              </a:spcAft>
            </a:pPr>
            <a:r>
              <a:rPr lang="sr-Latn-CS" sz="2000">
                <a:solidFill>
                  <a:schemeClr val="tx2"/>
                </a:solidFill>
              </a:rPr>
              <a:t> </a:t>
            </a:r>
            <a:endParaRPr lang="en-US" sz="2000">
              <a:solidFill>
                <a:schemeClr val="tx2"/>
              </a:solidFill>
            </a:endParaRPr>
          </a:p>
        </p:txBody>
      </p:sp>
      <p:pic>
        <p:nvPicPr>
          <p:cNvPr id="12292" name="Picture 12" descr="Picture1"/>
          <p:cNvPicPr>
            <a:picLocks noChangeAspect="1" noChangeArrowheads="1"/>
          </p:cNvPicPr>
          <p:nvPr/>
        </p:nvPicPr>
        <p:blipFill>
          <a:blip r:embed="rId2"/>
          <a:srcRect/>
          <a:stretch>
            <a:fillRect/>
          </a:stretch>
        </p:blipFill>
        <p:spPr bwMode="auto">
          <a:xfrm>
            <a:off x="4191000" y="1943100"/>
            <a:ext cx="4953000" cy="392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(4)</a:t>
            </a:r>
          </a:p>
        </p:txBody>
      </p:sp>
      <p:sp>
        <p:nvSpPr>
          <p:cNvPr id="13315" name="Rectangle 3"/>
          <p:cNvSpPr>
            <a:spLocks noChangeArrowheads="1"/>
          </p:cNvSpPr>
          <p:nvPr/>
        </p:nvSpPr>
        <p:spPr bwMode="auto">
          <a:xfrm>
            <a:off x="228600" y="1828800"/>
            <a:ext cx="4648200" cy="5186363"/>
          </a:xfrm>
          <a:prstGeom prst="rect">
            <a:avLst/>
          </a:prstGeom>
          <a:noFill/>
          <a:ln w="9525">
            <a:noFill/>
            <a:miter lim="800000"/>
            <a:headEnd/>
            <a:tailEnd/>
          </a:ln>
        </p:spPr>
        <p:txBody>
          <a:bodyPr>
            <a:spAutoFit/>
          </a:bodyPr>
          <a:lstStyle/>
          <a:p>
            <a:pPr algn="just"/>
            <a:r>
              <a:rPr lang="sl-SI">
                <a:solidFill>
                  <a:schemeClr val="tx2"/>
                </a:solidFill>
              </a:rPr>
              <a:t>Production &amp; trade center (Industrial Zone) covers the area located along north-eastern section of the Port complex with total area of 8,5 ha. It is </a:t>
            </a:r>
            <a:r>
              <a:rPr lang="en-US">
                <a:solidFill>
                  <a:schemeClr val="tx2"/>
                </a:solidFill>
              </a:rPr>
              <a:t>purposed for</a:t>
            </a:r>
            <a:r>
              <a:rPr lang="sl-SI">
                <a:solidFill>
                  <a:schemeClr val="tx2"/>
                </a:solidFill>
              </a:rPr>
              <a:t> production and commercial activities under the zone regime or regular legal regime, depending on the caracter of a user`s activity. The area is equipped with internal traffic and atmospheric sewerage network, with infrastructure connections at the borders of the area or close to it. The land is offered for rent to zone users and other business partners, so that they can construct their own production or warehousing facilities.</a:t>
            </a:r>
            <a:endParaRPr lang="en-US">
              <a:solidFill>
                <a:schemeClr val="tx2"/>
              </a:solidFill>
            </a:endParaRPr>
          </a:p>
          <a:p>
            <a:pPr algn="just"/>
            <a:r>
              <a:rPr lang="sl-SI">
                <a:solidFill>
                  <a:schemeClr val="tx2"/>
                </a:solidFill>
              </a:rPr>
              <a:t>The Production &amp; trade center is connected to an additional </a:t>
            </a:r>
            <a:r>
              <a:rPr lang="en-US">
                <a:solidFill>
                  <a:schemeClr val="tx2"/>
                </a:solidFill>
              </a:rPr>
              <a:t>development </a:t>
            </a:r>
            <a:r>
              <a:rPr lang="sl-SI">
                <a:solidFill>
                  <a:schemeClr val="tx2"/>
                </a:solidFill>
              </a:rPr>
              <a:t>land area of 10 ha</a:t>
            </a:r>
            <a:r>
              <a:rPr lang="en-US">
                <a:solidFill>
                  <a:schemeClr val="tx2"/>
                </a:solidFill>
              </a:rPr>
              <a:t>.</a:t>
            </a:r>
          </a:p>
          <a:p>
            <a:pPr algn="just">
              <a:spcBef>
                <a:spcPts val="600"/>
              </a:spcBef>
              <a:spcAft>
                <a:spcPts val="600"/>
              </a:spcAft>
            </a:pPr>
            <a:endParaRPr lang="en-US" sz="2000">
              <a:solidFill>
                <a:schemeClr val="tx2"/>
              </a:solidFill>
            </a:endParaRPr>
          </a:p>
        </p:txBody>
      </p:sp>
      <p:pic>
        <p:nvPicPr>
          <p:cNvPr id="13316" name="Picture 3" descr="PRODUCTION-TRADE AND BUISINESS CENTER.jpg"/>
          <p:cNvPicPr>
            <a:picLocks noChangeAspect="1"/>
          </p:cNvPicPr>
          <p:nvPr/>
        </p:nvPicPr>
        <p:blipFill>
          <a:blip r:embed="rId2"/>
          <a:srcRect/>
          <a:stretch>
            <a:fillRect/>
          </a:stretch>
        </p:blipFill>
        <p:spPr bwMode="auto">
          <a:xfrm>
            <a:off x="5105400" y="1600200"/>
            <a:ext cx="3733800" cy="5032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(5)</a:t>
            </a:r>
          </a:p>
        </p:txBody>
      </p:sp>
      <p:sp>
        <p:nvSpPr>
          <p:cNvPr id="14339" name="Rectangle 3"/>
          <p:cNvSpPr>
            <a:spLocks noChangeArrowheads="1"/>
          </p:cNvSpPr>
          <p:nvPr/>
        </p:nvSpPr>
        <p:spPr bwMode="auto">
          <a:xfrm>
            <a:off x="304800" y="1676400"/>
            <a:ext cx="8534400" cy="1584325"/>
          </a:xfrm>
          <a:prstGeom prst="rect">
            <a:avLst/>
          </a:prstGeom>
          <a:noFill/>
          <a:ln w="9525">
            <a:noFill/>
            <a:miter lim="800000"/>
            <a:headEnd/>
            <a:tailEnd/>
          </a:ln>
        </p:spPr>
        <p:txBody>
          <a:bodyPr>
            <a:spAutoFit/>
          </a:bodyPr>
          <a:lstStyle/>
          <a:p>
            <a:r>
              <a:rPr lang="sl-SI">
                <a:solidFill>
                  <a:schemeClr val="tx2"/>
                </a:solidFill>
              </a:rPr>
              <a:t>Cold storage facility is located in the close vicinity of the operational quay (about 300 m away) and goods can be transported to the plant by road and rail (there are two railway tracks immediately adjacent to the plant). Cold storage facility covers app. 7.800 m</a:t>
            </a:r>
            <a:r>
              <a:rPr lang="sl-SI" baseline="30000">
                <a:solidFill>
                  <a:schemeClr val="tx2"/>
                </a:solidFill>
              </a:rPr>
              <a:t>2</a:t>
            </a:r>
            <a:r>
              <a:rPr lang="sl-SI">
                <a:solidFill>
                  <a:schemeClr val="tx2"/>
                </a:solidFill>
              </a:rPr>
              <a:t> net area.</a:t>
            </a:r>
            <a:endParaRPr lang="en-US">
              <a:solidFill>
                <a:schemeClr val="tx2"/>
              </a:solidFill>
            </a:endParaRPr>
          </a:p>
          <a:p>
            <a:pPr algn="just">
              <a:spcBef>
                <a:spcPts val="600"/>
              </a:spcBef>
              <a:spcAft>
                <a:spcPts val="600"/>
              </a:spcAft>
              <a:buFont typeface="Arial" charset="0"/>
              <a:buChar char="•"/>
            </a:pPr>
            <a:endParaRPr lang="en-US" sz="2000">
              <a:solidFill>
                <a:schemeClr val="tx2"/>
              </a:solidFill>
              <a:latin typeface="Calibri" pitchFamily="34" charset="0"/>
            </a:endParaRPr>
          </a:p>
        </p:txBody>
      </p:sp>
      <p:pic>
        <p:nvPicPr>
          <p:cNvPr id="14340" name="Picture 3" descr="IMG_8050.JPG"/>
          <p:cNvPicPr>
            <a:picLocks noChangeAspect="1"/>
          </p:cNvPicPr>
          <p:nvPr/>
        </p:nvPicPr>
        <p:blipFill>
          <a:blip r:embed="rId2"/>
          <a:srcRect/>
          <a:stretch>
            <a:fillRect/>
          </a:stretch>
        </p:blipFill>
        <p:spPr bwMode="auto">
          <a:xfrm>
            <a:off x="228600" y="2890838"/>
            <a:ext cx="3657600" cy="2438400"/>
          </a:xfrm>
          <a:prstGeom prst="rect">
            <a:avLst/>
          </a:prstGeom>
          <a:noFill/>
          <a:ln w="9525">
            <a:noFill/>
            <a:miter lim="800000"/>
            <a:headEnd/>
            <a:tailEnd/>
          </a:ln>
        </p:spPr>
      </p:pic>
      <p:cxnSp>
        <p:nvCxnSpPr>
          <p:cNvPr id="9" name="Straight Arrow Connector 8"/>
          <p:cNvCxnSpPr/>
          <p:nvPr/>
        </p:nvCxnSpPr>
        <p:spPr>
          <a:xfrm rot="10800000" flipV="1">
            <a:off x="2971800" y="3957638"/>
            <a:ext cx="428625"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2" name="Picture 5" descr="IMG_6975.JPG"/>
          <p:cNvPicPr>
            <a:picLocks noChangeAspect="1"/>
          </p:cNvPicPr>
          <p:nvPr/>
        </p:nvPicPr>
        <p:blipFill>
          <a:blip r:embed="rId3"/>
          <a:srcRect/>
          <a:stretch>
            <a:fillRect/>
          </a:stretch>
        </p:blipFill>
        <p:spPr bwMode="auto">
          <a:xfrm>
            <a:off x="5715000" y="2967038"/>
            <a:ext cx="2746375" cy="1833562"/>
          </a:xfrm>
          <a:prstGeom prst="rect">
            <a:avLst/>
          </a:prstGeom>
          <a:noFill/>
          <a:ln w="9525">
            <a:noFill/>
            <a:miter lim="800000"/>
            <a:headEnd/>
            <a:tailEnd/>
          </a:ln>
        </p:spPr>
      </p:pic>
      <p:pic>
        <p:nvPicPr>
          <p:cNvPr id="14343" name="Picture 6" descr="IMG_6957.JPG"/>
          <p:cNvPicPr>
            <a:picLocks noChangeAspect="1"/>
          </p:cNvPicPr>
          <p:nvPr/>
        </p:nvPicPr>
        <p:blipFill>
          <a:blip r:embed="rId4"/>
          <a:srcRect/>
          <a:stretch>
            <a:fillRect/>
          </a:stretch>
        </p:blipFill>
        <p:spPr bwMode="auto">
          <a:xfrm>
            <a:off x="5715000" y="4948238"/>
            <a:ext cx="2746375" cy="1833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(6)</a:t>
            </a:r>
          </a:p>
        </p:txBody>
      </p:sp>
      <p:sp>
        <p:nvSpPr>
          <p:cNvPr id="15363" name="Rectangle 3"/>
          <p:cNvSpPr>
            <a:spLocks noChangeArrowheads="1"/>
          </p:cNvSpPr>
          <p:nvPr/>
        </p:nvSpPr>
        <p:spPr bwMode="auto">
          <a:xfrm>
            <a:off x="304800" y="2073275"/>
            <a:ext cx="8839200" cy="4632325"/>
          </a:xfrm>
          <a:prstGeom prst="rect">
            <a:avLst/>
          </a:prstGeom>
          <a:noFill/>
          <a:ln w="9525">
            <a:noFill/>
            <a:miter lim="800000"/>
            <a:headEnd/>
            <a:tailEnd/>
          </a:ln>
        </p:spPr>
        <p:txBody>
          <a:bodyPr>
            <a:spAutoFit/>
          </a:bodyPr>
          <a:lstStyle/>
          <a:p>
            <a:r>
              <a:rPr lang="sl-SI" b="1">
                <a:solidFill>
                  <a:schemeClr val="tx2"/>
                </a:solidFill>
                <a:latin typeface="Calibri" pitchFamily="34" charset="0"/>
              </a:rPr>
              <a:t>ZONE ADVANTAGES</a:t>
            </a:r>
            <a:r>
              <a:rPr lang="en-US" b="1">
                <a:solidFill>
                  <a:schemeClr val="tx2"/>
                </a:solidFill>
                <a:latin typeface="Calibri" pitchFamily="34" charset="0"/>
              </a:rPr>
              <a:t>:</a:t>
            </a:r>
            <a:endParaRPr lang="sl-SI" b="1">
              <a:solidFill>
                <a:schemeClr val="tx2"/>
              </a:solidFill>
              <a:latin typeface="Calibri" pitchFamily="34" charset="0"/>
            </a:endParaRPr>
          </a:p>
          <a:p>
            <a:endParaRPr lang="en-US">
              <a:solidFill>
                <a:schemeClr val="tx2"/>
              </a:solidFill>
              <a:latin typeface="Calibri" pitchFamily="34" charset="0"/>
            </a:endParaRPr>
          </a:p>
          <a:p>
            <a:r>
              <a:rPr lang="sl-SI">
                <a:solidFill>
                  <a:schemeClr val="tx2"/>
                </a:solidFill>
              </a:rPr>
              <a:t>Some of the most important advantages that could be a reason for a company to become the Port of Bar Free zone user are:</a:t>
            </a:r>
            <a:endParaRPr lang="en-US">
              <a:solidFill>
                <a:schemeClr val="tx2"/>
              </a:solidFill>
            </a:endParaRPr>
          </a:p>
          <a:p>
            <a:endParaRPr lang="en-US">
              <a:solidFill>
                <a:schemeClr val="tx2"/>
              </a:solidFill>
            </a:endParaRPr>
          </a:p>
          <a:p>
            <a:pPr>
              <a:buFont typeface="Arial" charset="0"/>
              <a:buChar char="•"/>
            </a:pPr>
            <a:r>
              <a:rPr lang="sl-SI">
                <a:solidFill>
                  <a:schemeClr val="tx2"/>
                </a:solidFill>
              </a:rPr>
              <a:t>All economic activities can be carried out within the Free zone except those that </a:t>
            </a:r>
            <a:r>
              <a:rPr lang="en-US">
                <a:solidFill>
                  <a:schemeClr val="tx2"/>
                </a:solidFill>
              </a:rPr>
              <a:t>are</a:t>
            </a:r>
            <a:r>
              <a:rPr lang="sl-SI">
                <a:solidFill>
                  <a:schemeClr val="tx2"/>
                </a:solidFill>
              </a:rPr>
              <a:t> threat</a:t>
            </a:r>
            <a:r>
              <a:rPr lang="en-US">
                <a:solidFill>
                  <a:schemeClr val="tx2"/>
                </a:solidFill>
              </a:rPr>
              <a:t>s</a:t>
            </a:r>
            <a:r>
              <a:rPr lang="sl-SI">
                <a:solidFill>
                  <a:schemeClr val="tx2"/>
                </a:solidFill>
              </a:rPr>
              <a:t> to the environment, health of people, material goods and security of the country;</a:t>
            </a:r>
            <a:endParaRPr lang="en-US">
              <a:solidFill>
                <a:schemeClr val="tx2"/>
              </a:solidFill>
            </a:endParaRPr>
          </a:p>
          <a:p>
            <a:pPr>
              <a:buFont typeface="Arial" charset="0"/>
              <a:buChar char="•"/>
            </a:pPr>
            <a:r>
              <a:rPr lang="sl-SI">
                <a:solidFill>
                  <a:schemeClr val="tx2"/>
                </a:solidFill>
              </a:rPr>
              <a:t>Investors from abroad have completely equal conditions in terms of right to invest, obtaining ownership rights on constructed facilities and organizing activities in them;</a:t>
            </a:r>
            <a:endParaRPr lang="en-US">
              <a:solidFill>
                <a:schemeClr val="tx2"/>
              </a:solidFill>
            </a:endParaRPr>
          </a:p>
          <a:p>
            <a:pPr>
              <a:buFont typeface="Arial" charset="0"/>
              <a:buChar char="•"/>
            </a:pPr>
            <a:r>
              <a:rPr lang="sl-SI">
                <a:solidFill>
                  <a:schemeClr val="tx2"/>
                </a:solidFill>
              </a:rPr>
              <a:t>Land and facilities in  the zone are used according to long term lease contract  under favourable and  fixed conditions;</a:t>
            </a:r>
            <a:endParaRPr lang="en-US">
              <a:solidFill>
                <a:schemeClr val="tx2"/>
              </a:solidFill>
            </a:endParaRPr>
          </a:p>
          <a:p>
            <a:pPr>
              <a:buFont typeface="Arial" charset="0"/>
              <a:buChar char="•"/>
            </a:pPr>
            <a:r>
              <a:rPr lang="sl-SI">
                <a:solidFill>
                  <a:schemeClr val="tx2"/>
                </a:solidFill>
              </a:rPr>
              <a:t>Goods entering the Zone are not liable to customs, custom duties and value added tax  regardless of the type of  imported goods and its purpose in the Zone;</a:t>
            </a:r>
            <a:endParaRPr lang="en-US">
              <a:solidFill>
                <a:schemeClr val="tx2"/>
              </a:solidFill>
            </a:endParaRPr>
          </a:p>
          <a:p>
            <a:endParaRPr lang="en-US">
              <a:solidFill>
                <a:schemeClr val="tx2"/>
              </a:solidFill>
              <a:latin typeface="Calibri" pitchFamily="34" charset="0"/>
            </a:endParaRPr>
          </a:p>
          <a:p>
            <a:pPr algn="just">
              <a:spcBef>
                <a:spcPts val="600"/>
              </a:spcBef>
              <a:spcAft>
                <a:spcPts val="600"/>
              </a:spcAft>
            </a:pPr>
            <a:endParaRPr lang="en-US" sz="200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(7)</a:t>
            </a:r>
          </a:p>
        </p:txBody>
      </p:sp>
      <p:sp>
        <p:nvSpPr>
          <p:cNvPr id="16387" name="Rectangle 3"/>
          <p:cNvSpPr>
            <a:spLocks noChangeArrowheads="1"/>
          </p:cNvSpPr>
          <p:nvPr/>
        </p:nvSpPr>
        <p:spPr bwMode="auto">
          <a:xfrm>
            <a:off x="304800" y="2209800"/>
            <a:ext cx="8839200" cy="4078288"/>
          </a:xfrm>
          <a:prstGeom prst="rect">
            <a:avLst/>
          </a:prstGeom>
          <a:noFill/>
          <a:ln w="9525">
            <a:noFill/>
            <a:miter lim="800000"/>
            <a:headEnd/>
            <a:tailEnd/>
          </a:ln>
        </p:spPr>
        <p:txBody>
          <a:bodyPr>
            <a:spAutoFit/>
          </a:bodyPr>
          <a:lstStyle/>
          <a:p>
            <a:r>
              <a:rPr lang="sl-SI" b="1">
                <a:solidFill>
                  <a:schemeClr val="tx2"/>
                </a:solidFill>
                <a:latin typeface="Calibri" pitchFamily="34" charset="0"/>
              </a:rPr>
              <a:t>ZONE ADVANTAGES</a:t>
            </a:r>
            <a:r>
              <a:rPr lang="en-US" b="1">
                <a:solidFill>
                  <a:schemeClr val="tx2"/>
                </a:solidFill>
                <a:latin typeface="Calibri" pitchFamily="34" charset="0"/>
              </a:rPr>
              <a:t>:</a:t>
            </a:r>
            <a:endParaRPr lang="sl-SI" b="1">
              <a:solidFill>
                <a:schemeClr val="tx2"/>
              </a:solidFill>
              <a:latin typeface="Calibri" pitchFamily="34" charset="0"/>
            </a:endParaRPr>
          </a:p>
          <a:p>
            <a:endParaRPr lang="en-US">
              <a:solidFill>
                <a:schemeClr val="tx2"/>
              </a:solidFill>
              <a:latin typeface="Calibri" pitchFamily="34" charset="0"/>
            </a:endParaRPr>
          </a:p>
          <a:p>
            <a:pPr>
              <a:buFont typeface="Arial" charset="0"/>
              <a:buChar char="•"/>
            </a:pPr>
            <a:r>
              <a:rPr lang="sl-SI">
                <a:solidFill>
                  <a:schemeClr val="tx2"/>
                </a:solidFill>
              </a:rPr>
              <a:t>Goods entering the Zone are not liable to foreign-trade restrictions (permits, quotas etc.);</a:t>
            </a:r>
          </a:p>
          <a:p>
            <a:pPr>
              <a:buFont typeface="Arial" charset="0"/>
              <a:buChar char="•"/>
            </a:pPr>
            <a:r>
              <a:rPr lang="en-GB">
                <a:solidFill>
                  <a:schemeClr val="tx2"/>
                </a:solidFill>
              </a:rPr>
              <a:t>The users make payments freely, in accordance with the agreed manner and within the agreed terms, through a bank in the zone or other bank out the Zone;</a:t>
            </a:r>
            <a:endParaRPr lang="en-US">
              <a:solidFill>
                <a:schemeClr val="tx2"/>
              </a:solidFill>
            </a:endParaRPr>
          </a:p>
          <a:p>
            <a:pPr>
              <a:buFont typeface="Arial" charset="0"/>
              <a:buChar char="•"/>
            </a:pPr>
            <a:r>
              <a:rPr lang="sl-SI">
                <a:solidFill>
                  <a:schemeClr val="tx2"/>
                </a:solidFill>
              </a:rPr>
              <a:t>Goods stored in the Zone are allowed to stay in it for unlimited period of time;</a:t>
            </a:r>
            <a:endParaRPr lang="en-US">
              <a:solidFill>
                <a:schemeClr val="tx2"/>
              </a:solidFill>
            </a:endParaRPr>
          </a:p>
          <a:p>
            <a:pPr>
              <a:buFont typeface="Arial" charset="0"/>
              <a:buChar char="•"/>
            </a:pPr>
            <a:r>
              <a:rPr lang="sl-SI">
                <a:solidFill>
                  <a:schemeClr val="tx2"/>
                </a:solidFill>
              </a:rPr>
              <a:t>Goods may be temporarily taken out from the Zone into the other part of </a:t>
            </a:r>
            <a:r>
              <a:rPr lang="en-US">
                <a:solidFill>
                  <a:schemeClr val="tx2"/>
                </a:solidFill>
              </a:rPr>
              <a:t>Montenegro </a:t>
            </a:r>
            <a:r>
              <a:rPr lang="sl-SI">
                <a:solidFill>
                  <a:schemeClr val="tx2"/>
                </a:solidFill>
              </a:rPr>
              <a:t>or enter into the Zone from the other part of </a:t>
            </a:r>
            <a:r>
              <a:rPr lang="en-US">
                <a:solidFill>
                  <a:schemeClr val="tx2"/>
                </a:solidFill>
              </a:rPr>
              <a:t>Montenegro </a:t>
            </a:r>
            <a:r>
              <a:rPr lang="sl-SI">
                <a:solidFill>
                  <a:schemeClr val="tx2"/>
                </a:solidFill>
              </a:rPr>
              <a:t>for the purpose of its improving, assembling, testing, repair</a:t>
            </a:r>
            <a:r>
              <a:rPr lang="en-US">
                <a:solidFill>
                  <a:schemeClr val="tx2"/>
                </a:solidFill>
              </a:rPr>
              <a:t>ing</a:t>
            </a:r>
            <a:r>
              <a:rPr lang="sl-SI">
                <a:solidFill>
                  <a:schemeClr val="tx2"/>
                </a:solidFill>
              </a:rPr>
              <a:t>, marketing presentation and so on;</a:t>
            </a:r>
            <a:endParaRPr lang="en-US">
              <a:solidFill>
                <a:schemeClr val="tx2"/>
              </a:solidFill>
            </a:endParaRPr>
          </a:p>
          <a:p>
            <a:pPr>
              <a:buFont typeface="Arial" charset="0"/>
              <a:buChar char="•"/>
            </a:pPr>
            <a:r>
              <a:rPr lang="sl-SI">
                <a:solidFill>
                  <a:schemeClr val="tx2"/>
                </a:solidFill>
              </a:rPr>
              <a:t>Low corporate income tax rate (9%)</a:t>
            </a:r>
            <a:r>
              <a:rPr lang="en-US">
                <a:solidFill>
                  <a:schemeClr val="tx2"/>
                </a:solidFill>
              </a:rPr>
              <a:t>;</a:t>
            </a:r>
          </a:p>
          <a:p>
            <a:pPr>
              <a:buFont typeface="Arial" charset="0"/>
              <a:buChar char="•"/>
            </a:pPr>
            <a:r>
              <a:rPr lang="en-US">
                <a:solidFill>
                  <a:schemeClr val="tx2"/>
                </a:solidFill>
              </a:rPr>
              <a:t> etc.</a:t>
            </a:r>
          </a:p>
          <a:p>
            <a:r>
              <a:rPr lang="sl-SI">
                <a:solidFill>
                  <a:schemeClr val="tx2"/>
                </a:solidFill>
              </a:rPr>
              <a:t> </a:t>
            </a:r>
            <a:endParaRPr lang="en-US">
              <a:solidFill>
                <a:schemeClr val="tx2"/>
              </a:solidFill>
            </a:endParaRPr>
          </a:p>
          <a:p>
            <a:pPr algn="just">
              <a:spcBef>
                <a:spcPts val="600"/>
              </a:spcBef>
              <a:spcAft>
                <a:spcPts val="600"/>
              </a:spcAft>
            </a:pPr>
            <a:endParaRPr lang="en-US" sz="200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457200"/>
            <a:ext cx="8229600" cy="838200"/>
          </a:xfrm>
        </p:spPr>
        <p:txBody>
          <a:bodyPr/>
          <a:lstStyle/>
          <a:p>
            <a:pPr marL="514350" indent="-514350" eaLnBrk="1" hangingPunct="1"/>
            <a:r>
              <a:rPr lang="en-US" sz="2800" b="1" i="1" dirty="0" smtClean="0"/>
              <a:t>Privatization of company Container </a:t>
            </a:r>
            <a:r>
              <a:rPr lang="en-US" sz="2800" b="1" i="1" dirty="0" err="1" smtClean="0"/>
              <a:t>teriminal</a:t>
            </a:r>
            <a:r>
              <a:rPr lang="en-US" sz="2800" b="1" i="1" dirty="0" smtClean="0"/>
              <a:t> and General Cargo Bar</a:t>
            </a:r>
          </a:p>
        </p:txBody>
      </p:sp>
      <p:sp>
        <p:nvSpPr>
          <p:cNvPr id="3" name="Content Placeholder 2"/>
          <p:cNvSpPr>
            <a:spLocks noGrp="1"/>
          </p:cNvSpPr>
          <p:nvPr>
            <p:ph idx="1"/>
          </p:nvPr>
        </p:nvSpPr>
        <p:spPr>
          <a:xfrm>
            <a:off x="457200" y="1676400"/>
            <a:ext cx="8229600" cy="4953000"/>
          </a:xfrm>
        </p:spPr>
        <p:txBody>
          <a:bodyPr rtlCol="0">
            <a:normAutofit fontScale="77500" lnSpcReduction="20000"/>
          </a:bodyPr>
          <a:lstStyle/>
          <a:p>
            <a:pPr algn="ctr" eaLnBrk="1" hangingPunct="1">
              <a:buFont typeface="Arial" charset="0"/>
              <a:buNone/>
              <a:defRPr/>
            </a:pPr>
            <a:r>
              <a:rPr lang="en-US" sz="4100" i="1" dirty="0" smtClean="0"/>
              <a:t>Tender</a:t>
            </a:r>
            <a:r>
              <a:rPr lang="x-none" sz="4100" i="1" smtClean="0"/>
              <a:t> </a:t>
            </a:r>
            <a:r>
              <a:rPr lang="en-US" sz="4100" i="1" dirty="0" smtClean="0"/>
              <a:t>indicative planning Rebel  group – privatization consultant</a:t>
            </a:r>
          </a:p>
          <a:p>
            <a:pPr algn="just" eaLnBrk="1" hangingPunct="1">
              <a:buFont typeface="Arial" charset="0"/>
              <a:buNone/>
              <a:defRPr/>
            </a:pPr>
            <a:endParaRPr lang="en-US" sz="4200" dirty="0" smtClean="0"/>
          </a:p>
          <a:p>
            <a:pPr algn="just" eaLnBrk="1" hangingPunct="1">
              <a:buFont typeface="Arial" charset="0"/>
              <a:buNone/>
              <a:defRPr/>
            </a:pPr>
            <a:r>
              <a:rPr lang="en-US" sz="4200" dirty="0" smtClean="0"/>
              <a:t> </a:t>
            </a:r>
            <a:r>
              <a:rPr lang="en-US" sz="3100" b="1" i="1" u="sng" dirty="0" smtClean="0"/>
              <a:t>2013 </a:t>
            </a:r>
            <a:r>
              <a:rPr lang="x-none" sz="3100" b="1" i="1" u="sng" dirty="0" smtClean="0"/>
              <a:t>year</a:t>
            </a:r>
            <a:endParaRPr lang="en-US" sz="3100" b="1" i="1" u="sng" dirty="0" smtClean="0"/>
          </a:p>
          <a:p>
            <a:pPr algn="just" eaLnBrk="1" hangingPunct="1">
              <a:buFont typeface="Arial" charset="0"/>
              <a:buNone/>
              <a:defRPr/>
            </a:pPr>
            <a:endParaRPr lang="en-US" sz="4200" dirty="0" smtClean="0"/>
          </a:p>
          <a:p>
            <a:pPr algn="just" eaLnBrk="1" hangingPunct="1">
              <a:buFont typeface="Arial" charset="0"/>
              <a:buNone/>
              <a:defRPr/>
            </a:pPr>
            <a:r>
              <a:rPr lang="en-US" sz="4200" i="1" dirty="0" smtClean="0"/>
              <a:t>March - send out tender documents </a:t>
            </a:r>
          </a:p>
          <a:p>
            <a:pPr algn="just" eaLnBrk="1" hangingPunct="1">
              <a:buFont typeface="Arial" charset="0"/>
              <a:buNone/>
              <a:defRPr/>
            </a:pPr>
            <a:r>
              <a:rPr lang="en-US" sz="4200" i="1" dirty="0" smtClean="0"/>
              <a:t>June - submission of proposal </a:t>
            </a:r>
          </a:p>
          <a:p>
            <a:pPr algn="just" eaLnBrk="1" hangingPunct="1">
              <a:buFont typeface="Arial" charset="0"/>
              <a:buNone/>
              <a:defRPr/>
            </a:pPr>
            <a:r>
              <a:rPr lang="en-US" sz="4200" i="1" dirty="0" smtClean="0"/>
              <a:t>September - selection of preferred candidate </a:t>
            </a:r>
          </a:p>
          <a:p>
            <a:pPr algn="just" eaLnBrk="1" hangingPunct="1">
              <a:buFont typeface="Arial" charset="0"/>
              <a:buNone/>
              <a:defRPr/>
            </a:pPr>
            <a:r>
              <a:rPr lang="en-US" sz="4200" i="1" dirty="0" smtClean="0"/>
              <a:t>October - signing of contract </a:t>
            </a:r>
          </a:p>
        </p:txBody>
      </p:sp>
      <p:sp>
        <p:nvSpPr>
          <p:cNvPr id="4" name="Slide Number Placeholder 3"/>
          <p:cNvSpPr>
            <a:spLocks noGrp="1"/>
          </p:cNvSpPr>
          <p:nvPr>
            <p:ph type="sldNum" sz="quarter" idx="12"/>
          </p:nvPr>
        </p:nvSpPr>
        <p:spPr/>
        <p:txBody>
          <a:bodyPr/>
          <a:lstStyle/>
          <a:p>
            <a:pPr>
              <a:defRPr/>
            </a:pPr>
            <a:fld id="{8FCB1955-380E-4390-BF07-ED0E43372D15}" type="slidenum">
              <a:rPr lang="en-US"/>
              <a:pPr>
                <a:defRPr/>
              </a:pPr>
              <a:t>15</a:t>
            </a:fld>
            <a:endParaRPr lang="en-US" dirty="0"/>
          </a:p>
        </p:txBody>
      </p:sp>
      <p:graphicFrame>
        <p:nvGraphicFramePr>
          <p:cNvPr id="29701" name="Object 4"/>
          <p:cNvGraphicFramePr>
            <a:graphicFrameLocks noChangeAspect="1"/>
          </p:cNvGraphicFramePr>
          <p:nvPr/>
        </p:nvGraphicFramePr>
        <p:xfrm>
          <a:off x="8001000" y="152400"/>
          <a:ext cx="971550" cy="1123950"/>
        </p:xfrm>
        <a:graphic>
          <a:graphicData uri="http://schemas.openxmlformats.org/presentationml/2006/ole">
            <p:oleObj spid="_x0000_s36866" name="Photo Editor Photo" r:id="rId3" imgW="971686" imgH="1123810" progId="">
              <p:embed/>
            </p:oleObj>
          </a:graphicData>
        </a:graphic>
      </p:graphicFrame>
      <p:pic>
        <p:nvPicPr>
          <p:cNvPr id="7" name="Picture 6" descr="kkkkkk.jpg"/>
          <p:cNvPicPr>
            <a:picLocks noChangeAspect="1"/>
          </p:cNvPicPr>
          <p:nvPr/>
        </p:nvPicPr>
        <p:blipFill>
          <a:blip r:embed="rId4"/>
          <a:stretch>
            <a:fillRect/>
          </a:stretch>
        </p:blipFill>
        <p:spPr>
          <a:xfrm>
            <a:off x="2209800" y="2590800"/>
            <a:ext cx="6477000" cy="1447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457200"/>
            <a:ext cx="8229600" cy="838200"/>
          </a:xfrm>
        </p:spPr>
        <p:txBody>
          <a:bodyPr/>
          <a:lstStyle/>
          <a:p>
            <a:pPr marL="514350" indent="-514350" algn="l" eaLnBrk="1" hangingPunct="1"/>
            <a:r>
              <a:rPr lang="en-US" sz="3600" smtClean="0"/>
              <a:t>Privatization of company Container teriminal and General Cargo Bar</a:t>
            </a:r>
          </a:p>
        </p:txBody>
      </p:sp>
      <p:sp>
        <p:nvSpPr>
          <p:cNvPr id="3" name="Content Placeholder 2"/>
          <p:cNvSpPr>
            <a:spLocks noGrp="1"/>
          </p:cNvSpPr>
          <p:nvPr>
            <p:ph idx="1"/>
          </p:nvPr>
        </p:nvSpPr>
        <p:spPr>
          <a:xfrm>
            <a:off x="457200" y="1676400"/>
            <a:ext cx="8229600" cy="4953000"/>
          </a:xfrm>
        </p:spPr>
        <p:txBody>
          <a:bodyPr rtlCol="0">
            <a:normAutofit fontScale="32500" lnSpcReduction="20000"/>
          </a:bodyPr>
          <a:lstStyle/>
          <a:p>
            <a:pPr algn="just" eaLnBrk="1" hangingPunct="1">
              <a:defRPr/>
            </a:pPr>
            <a:r>
              <a:rPr lang="en-US" sz="7200" u="sng" dirty="0" smtClean="0"/>
              <a:t>Timber</a:t>
            </a:r>
            <a:r>
              <a:rPr lang="sr-Latn-CS" sz="7200" u="sng" dirty="0" smtClean="0"/>
              <a:t> terminal </a:t>
            </a:r>
            <a:r>
              <a:rPr lang="sr-Latn-CS" sz="7200" dirty="0" smtClean="0"/>
              <a:t>-  </a:t>
            </a:r>
            <a:r>
              <a:rPr lang="en-US" sz="7200" dirty="0" smtClean="0"/>
              <a:t>Timber terminal has a covered storage area of </a:t>
            </a:r>
            <a:r>
              <a:rPr lang="sr-Latn-CS" sz="7200" dirty="0" smtClean="0"/>
              <a:t>24 200m2, </a:t>
            </a:r>
            <a:r>
              <a:rPr lang="en-US" sz="7200" dirty="0" smtClean="0"/>
              <a:t>which is designed for storage and drying of timber. It has ideal technological solution for handling, storage and for the functionality of facilities, all designed according to prevailing microclimate influences. </a:t>
            </a:r>
            <a:endParaRPr lang="sr-Latn-CS" sz="7200" dirty="0" smtClean="0"/>
          </a:p>
          <a:p>
            <a:pPr algn="just" eaLnBrk="1" hangingPunct="1">
              <a:defRPr/>
            </a:pPr>
            <a:r>
              <a:rPr lang="en-US" sz="7200" dirty="0" smtClean="0"/>
              <a:t>The possibility to accept different type of ships according to international common practice, with declared draft between </a:t>
            </a:r>
            <a:r>
              <a:rPr lang="sr-Latn-CS" sz="7200" dirty="0" smtClean="0"/>
              <a:t>9 </a:t>
            </a:r>
            <a:r>
              <a:rPr lang="en-US" sz="7200" dirty="0" smtClean="0"/>
              <a:t>and </a:t>
            </a:r>
            <a:r>
              <a:rPr lang="sr-Latn-CS" sz="7200" dirty="0" smtClean="0"/>
              <a:t>12</a:t>
            </a:r>
            <a:r>
              <a:rPr lang="en-US" sz="7200" dirty="0" smtClean="0"/>
              <a:t> </a:t>
            </a:r>
            <a:r>
              <a:rPr lang="sr-Latn-CS" sz="7200" dirty="0" smtClean="0"/>
              <a:t>m</a:t>
            </a:r>
            <a:r>
              <a:rPr lang="en-US" sz="7200" dirty="0" smtClean="0"/>
              <a:t>, represents a real market potential. All warehouses are built of quality construction materials of universal character. The railroad reaches every berth and warehouse, so that direct handling activity road</a:t>
            </a:r>
            <a:r>
              <a:rPr lang="sr-Latn-CS" sz="7200" dirty="0" smtClean="0"/>
              <a:t>-</a:t>
            </a:r>
            <a:r>
              <a:rPr lang="en-US" sz="7200" dirty="0" smtClean="0"/>
              <a:t>railroad</a:t>
            </a:r>
            <a:r>
              <a:rPr lang="sr-Latn-CS" sz="7200" dirty="0" smtClean="0"/>
              <a:t>-</a:t>
            </a:r>
            <a:r>
              <a:rPr lang="en-US" sz="7200" dirty="0" smtClean="0"/>
              <a:t>ship is possible. Depending in the length of ships 5-9 berths with different type of cargo and different handling activities can be simultaneously organized </a:t>
            </a:r>
            <a:r>
              <a:rPr lang="en-US" sz="6800" dirty="0" smtClean="0"/>
              <a:t>handling activities can be simultaneously organized. </a:t>
            </a:r>
          </a:p>
          <a:p>
            <a:pPr algn="ctr" eaLnBrk="1" hangingPunct="1">
              <a:buFont typeface="Arial" charset="0"/>
              <a:buNone/>
              <a:defRPr/>
            </a:pPr>
            <a:endParaRPr lang="en-US" sz="4200" dirty="0" smtClean="0"/>
          </a:p>
        </p:txBody>
      </p:sp>
      <p:sp>
        <p:nvSpPr>
          <p:cNvPr id="4" name="Slide Number Placeholder 3"/>
          <p:cNvSpPr>
            <a:spLocks noGrp="1"/>
          </p:cNvSpPr>
          <p:nvPr>
            <p:ph type="sldNum" sz="quarter" idx="12"/>
          </p:nvPr>
        </p:nvSpPr>
        <p:spPr/>
        <p:txBody>
          <a:bodyPr/>
          <a:lstStyle/>
          <a:p>
            <a:pPr>
              <a:defRPr/>
            </a:pPr>
            <a:fld id="{61DE5ECC-8A6C-4012-9772-69A5BD4A6CA2}" type="slidenum">
              <a:rPr lang="en-US"/>
              <a:pPr>
                <a:defRPr/>
              </a:pPr>
              <a:t>16</a:t>
            </a:fld>
            <a:endParaRPr lang="en-US" dirty="0"/>
          </a:p>
        </p:txBody>
      </p:sp>
      <p:graphicFrame>
        <p:nvGraphicFramePr>
          <p:cNvPr id="31749" name="Object 4"/>
          <p:cNvGraphicFramePr>
            <a:graphicFrameLocks noChangeAspect="1"/>
          </p:cNvGraphicFramePr>
          <p:nvPr/>
        </p:nvGraphicFramePr>
        <p:xfrm>
          <a:off x="8001000" y="152400"/>
          <a:ext cx="971550" cy="1123950"/>
        </p:xfrm>
        <a:graphic>
          <a:graphicData uri="http://schemas.openxmlformats.org/presentationml/2006/ole">
            <p:oleObj spid="_x0000_s37890" name="Photo Editor Photo" r:id="rId3" imgW="971686" imgH="112381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457200"/>
            <a:ext cx="8229600" cy="838200"/>
          </a:xfrm>
        </p:spPr>
        <p:txBody>
          <a:bodyPr/>
          <a:lstStyle/>
          <a:p>
            <a:pPr marL="514350" indent="-514350" algn="l" eaLnBrk="1" hangingPunct="1"/>
            <a:r>
              <a:rPr lang="en-US" sz="3600" smtClean="0"/>
              <a:t>Privatization of company Container teriminal and General Cargo Bar</a:t>
            </a:r>
          </a:p>
        </p:txBody>
      </p:sp>
      <p:sp>
        <p:nvSpPr>
          <p:cNvPr id="3" name="Content Placeholder 2"/>
          <p:cNvSpPr>
            <a:spLocks noGrp="1"/>
          </p:cNvSpPr>
          <p:nvPr>
            <p:ph idx="1"/>
          </p:nvPr>
        </p:nvSpPr>
        <p:spPr>
          <a:xfrm>
            <a:off x="457200" y="1676400"/>
            <a:ext cx="8229600" cy="4953000"/>
          </a:xfrm>
        </p:spPr>
        <p:txBody>
          <a:bodyPr rtlCol="0">
            <a:normAutofit fontScale="77500" lnSpcReduction="20000"/>
          </a:bodyPr>
          <a:lstStyle/>
          <a:p>
            <a:pPr algn="just" eaLnBrk="1" hangingPunct="1">
              <a:defRPr/>
            </a:pPr>
            <a:r>
              <a:rPr lang="en-US" sz="3000" dirty="0" smtClean="0"/>
              <a:t>Government of Montenegro has a strategic plan to sell 62</a:t>
            </a:r>
            <a:r>
              <a:rPr lang="sr-Latn-CS" sz="3000" dirty="0" smtClean="0"/>
              <a:t>,09 </a:t>
            </a:r>
            <a:r>
              <a:rPr lang="en-US" sz="3000" dirty="0" smtClean="0"/>
              <a:t>% of its equity stake at Container Terminal and General Cargo JSC-Bar</a:t>
            </a:r>
            <a:r>
              <a:rPr lang="sr-Latn-CS" sz="3000" dirty="0" smtClean="0"/>
              <a:t>, </a:t>
            </a:r>
            <a:r>
              <a:rPr lang="en-US" sz="3000" dirty="0" smtClean="0"/>
              <a:t>which represents the majority of shares, and conclude a concession agreement with future terminal operator. </a:t>
            </a:r>
            <a:endParaRPr lang="en-US" sz="2300" u="sng" dirty="0" smtClean="0"/>
          </a:p>
          <a:p>
            <a:pPr algn="just" eaLnBrk="1" hangingPunct="1">
              <a:defRPr/>
            </a:pPr>
            <a:r>
              <a:rPr lang="en-US" sz="3000" dirty="0" smtClean="0"/>
              <a:t>Container Terminal and general Cargo JSC – Bar is a joint stock company listed on the Montenegro Stock Exchange.  </a:t>
            </a:r>
            <a:endParaRPr lang="x-none" sz="3000" dirty="0" smtClean="0"/>
          </a:p>
          <a:p>
            <a:pPr algn="just" eaLnBrk="1" hangingPunct="1">
              <a:defRPr/>
            </a:pPr>
            <a:r>
              <a:rPr lang="it-IT" sz="3000" dirty="0" smtClean="0"/>
              <a:t>Total equity capital is </a:t>
            </a:r>
            <a:r>
              <a:rPr lang="sr-Latn-CS" sz="3000" dirty="0" smtClean="0"/>
              <a:t>71 248 339,38 </a:t>
            </a:r>
            <a:r>
              <a:rPr lang="it-IT" sz="3000" dirty="0" smtClean="0"/>
              <a:t> EUR, </a:t>
            </a:r>
            <a:r>
              <a:rPr lang="sr-Latn-CS" sz="3000" dirty="0" smtClean="0"/>
              <a:t> </a:t>
            </a:r>
            <a:r>
              <a:rPr lang="en-US" sz="3000" dirty="0" smtClean="0"/>
              <a:t>divided into</a:t>
            </a:r>
            <a:r>
              <a:rPr lang="sr-Latn-CS" sz="3000" dirty="0" smtClean="0"/>
              <a:t> </a:t>
            </a:r>
            <a:r>
              <a:rPr lang="it-IT" sz="3000" dirty="0" smtClean="0"/>
              <a:t> </a:t>
            </a:r>
          </a:p>
          <a:p>
            <a:pPr lvl="1" algn="just" eaLnBrk="1" hangingPunct="1">
              <a:buFont typeface="Wingdings" pitchFamily="2" charset="2"/>
              <a:buChar char="§"/>
              <a:defRPr/>
            </a:pPr>
            <a:r>
              <a:rPr lang="en-US" sz="3000" dirty="0" smtClean="0"/>
              <a:t>shareholder's equity amounting to </a:t>
            </a:r>
            <a:r>
              <a:rPr lang="sr-Latn-CS" sz="3000" dirty="0" smtClean="0"/>
              <a:t>65 196 596 </a:t>
            </a:r>
            <a:r>
              <a:rPr lang="en-US" sz="3000" dirty="0" err="1" smtClean="0"/>
              <a:t>euros</a:t>
            </a:r>
            <a:r>
              <a:rPr lang="sr-Latn-CS" sz="3000" dirty="0" smtClean="0"/>
              <a:t> </a:t>
            </a:r>
            <a:r>
              <a:rPr lang="en-US" sz="3000" dirty="0" smtClean="0"/>
              <a:t>or </a:t>
            </a:r>
            <a:r>
              <a:rPr lang="sr-Latn-CS" sz="3000" dirty="0" smtClean="0"/>
              <a:t>56 766 736 </a:t>
            </a:r>
            <a:r>
              <a:rPr lang="en-US" sz="3000" dirty="0" smtClean="0"/>
              <a:t>shares, trading symbol </a:t>
            </a:r>
            <a:r>
              <a:rPr lang="sr-Latn-CS" sz="3000" dirty="0" smtClean="0"/>
              <a:t>KOGE  </a:t>
            </a:r>
            <a:r>
              <a:rPr lang="en-US" sz="3000" dirty="0" smtClean="0"/>
              <a:t>and</a:t>
            </a:r>
            <a:endParaRPr lang="x-none" sz="3000" dirty="0" smtClean="0"/>
          </a:p>
          <a:p>
            <a:pPr lvl="1" algn="just" eaLnBrk="1" hangingPunct="1">
              <a:buFont typeface="Wingdings" pitchFamily="2" charset="2"/>
              <a:buChar char="§"/>
              <a:defRPr/>
            </a:pPr>
            <a:r>
              <a:rPr lang="en-US" sz="3000" dirty="0" smtClean="0"/>
              <a:t>shareholder's equity amounting to </a:t>
            </a:r>
            <a:r>
              <a:rPr lang="sr-Latn-CS" sz="3000" dirty="0" smtClean="0"/>
              <a:t>6 051 803 </a:t>
            </a:r>
            <a:r>
              <a:rPr lang="en-US" sz="3000" dirty="0" err="1" smtClean="0"/>
              <a:t>euros</a:t>
            </a:r>
            <a:r>
              <a:rPr lang="en-US" sz="3000" dirty="0" smtClean="0"/>
              <a:t> or </a:t>
            </a:r>
            <a:r>
              <a:rPr lang="sr-Latn-CS" sz="3000" dirty="0" smtClean="0"/>
              <a:t>12 040 993 </a:t>
            </a:r>
            <a:r>
              <a:rPr lang="en-US" sz="3000" dirty="0" smtClean="0"/>
              <a:t>shares, trading symbol </a:t>
            </a:r>
            <a:r>
              <a:rPr lang="sr-Latn-CS" sz="3000" dirty="0" smtClean="0"/>
              <a:t>KOTE </a:t>
            </a:r>
            <a:r>
              <a:rPr lang="sr-Latn-CS" b="1" i="1" dirty="0" smtClean="0">
                <a:latin typeface="Bookman Old Style" pitchFamily="18" charset="0"/>
              </a:rPr>
              <a:t>.</a:t>
            </a:r>
          </a:p>
          <a:p>
            <a:pPr eaLnBrk="1" hangingPunct="1">
              <a:lnSpc>
                <a:spcPct val="80000"/>
              </a:lnSpc>
              <a:buFont typeface="Wingdings" pitchFamily="2" charset="2"/>
              <a:buNone/>
              <a:defRPr/>
            </a:pPr>
            <a:r>
              <a:rPr lang="sr-Latn-CS" sz="2800" b="1" i="1" dirty="0" smtClean="0">
                <a:latin typeface="Bookman Old Style" pitchFamily="18" charset="0"/>
              </a:rPr>
              <a:t> </a:t>
            </a:r>
          </a:p>
          <a:p>
            <a:pPr algn="just" eaLnBrk="1" hangingPunct="1">
              <a:buFont typeface="Arial" charset="0"/>
              <a:buNone/>
              <a:defRPr/>
            </a:pPr>
            <a:r>
              <a:rPr lang="it-IT" sz="3000" dirty="0" smtClean="0"/>
              <a:t>Nominal value for 1 share, trading symbol </a:t>
            </a:r>
            <a:r>
              <a:rPr lang="sr-Latn-CS" sz="3000" dirty="0" smtClean="0"/>
              <a:t>KOGE </a:t>
            </a:r>
            <a:r>
              <a:rPr lang="en-US" sz="3000" dirty="0" smtClean="0"/>
              <a:t>is 1</a:t>
            </a:r>
            <a:r>
              <a:rPr lang="it-IT" sz="3000" dirty="0" smtClean="0"/>
              <a:t>,1485 EUR</a:t>
            </a:r>
            <a:r>
              <a:rPr lang="sr-Latn-CS" sz="3000" dirty="0" smtClean="0"/>
              <a:t>.</a:t>
            </a:r>
          </a:p>
          <a:p>
            <a:pPr algn="just" eaLnBrk="1" hangingPunct="1">
              <a:buFont typeface="Arial" charset="0"/>
              <a:buNone/>
              <a:defRPr/>
            </a:pPr>
            <a:r>
              <a:rPr lang="it-IT" sz="3000" dirty="0" smtClean="0"/>
              <a:t>Nominal value for 1 share, trading symbol </a:t>
            </a:r>
            <a:r>
              <a:rPr lang="sr-Latn-CS" sz="3000" dirty="0" smtClean="0"/>
              <a:t>KOTE </a:t>
            </a:r>
            <a:r>
              <a:rPr lang="en-US" sz="3000" dirty="0" smtClean="0"/>
              <a:t> is </a:t>
            </a:r>
            <a:r>
              <a:rPr lang="sr-Latn-CS" sz="3000" dirty="0" smtClean="0"/>
              <a:t>0,5026 EUR</a:t>
            </a:r>
          </a:p>
          <a:p>
            <a:pPr algn="ctr" eaLnBrk="1" hangingPunct="1">
              <a:buFont typeface="Arial" charset="0"/>
              <a:buNone/>
              <a:defRPr/>
            </a:pPr>
            <a:endParaRPr lang="en-US" sz="4200" dirty="0" smtClean="0"/>
          </a:p>
        </p:txBody>
      </p:sp>
      <p:sp>
        <p:nvSpPr>
          <p:cNvPr id="4" name="Slide Number Placeholder 3"/>
          <p:cNvSpPr>
            <a:spLocks noGrp="1"/>
          </p:cNvSpPr>
          <p:nvPr>
            <p:ph type="sldNum" sz="quarter" idx="12"/>
          </p:nvPr>
        </p:nvSpPr>
        <p:spPr/>
        <p:txBody>
          <a:bodyPr/>
          <a:lstStyle/>
          <a:p>
            <a:pPr>
              <a:defRPr/>
            </a:pPr>
            <a:fld id="{025DB0A3-59FB-4459-9A15-E60AFF51CCCC}" type="slidenum">
              <a:rPr lang="en-US"/>
              <a:pPr>
                <a:defRPr/>
              </a:pPr>
              <a:t>17</a:t>
            </a:fld>
            <a:endParaRPr lang="en-US" dirty="0"/>
          </a:p>
        </p:txBody>
      </p:sp>
      <p:graphicFrame>
        <p:nvGraphicFramePr>
          <p:cNvPr id="32773" name="Object 4"/>
          <p:cNvGraphicFramePr>
            <a:graphicFrameLocks noChangeAspect="1"/>
          </p:cNvGraphicFramePr>
          <p:nvPr/>
        </p:nvGraphicFramePr>
        <p:xfrm>
          <a:off x="8001000" y="152400"/>
          <a:ext cx="971550" cy="1123950"/>
        </p:xfrm>
        <a:graphic>
          <a:graphicData uri="http://schemas.openxmlformats.org/presentationml/2006/ole">
            <p:oleObj spid="_x0000_s38914" name="Photo Editor Photo" r:id="rId3" imgW="971686" imgH="112381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457200"/>
            <a:ext cx="8229600" cy="838200"/>
          </a:xfrm>
        </p:spPr>
        <p:txBody>
          <a:bodyPr/>
          <a:lstStyle/>
          <a:p>
            <a:pPr marL="514350" indent="-514350" algn="l" eaLnBrk="1" hangingPunct="1"/>
            <a:endParaRPr lang="en-US" sz="3600" smtClean="0"/>
          </a:p>
        </p:txBody>
      </p:sp>
      <p:sp>
        <p:nvSpPr>
          <p:cNvPr id="3" name="Content Placeholder 2"/>
          <p:cNvSpPr>
            <a:spLocks noGrp="1"/>
          </p:cNvSpPr>
          <p:nvPr>
            <p:ph idx="1"/>
          </p:nvPr>
        </p:nvSpPr>
        <p:spPr>
          <a:xfrm>
            <a:off x="457200" y="1600200"/>
            <a:ext cx="8229600" cy="4953000"/>
          </a:xfrm>
        </p:spPr>
        <p:txBody>
          <a:bodyPr rtlCol="0">
            <a:normAutofit/>
          </a:bodyPr>
          <a:lstStyle/>
          <a:p>
            <a:pPr algn="just" eaLnBrk="1" hangingPunct="1">
              <a:buFont typeface="Arial" charset="0"/>
              <a:buNone/>
              <a:defRPr/>
            </a:pPr>
            <a:endParaRPr lang="x-none" sz="3000" dirty="0" smtClean="0"/>
          </a:p>
          <a:p>
            <a:pPr algn="just" eaLnBrk="1" hangingPunct="1">
              <a:buFont typeface="Arial" charset="0"/>
              <a:buNone/>
              <a:defRPr/>
            </a:pPr>
            <a:endParaRPr lang="x-none" sz="3000" dirty="0" smtClean="0"/>
          </a:p>
          <a:p>
            <a:pPr algn="just" eaLnBrk="1" hangingPunct="1">
              <a:buFont typeface="Arial" charset="0"/>
              <a:buNone/>
              <a:defRPr/>
            </a:pPr>
            <a:endParaRPr lang="x-none" sz="3000" dirty="0" smtClean="0"/>
          </a:p>
          <a:p>
            <a:pPr algn="ctr" eaLnBrk="1" hangingPunct="1">
              <a:buFont typeface="Arial" charset="0"/>
              <a:buNone/>
              <a:defRPr/>
            </a:pPr>
            <a:r>
              <a:rPr lang="x-none" sz="4000" b="1" i="1" dirty="0" smtClean="0">
                <a:latin typeface="Vivaldi" pitchFamily="66" charset="0"/>
                <a:ea typeface="+mj-ea"/>
                <a:cs typeface="+mj-cs"/>
              </a:rPr>
              <a:t>Thank You for your Attention</a:t>
            </a:r>
            <a:endParaRPr lang="sr-Latn-CS" sz="4000" b="1" i="1" dirty="0" smtClean="0">
              <a:latin typeface="Vivaldi" pitchFamily="66" charset="0"/>
              <a:ea typeface="+mj-ea"/>
              <a:cs typeface="+mj-cs"/>
            </a:endParaRPr>
          </a:p>
          <a:p>
            <a:pPr algn="ctr" eaLnBrk="1" hangingPunct="1">
              <a:buFont typeface="Arial" charset="0"/>
              <a:buNone/>
              <a:defRPr/>
            </a:pPr>
            <a:endParaRPr lang="en-US" sz="4000" b="1" i="1" dirty="0" smtClean="0">
              <a:latin typeface="Vivaldi" pitchFamily="66" charset="0"/>
              <a:ea typeface="+mj-ea"/>
              <a:cs typeface="+mj-cs"/>
            </a:endParaRPr>
          </a:p>
        </p:txBody>
      </p:sp>
      <p:sp>
        <p:nvSpPr>
          <p:cNvPr id="4" name="Slide Number Placeholder 3"/>
          <p:cNvSpPr>
            <a:spLocks noGrp="1"/>
          </p:cNvSpPr>
          <p:nvPr>
            <p:ph type="sldNum" sz="quarter" idx="12"/>
          </p:nvPr>
        </p:nvSpPr>
        <p:spPr/>
        <p:txBody>
          <a:bodyPr/>
          <a:lstStyle/>
          <a:p>
            <a:pPr>
              <a:defRPr/>
            </a:pPr>
            <a:fld id="{18FBF3C0-B428-4035-B1F8-89A55B138A46}" type="slidenum">
              <a:rPr lang="en-US"/>
              <a:pPr>
                <a:defRPr/>
              </a:pPr>
              <a:t>18</a:t>
            </a:fld>
            <a:endParaRPr lang="en-US" dirty="0"/>
          </a:p>
        </p:txBody>
      </p:sp>
      <p:graphicFrame>
        <p:nvGraphicFramePr>
          <p:cNvPr id="33797" name="Object 4"/>
          <p:cNvGraphicFramePr>
            <a:graphicFrameLocks noChangeAspect="1"/>
          </p:cNvGraphicFramePr>
          <p:nvPr/>
        </p:nvGraphicFramePr>
        <p:xfrm>
          <a:off x="8001000" y="152400"/>
          <a:ext cx="971550" cy="1123950"/>
        </p:xfrm>
        <a:graphic>
          <a:graphicData uri="http://schemas.openxmlformats.org/presentationml/2006/ole">
            <p:oleObj spid="_x0000_s39938" name="Photo Editor Photo" r:id="rId3" imgW="971686" imgH="112381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uka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28600" y="2286000"/>
            <a:ext cx="6172200" cy="1877437"/>
          </a:xfrm>
          <a:prstGeom prst="rect">
            <a:avLst/>
          </a:prstGeom>
        </p:spPr>
        <p:txBody>
          <a:bodyPr>
            <a:spAutoFit/>
          </a:bodyPr>
          <a:lstStyle/>
          <a:p>
            <a:pPr fontAlgn="auto">
              <a:spcBef>
                <a:spcPts val="0"/>
              </a:spcBef>
              <a:spcAft>
                <a:spcPts val="0"/>
              </a:spcAft>
              <a:defRPr/>
            </a:pPr>
            <a:r>
              <a:rPr lang="sr-Latn-CS" sz="60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latin typeface="+mn-lt"/>
                <a:cs typeface="+mn-cs"/>
              </a:rPr>
              <a:t>PORT OF BAR</a:t>
            </a:r>
          </a:p>
          <a:p>
            <a:pPr fontAlgn="auto">
              <a:spcBef>
                <a:spcPts val="0"/>
              </a:spcBef>
              <a:spcAft>
                <a:spcPts val="0"/>
              </a:spcAft>
              <a:defRPr/>
            </a:pPr>
            <a:r>
              <a:rPr lang="en-US" sz="2800" b="1" dirty="0">
                <a:solidFill>
                  <a:srgbClr val="FFC000"/>
                </a:solidFill>
                <a:latin typeface="+mn-lt"/>
                <a:cs typeface="+mn-cs"/>
              </a:rPr>
              <a:t>Development of capacities for liquid </a:t>
            </a:r>
            <a:r>
              <a:rPr lang="en-US" sz="2800" b="1" dirty="0">
                <a:solidFill>
                  <a:srgbClr val="FFC000"/>
                </a:solidFill>
                <a:latin typeface="+mn-lt"/>
                <a:cs typeface="+mn-cs"/>
              </a:rPr>
              <a:t>cargoes/Free Zone Port of Bar</a:t>
            </a:r>
            <a:endParaRPr lang="en-US" sz="2800" b="1" dirty="0">
              <a:solidFill>
                <a:srgbClr val="FFC000"/>
              </a:solidFill>
              <a:latin typeface="+mn-lt"/>
              <a:cs typeface="+mn-cs"/>
            </a:endParaRPr>
          </a:p>
        </p:txBody>
      </p:sp>
      <p:pic>
        <p:nvPicPr>
          <p:cNvPr id="3076" name="Picture 15" descr="3D 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924800" y="304800"/>
            <a:ext cx="944563"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381000" y="838200"/>
            <a:ext cx="3733800" cy="369888"/>
          </a:xfrm>
          <a:prstGeom prst="rect">
            <a:avLst/>
          </a:prstGeom>
          <a:noFill/>
          <a:ln w="9525">
            <a:noFill/>
            <a:miter lim="800000"/>
            <a:headEnd/>
            <a:tailEnd/>
          </a:ln>
        </p:spPr>
        <p:txBody>
          <a:bodyPr>
            <a:spAutoFit/>
          </a:bodyPr>
          <a:lstStyle/>
          <a:p>
            <a:r>
              <a:rPr lang="en-US" b="1">
                <a:solidFill>
                  <a:schemeClr val="bg1"/>
                </a:solidFill>
                <a:latin typeface="Verdana" pitchFamily="34" charset="0"/>
              </a:rPr>
              <a:t>Introduction</a:t>
            </a:r>
          </a:p>
        </p:txBody>
      </p:sp>
      <p:sp>
        <p:nvSpPr>
          <p:cNvPr id="5123" name="TextBox 36"/>
          <p:cNvSpPr txBox="1">
            <a:spLocks noChangeArrowheads="1"/>
          </p:cNvSpPr>
          <p:nvPr/>
        </p:nvSpPr>
        <p:spPr bwMode="auto">
          <a:xfrm>
            <a:off x="381000" y="1981200"/>
            <a:ext cx="8229600" cy="4524375"/>
          </a:xfrm>
          <a:prstGeom prst="rect">
            <a:avLst/>
          </a:prstGeom>
          <a:noFill/>
          <a:ln w="9525">
            <a:noFill/>
            <a:miter lim="800000"/>
            <a:headEnd/>
            <a:tailEnd/>
          </a:ln>
        </p:spPr>
        <p:txBody>
          <a:bodyPr>
            <a:spAutoFit/>
          </a:bodyPr>
          <a:lstStyle/>
          <a:p>
            <a:pPr>
              <a:buFont typeface="Arial" charset="0"/>
              <a:buChar char="•"/>
            </a:pPr>
            <a:r>
              <a:rPr lang="en-US"/>
              <a:t>Development of capacities for handling and storing liquid cargoes is one of the development priorities of the Port of Bar as well as development of activities under Free Zone regime;</a:t>
            </a:r>
          </a:p>
          <a:p>
            <a:pPr>
              <a:buFont typeface="Arial" charset="0"/>
              <a:buChar char="•"/>
            </a:pPr>
            <a:endParaRPr lang="en-US"/>
          </a:p>
          <a:p>
            <a:pPr>
              <a:buFont typeface="Arial" charset="0"/>
              <a:buChar char="•"/>
            </a:pPr>
            <a:r>
              <a:rPr lang="en-US"/>
              <a:t> As the variant of further development of capacities for liquid cargoes, defined in the existing Detail Urban Plan for the Port Zone, is connected with high required investments in infrastructure, in the Port of Bar are initiated activities directed to finding alternative variant which considers smaller investments in infrastructure;</a:t>
            </a:r>
          </a:p>
          <a:p>
            <a:pPr>
              <a:buFont typeface="Arial" charset="0"/>
              <a:buChar char="•"/>
            </a:pPr>
            <a:endParaRPr lang="en-US"/>
          </a:p>
          <a:p>
            <a:pPr>
              <a:buFont typeface="Arial" charset="0"/>
              <a:buChar char="•"/>
            </a:pPr>
            <a:r>
              <a:rPr lang="en-US"/>
              <a:t> With the next slides are given basic details referred on the Liquid Cargo Terminal development variant defined now in the Detail Urban Plan as well as details related to modified development variant;</a:t>
            </a:r>
          </a:p>
          <a:p>
            <a:pPr>
              <a:buFont typeface="Arial" charset="0"/>
              <a:buChar char="•"/>
            </a:pPr>
            <a:endParaRPr lang="en-US"/>
          </a:p>
          <a:p>
            <a:pPr>
              <a:buFont typeface="Arial" charset="0"/>
              <a:buChar char="•"/>
            </a:pPr>
            <a:r>
              <a:rPr lang="en-US"/>
              <a:t> Basic information about the Free Zone Port of Bar and investment opportunities appeared there are given in this presentation, too.</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381000" y="685800"/>
            <a:ext cx="7467600" cy="646113"/>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New Terminal for Liquid Cargoes – </a:t>
            </a:r>
          </a:p>
          <a:p>
            <a:pPr eaLnBrk="0" hangingPunct="0"/>
            <a:r>
              <a:rPr lang="en-US" b="1">
                <a:solidFill>
                  <a:schemeClr val="bg1"/>
                </a:solidFill>
                <a:latin typeface="Verdana" pitchFamily="34" charset="0"/>
              </a:rPr>
              <a:t>according to Detail Urban Plan (1)</a:t>
            </a:r>
          </a:p>
        </p:txBody>
      </p:sp>
      <p:sp>
        <p:nvSpPr>
          <p:cNvPr id="6147" name="TextBox 36"/>
          <p:cNvSpPr txBox="1">
            <a:spLocks noChangeArrowheads="1"/>
          </p:cNvSpPr>
          <p:nvPr/>
        </p:nvSpPr>
        <p:spPr bwMode="auto">
          <a:xfrm>
            <a:off x="381000" y="2133600"/>
            <a:ext cx="8229600" cy="3416300"/>
          </a:xfrm>
          <a:prstGeom prst="rect">
            <a:avLst/>
          </a:prstGeom>
          <a:noFill/>
          <a:ln w="9525">
            <a:noFill/>
            <a:miter lim="800000"/>
            <a:headEnd/>
            <a:tailEnd/>
          </a:ln>
        </p:spPr>
        <p:txBody>
          <a:bodyPr>
            <a:spAutoFit/>
          </a:bodyPr>
          <a:lstStyle/>
          <a:p>
            <a:pPr>
              <a:buFont typeface="Arial" charset="0"/>
              <a:buChar char="•"/>
            </a:pPr>
            <a:r>
              <a:rPr lang="en-US"/>
              <a:t>In the existing Detail Urban Plan is foreseen development of a new terminal in the Bigovice bay zone, as shown with the next slide; </a:t>
            </a:r>
          </a:p>
          <a:p>
            <a:pPr>
              <a:buFont typeface="Arial" charset="0"/>
              <a:buChar char="•"/>
            </a:pPr>
            <a:endParaRPr lang="en-US"/>
          </a:p>
          <a:p>
            <a:pPr>
              <a:buFont typeface="Arial" charset="0"/>
              <a:buChar char="•"/>
            </a:pPr>
            <a:r>
              <a:rPr lang="en-US"/>
              <a:t> Idea inserted in the Detail Urban Plan considers building complete new infrastructure: breakwater, quays, roads, etc.; building new reservoirs of 250 000 m3 capacity; building underground reservoirs of 500 000 m3 capacity; building a new tunnel through Volujica Hill; as well as building a new loading/unloading station for wagons and trucks;</a:t>
            </a:r>
          </a:p>
          <a:p>
            <a:pPr>
              <a:buFont typeface="Arial" charset="0"/>
              <a:buChar char="•"/>
            </a:pPr>
            <a:endParaRPr lang="en-US"/>
          </a:p>
          <a:p>
            <a:pPr>
              <a:buFont typeface="Arial" charset="0"/>
              <a:buChar char="•"/>
            </a:pPr>
            <a:r>
              <a:rPr lang="en-US"/>
              <a:t> Concretization of this variant requires very high investments in infrastructure – some preliminary rough estimations are that expected investments in infrastructure would be bigger than 500 million EUR;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52400" y="685800"/>
            <a:ext cx="7696200" cy="646113"/>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Alternative variant of development capacities </a:t>
            </a:r>
          </a:p>
          <a:p>
            <a:pPr eaLnBrk="0" hangingPunct="0"/>
            <a:r>
              <a:rPr lang="en-US" b="1">
                <a:solidFill>
                  <a:schemeClr val="bg1"/>
                </a:solidFill>
                <a:latin typeface="Verdana" pitchFamily="34" charset="0"/>
              </a:rPr>
              <a:t>for liquid cargoes (1)</a:t>
            </a:r>
          </a:p>
        </p:txBody>
      </p:sp>
      <p:sp>
        <p:nvSpPr>
          <p:cNvPr id="8195" name="TextBox 5"/>
          <p:cNvSpPr txBox="1">
            <a:spLocks noChangeArrowheads="1"/>
          </p:cNvSpPr>
          <p:nvPr/>
        </p:nvSpPr>
        <p:spPr bwMode="auto">
          <a:xfrm>
            <a:off x="381000" y="1447800"/>
            <a:ext cx="8153400" cy="5632450"/>
          </a:xfrm>
          <a:prstGeom prst="rect">
            <a:avLst/>
          </a:prstGeom>
          <a:noFill/>
          <a:ln w="9525">
            <a:noFill/>
            <a:miter lim="800000"/>
            <a:headEnd/>
            <a:tailEnd/>
          </a:ln>
        </p:spPr>
        <p:txBody>
          <a:bodyPr>
            <a:spAutoFit/>
          </a:bodyPr>
          <a:lstStyle/>
          <a:p>
            <a:pPr>
              <a:buFont typeface="Arial" charset="0"/>
              <a:buChar char="•"/>
            </a:pPr>
            <a:r>
              <a:rPr lang="en-US"/>
              <a:t> Having in mind high level of required investments in infrastructure as a precondition of previous variant realization, in the Port of Bar were initiated analyses directed to finding more rational solutions;</a:t>
            </a:r>
          </a:p>
          <a:p>
            <a:endParaRPr lang="en-US"/>
          </a:p>
          <a:p>
            <a:pPr>
              <a:buFont typeface="Arial" charset="0"/>
              <a:buChar char="•"/>
            </a:pPr>
            <a:r>
              <a:rPr lang="en-US"/>
              <a:t> An identified modified development variant considers maximal usage of existing infrastructure; by the variant are mainly foreseen investments in reservoirs, pipelines and loading/unloading station;</a:t>
            </a:r>
          </a:p>
          <a:p>
            <a:pPr>
              <a:buFont typeface="Arial" charset="0"/>
              <a:buChar char="•"/>
            </a:pPr>
            <a:endParaRPr lang="en-US"/>
          </a:p>
          <a:p>
            <a:pPr>
              <a:buFont typeface="Arial" charset="0"/>
              <a:buChar char="•"/>
            </a:pPr>
            <a:r>
              <a:rPr lang="en-US"/>
              <a:t> Basic elements of the variant, shown with the next slide, are: usage of existing berths for liquid cargoes (capable to receive ships up to 80 000 dwt) (marked as “built”); extension of existing berth at Dry Bulk Cargo Terminal and equipping it for berthing liquid cargo carriers (marked as “un-built); building new reservoirs behind the Volujica Hill and connecting them (through existing tunnel) with berths with pipelines (yellow line); building new loading/unloading station for wagons and trucks (marked as “loading racks”) ; </a:t>
            </a:r>
          </a:p>
          <a:p>
            <a:pPr>
              <a:buFont typeface="Arial" charset="0"/>
              <a:buChar char="•"/>
            </a:pPr>
            <a:endParaRPr lang="en-US"/>
          </a:p>
          <a:p>
            <a:pPr>
              <a:buFont typeface="Arial" charset="0"/>
              <a:buChar char="•"/>
            </a:pPr>
            <a:r>
              <a:rPr lang="en-US"/>
              <a:t> As the innovation of the Detail Urban Plan for the Port Zone, initiated by the Port of Bar and the Municipality of Bar is under way, The Port of Bar will propose to insert this variant in the Plan; </a:t>
            </a:r>
          </a:p>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(1)</a:t>
            </a:r>
          </a:p>
        </p:txBody>
      </p:sp>
      <p:sp>
        <p:nvSpPr>
          <p:cNvPr id="10243" name="Rectangle 16"/>
          <p:cNvSpPr>
            <a:spLocks noChangeArrowheads="1"/>
          </p:cNvSpPr>
          <p:nvPr/>
        </p:nvSpPr>
        <p:spPr bwMode="auto">
          <a:xfrm>
            <a:off x="381000" y="1600200"/>
            <a:ext cx="8305800" cy="1477963"/>
          </a:xfrm>
          <a:prstGeom prst="rect">
            <a:avLst/>
          </a:prstGeom>
          <a:noFill/>
          <a:ln w="9525">
            <a:noFill/>
            <a:miter lim="800000"/>
            <a:headEnd/>
            <a:tailEnd/>
          </a:ln>
        </p:spPr>
        <p:txBody>
          <a:bodyPr>
            <a:spAutoFit/>
          </a:bodyPr>
          <a:lstStyle/>
          <a:p>
            <a:pPr algn="just"/>
            <a:r>
              <a:rPr lang="sr-Latn-CS">
                <a:solidFill>
                  <a:schemeClr val="tx2"/>
                </a:solidFill>
              </a:rPr>
              <a:t>FREE ZONE REGIME</a:t>
            </a:r>
          </a:p>
          <a:p>
            <a:pPr algn="just"/>
            <a:endParaRPr lang="sr-Latn-CS">
              <a:solidFill>
                <a:schemeClr val="tx2"/>
              </a:solidFill>
            </a:endParaRPr>
          </a:p>
          <a:p>
            <a:pPr algn="just"/>
            <a:r>
              <a:rPr lang="en-GB">
                <a:solidFill>
                  <a:schemeClr val="tx2"/>
                </a:solidFill>
              </a:rPr>
              <a:t>The free zone legal regime is governed by the Free Zone Act, Customs Act, Decree on Customs Act Enforcement and General Regulations of Carrying out Business Activities in the Port of Bar Free Zone. </a:t>
            </a:r>
            <a:endParaRPr lang="en-US">
              <a:solidFill>
                <a:schemeClr val="tx2"/>
              </a:solidFill>
            </a:endParaRPr>
          </a:p>
        </p:txBody>
      </p:sp>
      <p:pic>
        <p:nvPicPr>
          <p:cNvPr id="5" name="Picture 92" descr="granice slobodne zone 2006"/>
          <p:cNvPicPr>
            <a:picLocks noChangeAspect="1" noChangeArrowheads="1"/>
          </p:cNvPicPr>
          <p:nvPr/>
        </p:nvPicPr>
        <p:blipFill>
          <a:blip r:embed="rId2"/>
          <a:srcRect/>
          <a:stretch>
            <a:fillRect/>
          </a:stretch>
        </p:blipFill>
        <p:spPr bwMode="auto">
          <a:xfrm>
            <a:off x="2971800" y="3074988"/>
            <a:ext cx="5791200" cy="36861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 y="838200"/>
            <a:ext cx="6324600" cy="369888"/>
          </a:xfrm>
          <a:prstGeom prst="rect">
            <a:avLst/>
          </a:prstGeom>
          <a:noFill/>
          <a:ln w="9525">
            <a:noFill/>
            <a:miter lim="800000"/>
            <a:headEnd/>
            <a:tailEnd/>
          </a:ln>
        </p:spPr>
        <p:txBody>
          <a:bodyPr>
            <a:spAutoFit/>
          </a:bodyPr>
          <a:lstStyle/>
          <a:p>
            <a:pPr eaLnBrk="0" hangingPunct="0"/>
            <a:r>
              <a:rPr lang="en-US" b="1">
                <a:solidFill>
                  <a:schemeClr val="bg1"/>
                </a:solidFill>
                <a:latin typeface="Verdana" pitchFamily="34" charset="0"/>
              </a:rPr>
              <a:t>Port of Bar Free Zone – basic information (2)</a:t>
            </a:r>
          </a:p>
        </p:txBody>
      </p:sp>
      <p:sp>
        <p:nvSpPr>
          <p:cNvPr id="11267" name="Rectangle 3"/>
          <p:cNvSpPr>
            <a:spLocks noChangeArrowheads="1"/>
          </p:cNvSpPr>
          <p:nvPr/>
        </p:nvSpPr>
        <p:spPr bwMode="auto">
          <a:xfrm>
            <a:off x="152400" y="1524000"/>
            <a:ext cx="8534400" cy="1308100"/>
          </a:xfrm>
          <a:prstGeom prst="rect">
            <a:avLst/>
          </a:prstGeom>
          <a:noFill/>
          <a:ln w="9525">
            <a:noFill/>
            <a:miter lim="800000"/>
            <a:headEnd/>
            <a:tailEnd/>
          </a:ln>
        </p:spPr>
        <p:txBody>
          <a:bodyPr>
            <a:spAutoFit/>
          </a:bodyPr>
          <a:lstStyle/>
          <a:p>
            <a:pPr algn="just"/>
            <a:r>
              <a:rPr lang="sl-SI">
                <a:solidFill>
                  <a:schemeClr val="tx2"/>
                </a:solidFill>
              </a:rPr>
              <a:t>The free zone regime </a:t>
            </a:r>
            <a:r>
              <a:rPr lang="en-US">
                <a:solidFill>
                  <a:schemeClr val="tx2"/>
                </a:solidFill>
              </a:rPr>
              <a:t>is </a:t>
            </a:r>
            <a:r>
              <a:rPr lang="sl-SI">
                <a:solidFill>
                  <a:schemeClr val="tx2"/>
                </a:solidFill>
              </a:rPr>
              <a:t>applie</a:t>
            </a:r>
            <a:r>
              <a:rPr lang="en-US">
                <a:solidFill>
                  <a:schemeClr val="tx2"/>
                </a:solidFill>
              </a:rPr>
              <a:t>d</a:t>
            </a:r>
            <a:r>
              <a:rPr lang="sl-SI">
                <a:solidFill>
                  <a:schemeClr val="tx2"/>
                </a:solidFill>
              </a:rPr>
              <a:t> to the whole area and all the terminals &amp; facilities of the Port of Bar, excluding some smaller parts - Gate 5 and Gate 3. </a:t>
            </a:r>
            <a:endParaRPr lang="en-US">
              <a:solidFill>
                <a:schemeClr val="tx2"/>
              </a:solidFill>
            </a:endParaRPr>
          </a:p>
          <a:p>
            <a:endParaRPr lang="en-US">
              <a:solidFill>
                <a:schemeClr val="tx2"/>
              </a:solidFill>
              <a:latin typeface="Calibri" pitchFamily="34" charset="0"/>
            </a:endParaRPr>
          </a:p>
          <a:p>
            <a:pPr algn="just">
              <a:spcBef>
                <a:spcPts val="600"/>
              </a:spcBef>
              <a:spcAft>
                <a:spcPts val="600"/>
              </a:spcAft>
            </a:pPr>
            <a:endParaRPr lang="en-US" sz="2000">
              <a:solidFill>
                <a:schemeClr val="tx2"/>
              </a:solidFill>
              <a:latin typeface="Calibri" pitchFamily="34" charset="0"/>
            </a:endParaRPr>
          </a:p>
        </p:txBody>
      </p:sp>
      <p:pic>
        <p:nvPicPr>
          <p:cNvPr id="11268" name="Picture 4" descr="lukabar_polozaj skladista.jpg"/>
          <p:cNvPicPr>
            <a:picLocks noChangeAspect="1"/>
          </p:cNvPicPr>
          <p:nvPr/>
        </p:nvPicPr>
        <p:blipFill>
          <a:blip r:embed="rId2"/>
          <a:srcRect/>
          <a:stretch>
            <a:fillRect/>
          </a:stretch>
        </p:blipFill>
        <p:spPr bwMode="auto">
          <a:xfrm>
            <a:off x="3886200" y="2286000"/>
            <a:ext cx="4876800" cy="3657600"/>
          </a:xfrm>
          <a:prstGeom prst="rect">
            <a:avLst/>
          </a:prstGeom>
          <a:noFill/>
          <a:ln w="9525">
            <a:noFill/>
            <a:miter lim="800000"/>
            <a:headEnd/>
            <a:tailEnd/>
          </a:ln>
        </p:spPr>
      </p:pic>
      <p:cxnSp>
        <p:nvCxnSpPr>
          <p:cNvPr id="8" name="Straight Arrow Connector 7"/>
          <p:cNvCxnSpPr/>
          <p:nvPr/>
        </p:nvCxnSpPr>
        <p:spPr>
          <a:xfrm rot="10800000" flipV="1">
            <a:off x="5638800" y="3810000"/>
            <a:ext cx="428625"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6"/>
          <p:cNvSpPr txBox="1">
            <a:spLocks noChangeArrowheads="1"/>
          </p:cNvSpPr>
          <p:nvPr/>
        </p:nvSpPr>
        <p:spPr bwMode="auto">
          <a:xfrm>
            <a:off x="6096000" y="3733800"/>
            <a:ext cx="357188" cy="369888"/>
          </a:xfrm>
          <a:prstGeom prst="rect">
            <a:avLst/>
          </a:prstGeom>
          <a:noFill/>
          <a:ln w="9525">
            <a:noFill/>
            <a:miter lim="800000"/>
            <a:headEnd/>
            <a:tailEnd/>
          </a:ln>
        </p:spPr>
        <p:txBody>
          <a:bodyPr>
            <a:spAutoFit/>
          </a:bodyPr>
          <a:lstStyle/>
          <a:p>
            <a:r>
              <a:rPr lang="sr-Latn-CS" b="1">
                <a:solidFill>
                  <a:srgbClr val="FF0000"/>
                </a:solidFill>
              </a:rPr>
              <a:t>2</a:t>
            </a:r>
            <a:endParaRPr lang="en-US" b="1">
              <a:solidFill>
                <a:srgbClr val="FF0000"/>
              </a:solidFill>
            </a:endParaRPr>
          </a:p>
        </p:txBody>
      </p:sp>
      <p:cxnSp>
        <p:nvCxnSpPr>
          <p:cNvPr id="10" name="Straight Arrow Connector 9"/>
          <p:cNvCxnSpPr/>
          <p:nvPr/>
        </p:nvCxnSpPr>
        <p:spPr>
          <a:xfrm rot="10800000" flipV="1">
            <a:off x="6553200" y="3124200"/>
            <a:ext cx="428625"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10"/>
          <p:cNvSpPr txBox="1">
            <a:spLocks noChangeArrowheads="1"/>
          </p:cNvSpPr>
          <p:nvPr/>
        </p:nvSpPr>
        <p:spPr bwMode="auto">
          <a:xfrm>
            <a:off x="7010400" y="2895600"/>
            <a:ext cx="357188" cy="369888"/>
          </a:xfrm>
          <a:prstGeom prst="rect">
            <a:avLst/>
          </a:prstGeom>
          <a:noFill/>
          <a:ln w="9525">
            <a:noFill/>
            <a:miter lim="800000"/>
            <a:headEnd/>
            <a:tailEnd/>
          </a:ln>
        </p:spPr>
        <p:txBody>
          <a:bodyPr>
            <a:spAutoFit/>
          </a:bodyPr>
          <a:lstStyle/>
          <a:p>
            <a:r>
              <a:rPr lang="sr-Latn-CS" b="1">
                <a:solidFill>
                  <a:srgbClr val="FF0000"/>
                </a:solidFill>
              </a:rPr>
              <a:t>1</a:t>
            </a:r>
            <a:endParaRPr lang="en-US" b="1">
              <a:solidFill>
                <a:srgbClr val="FF0000"/>
              </a:solidFill>
            </a:endParaRPr>
          </a:p>
        </p:txBody>
      </p:sp>
      <p:sp>
        <p:nvSpPr>
          <p:cNvPr id="11273" name="TextBox 14"/>
          <p:cNvSpPr txBox="1">
            <a:spLocks noChangeArrowheads="1"/>
          </p:cNvSpPr>
          <p:nvPr/>
        </p:nvSpPr>
        <p:spPr bwMode="auto">
          <a:xfrm>
            <a:off x="5181600" y="4343400"/>
            <a:ext cx="357188" cy="369888"/>
          </a:xfrm>
          <a:prstGeom prst="rect">
            <a:avLst/>
          </a:prstGeom>
          <a:noFill/>
          <a:ln w="9525">
            <a:noFill/>
            <a:miter lim="800000"/>
            <a:headEnd/>
            <a:tailEnd/>
          </a:ln>
        </p:spPr>
        <p:txBody>
          <a:bodyPr>
            <a:spAutoFit/>
          </a:bodyPr>
          <a:lstStyle/>
          <a:p>
            <a:r>
              <a:rPr lang="sr-Latn-CS" b="1">
                <a:solidFill>
                  <a:srgbClr val="FF0000"/>
                </a:solidFill>
              </a:rPr>
              <a:t>1</a:t>
            </a:r>
            <a:endParaRPr lang="en-US" b="1">
              <a:solidFill>
                <a:srgbClr val="FF0000"/>
              </a:solidFill>
            </a:endParaRPr>
          </a:p>
        </p:txBody>
      </p:sp>
      <p:cxnSp>
        <p:nvCxnSpPr>
          <p:cNvPr id="13" name="Straight Arrow Connector 12"/>
          <p:cNvCxnSpPr/>
          <p:nvPr/>
        </p:nvCxnSpPr>
        <p:spPr>
          <a:xfrm rot="10800000" flipV="1">
            <a:off x="4648200" y="4495800"/>
            <a:ext cx="428625"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3"/>
          <p:cNvSpPr>
            <a:spLocks noChangeArrowheads="1"/>
          </p:cNvSpPr>
          <p:nvPr/>
        </p:nvSpPr>
        <p:spPr bwMode="auto">
          <a:xfrm>
            <a:off x="152400" y="2438400"/>
            <a:ext cx="3352800" cy="3600450"/>
          </a:xfrm>
          <a:prstGeom prst="rect">
            <a:avLst/>
          </a:prstGeom>
          <a:noFill/>
          <a:ln w="9525">
            <a:noFill/>
            <a:miter lim="800000"/>
            <a:headEnd/>
            <a:tailEnd/>
          </a:ln>
        </p:spPr>
        <p:txBody>
          <a:bodyPr>
            <a:spAutoFit/>
          </a:bodyPr>
          <a:lstStyle/>
          <a:p>
            <a:pPr algn="just">
              <a:defRPr/>
            </a:pPr>
            <a:r>
              <a:rPr lang="sl-SI" dirty="0">
                <a:solidFill>
                  <a:schemeClr val="tx2"/>
                </a:solidFill>
                <a:latin typeface="Arial" pitchFamily="34" charset="0"/>
                <a:cs typeface="Arial" pitchFamily="34" charset="0"/>
              </a:rPr>
              <a:t>The Port of Bar (Luka Bar AD) is the authorized operator for the whole Zone: </a:t>
            </a:r>
          </a:p>
          <a:p>
            <a:pPr marL="342900" indent="-342900" algn="just">
              <a:defRPr/>
            </a:pPr>
            <a:r>
              <a:rPr lang="en-US" dirty="0">
                <a:solidFill>
                  <a:schemeClr val="tx2"/>
                </a:solidFill>
                <a:latin typeface="Arial" pitchFamily="34" charset="0"/>
                <a:cs typeface="Arial" pitchFamily="34" charset="0"/>
              </a:rPr>
              <a:t>“1”</a:t>
            </a:r>
            <a:r>
              <a:rPr lang="sl-SI" dirty="0">
                <a:solidFill>
                  <a:schemeClr val="tx2"/>
                </a:solidFill>
                <a:latin typeface="Arial" pitchFamily="34" charset="0"/>
                <a:cs typeface="Arial" pitchFamily="34" charset="0"/>
              </a:rPr>
              <a:t>its </a:t>
            </a:r>
            <a:r>
              <a:rPr lang="sl-SI" dirty="0">
                <a:solidFill>
                  <a:schemeClr val="tx2"/>
                </a:solidFill>
                <a:latin typeface="Arial" pitchFamily="34" charset="0"/>
                <a:cs typeface="Arial" pitchFamily="34" charset="0"/>
              </a:rPr>
              <a:t>own area and facilities (bulk, liquid and special cargo terminal, grain terminal, production &amp; trade center etc.), and </a:t>
            </a:r>
          </a:p>
          <a:p>
            <a:pPr marL="342900" indent="-342900">
              <a:spcBef>
                <a:spcPts val="600"/>
              </a:spcBef>
              <a:defRPr/>
            </a:pPr>
            <a:r>
              <a:rPr lang="en-US" dirty="0">
                <a:solidFill>
                  <a:schemeClr val="tx2"/>
                </a:solidFill>
                <a:latin typeface="Arial" pitchFamily="34" charset="0"/>
                <a:cs typeface="Arial" pitchFamily="34" charset="0"/>
              </a:rPr>
              <a:t>“2”</a:t>
            </a:r>
            <a:r>
              <a:rPr lang="sl-SI" dirty="0">
                <a:solidFill>
                  <a:schemeClr val="tx2"/>
                </a:solidFill>
                <a:latin typeface="Arial" pitchFamily="34" charset="0"/>
                <a:cs typeface="Arial" pitchFamily="34" charset="0"/>
              </a:rPr>
              <a:t>the </a:t>
            </a:r>
            <a:r>
              <a:rPr lang="sl-SI" dirty="0">
                <a:solidFill>
                  <a:schemeClr val="tx2"/>
                </a:solidFill>
                <a:latin typeface="Arial" pitchFamily="34" charset="0"/>
                <a:cs typeface="Arial" pitchFamily="34" charset="0"/>
              </a:rPr>
              <a:t>area belonging to Container Terminal and General Cargo. </a:t>
            </a:r>
          </a:p>
          <a:p>
            <a:pPr algn="just">
              <a:spcBef>
                <a:spcPts val="600"/>
              </a:spcBef>
              <a:spcAft>
                <a:spcPts val="600"/>
              </a:spcAft>
              <a:defRPr/>
            </a:pPr>
            <a:endParaRPr lang="en-US" sz="2000" dirty="0">
              <a:solidFill>
                <a:schemeClr val="tx2"/>
              </a:solidFill>
              <a:latin typeface="Arial" pitchFamily="34" charset="0"/>
              <a:cs typeface="Arial" pitchFamily="34" charset="0"/>
            </a:endParaRPr>
          </a:p>
        </p:txBody>
      </p:sp>
      <p:sp>
        <p:nvSpPr>
          <p:cNvPr id="11276" name="Rectangle 3"/>
          <p:cNvSpPr>
            <a:spLocks noChangeArrowheads="1"/>
          </p:cNvSpPr>
          <p:nvPr/>
        </p:nvSpPr>
        <p:spPr bwMode="auto">
          <a:xfrm>
            <a:off x="304800" y="5943600"/>
            <a:ext cx="8534400" cy="1308100"/>
          </a:xfrm>
          <a:prstGeom prst="rect">
            <a:avLst/>
          </a:prstGeom>
          <a:noFill/>
          <a:ln w="9525">
            <a:noFill/>
            <a:miter lim="800000"/>
            <a:headEnd/>
            <a:tailEnd/>
          </a:ln>
        </p:spPr>
        <p:txBody>
          <a:bodyPr>
            <a:spAutoFit/>
          </a:bodyPr>
          <a:lstStyle/>
          <a:p>
            <a:pPr algn="just"/>
            <a:r>
              <a:rPr lang="sl-SI">
                <a:solidFill>
                  <a:schemeClr val="tx2"/>
                </a:solidFill>
              </a:rPr>
              <a:t>The total area of the two companies with the free zone regime amounts to more than 130 ha, with a possibility for further expansion, in accordance to requirements of users</a:t>
            </a:r>
            <a:r>
              <a:rPr lang="en-US">
                <a:solidFill>
                  <a:schemeClr val="tx2"/>
                </a:solidFill>
              </a:rPr>
              <a:t>.</a:t>
            </a:r>
          </a:p>
          <a:p>
            <a:pPr algn="just">
              <a:spcBef>
                <a:spcPts val="600"/>
              </a:spcBef>
              <a:spcAft>
                <a:spcPts val="600"/>
              </a:spcAft>
            </a:pPr>
            <a:endParaRPr lang="en-US" sz="200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1612</Words>
  <Application>Microsoft Office PowerPoint</Application>
  <PresentationFormat>On-screen Show (4:3)</PresentationFormat>
  <Paragraphs>101</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Photo Editor Photo</vt:lpstr>
      <vt:lpstr> Government of Montenegro      Ministry of Transport and Maritime Affairs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Privatization of company Container teriminal and General Cargo Bar</vt:lpstr>
      <vt:lpstr>Privatization of company Container teriminal and General Cargo Bar</vt:lpstr>
      <vt:lpstr>Privatization of company Container teriminal and General Cargo Bar</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Montenegro      Ministry of Transport and Maritime Affairs</dc:title>
  <dc:creator>Administrator</dc:creator>
  <cp:lastModifiedBy>maja.mijuskovic</cp:lastModifiedBy>
  <cp:revision>49</cp:revision>
  <dcterms:created xsi:type="dcterms:W3CDTF">2012-07-24T20:42:37Z</dcterms:created>
  <dcterms:modified xsi:type="dcterms:W3CDTF">2013-04-15T10:52:39Z</dcterms:modified>
</cp:coreProperties>
</file>