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8" r:id="rId3"/>
  </p:sldMasterIdLst>
  <p:notesMasterIdLst>
    <p:notesMasterId r:id="rId18"/>
  </p:notesMasterIdLst>
  <p:sldIdLst>
    <p:sldId id="256" r:id="rId4"/>
    <p:sldId id="270" r:id="rId5"/>
    <p:sldId id="257" r:id="rId6"/>
    <p:sldId id="280" r:id="rId7"/>
    <p:sldId id="259" r:id="rId8"/>
    <p:sldId id="281" r:id="rId9"/>
    <p:sldId id="282" r:id="rId10"/>
    <p:sldId id="268" r:id="rId11"/>
    <p:sldId id="262" r:id="rId12"/>
    <p:sldId id="263" r:id="rId13"/>
    <p:sldId id="265" r:id="rId14"/>
    <p:sldId id="277" r:id="rId15"/>
    <p:sldId id="278" r:id="rId16"/>
    <p:sldId id="266" r:id="rId1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6337" autoAdjust="0"/>
  </p:normalViewPr>
  <p:slideViewPr>
    <p:cSldViewPr>
      <p:cViewPr>
        <p:scale>
          <a:sx n="100" d="100"/>
          <a:sy n="100" d="100"/>
        </p:scale>
        <p:origin x="-29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C953D-0268-4C9C-923E-75509EA39B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0882D33-8589-46B1-A8A2-149FD2699E53}">
      <dgm:prSet phldrT="[Text]" phldr="1"/>
      <dgm:spPr/>
      <dgm:t>
        <a:bodyPr/>
        <a:lstStyle/>
        <a:p>
          <a:endParaRPr lang="en-GB" dirty="0"/>
        </a:p>
      </dgm:t>
    </dgm:pt>
    <dgm:pt modelId="{E0333849-B7C4-4B86-ABF3-2F2BDF081F90}" type="parTrans" cxnId="{4F8F5E56-B360-4435-98B7-502758E77950}">
      <dgm:prSet/>
      <dgm:spPr/>
      <dgm:t>
        <a:bodyPr/>
        <a:lstStyle/>
        <a:p>
          <a:endParaRPr lang="en-GB"/>
        </a:p>
      </dgm:t>
    </dgm:pt>
    <dgm:pt modelId="{A792BCE9-6AC9-43B6-A150-E8A38B049C7A}" type="sibTrans" cxnId="{4F8F5E56-B360-4435-98B7-502758E77950}">
      <dgm:prSet/>
      <dgm:spPr/>
      <dgm:t>
        <a:bodyPr/>
        <a:lstStyle/>
        <a:p>
          <a:endParaRPr lang="en-GB"/>
        </a:p>
      </dgm:t>
    </dgm:pt>
    <dgm:pt modelId="{0AD78AE1-EE8A-4226-8724-0ACD155E0C1A}">
      <dgm:prSet phldrT="[Text]"/>
      <dgm:spPr/>
      <dgm:t>
        <a:bodyPr/>
        <a:lstStyle/>
        <a:p>
          <a:r>
            <a:rPr lang="sr-Latn-RS" dirty="0" smtClean="0"/>
            <a:t>u</a:t>
          </a:r>
          <a:r>
            <a:rPr lang="en-GB" dirty="0" err="1" smtClean="0"/>
            <a:t>pstream</a:t>
          </a:r>
          <a:endParaRPr lang="en-GB" dirty="0"/>
        </a:p>
      </dgm:t>
    </dgm:pt>
    <dgm:pt modelId="{5FD227C0-7FBC-4ACE-9C8B-F3206F64FC61}" type="parTrans" cxnId="{80916C68-15C7-4F4E-AED9-F963259520FC}">
      <dgm:prSet/>
      <dgm:spPr/>
      <dgm:t>
        <a:bodyPr/>
        <a:lstStyle/>
        <a:p>
          <a:endParaRPr lang="en-GB"/>
        </a:p>
      </dgm:t>
    </dgm:pt>
    <dgm:pt modelId="{E21AF12C-FACF-4E5B-9306-2009A9FABEAB}" type="sibTrans" cxnId="{80916C68-15C7-4F4E-AED9-F963259520FC}">
      <dgm:prSet/>
      <dgm:spPr/>
      <dgm:t>
        <a:bodyPr/>
        <a:lstStyle/>
        <a:p>
          <a:endParaRPr lang="en-GB"/>
        </a:p>
      </dgm:t>
    </dgm:pt>
    <dgm:pt modelId="{EEF2E952-2142-4A6E-AD96-185A6923B4E4}">
      <dgm:prSet phldrT="[Text]"/>
      <dgm:spPr/>
      <dgm:t>
        <a:bodyPr/>
        <a:lstStyle/>
        <a:p>
          <a:endParaRPr lang="en-GB" dirty="0"/>
        </a:p>
      </dgm:t>
    </dgm:pt>
    <dgm:pt modelId="{93462283-3473-4653-852A-7A9EC56CD0A5}" type="parTrans" cxnId="{92FFC380-E20B-46E9-A884-7CAC492C3547}">
      <dgm:prSet/>
      <dgm:spPr/>
      <dgm:t>
        <a:bodyPr/>
        <a:lstStyle/>
        <a:p>
          <a:endParaRPr lang="en-GB"/>
        </a:p>
      </dgm:t>
    </dgm:pt>
    <dgm:pt modelId="{C12B6A03-947C-4C7A-AA3D-8C0344A227D5}" type="sibTrans" cxnId="{92FFC380-E20B-46E9-A884-7CAC492C3547}">
      <dgm:prSet/>
      <dgm:spPr/>
      <dgm:t>
        <a:bodyPr/>
        <a:lstStyle/>
        <a:p>
          <a:endParaRPr lang="en-GB"/>
        </a:p>
      </dgm:t>
    </dgm:pt>
    <dgm:pt modelId="{9F35934C-244D-4BDF-8DC9-560DC14614FD}">
      <dgm:prSet phldrT="[Text]"/>
      <dgm:spPr/>
      <dgm:t>
        <a:bodyPr/>
        <a:lstStyle/>
        <a:p>
          <a:endParaRPr lang="en-GB"/>
        </a:p>
      </dgm:t>
    </dgm:pt>
    <dgm:pt modelId="{746DEDA6-7B6B-4D1F-B66C-D424AC1572DA}" type="parTrans" cxnId="{93E26B54-CF19-4C53-A365-5A5D84D6DDF9}">
      <dgm:prSet/>
      <dgm:spPr/>
      <dgm:t>
        <a:bodyPr/>
        <a:lstStyle/>
        <a:p>
          <a:endParaRPr lang="en-GB"/>
        </a:p>
      </dgm:t>
    </dgm:pt>
    <dgm:pt modelId="{3F781ED2-1FB2-45A8-A132-15B575E01C35}" type="sibTrans" cxnId="{93E26B54-CF19-4C53-A365-5A5D84D6DDF9}">
      <dgm:prSet/>
      <dgm:spPr/>
      <dgm:t>
        <a:bodyPr/>
        <a:lstStyle/>
        <a:p>
          <a:endParaRPr lang="en-GB"/>
        </a:p>
      </dgm:t>
    </dgm:pt>
    <dgm:pt modelId="{B3261D60-A523-4216-AAB8-2C0EC7F8E9AE}">
      <dgm:prSet phldrT="[Text]" phldr="1"/>
      <dgm:spPr/>
      <dgm:t>
        <a:bodyPr/>
        <a:lstStyle/>
        <a:p>
          <a:endParaRPr lang="en-GB"/>
        </a:p>
      </dgm:t>
    </dgm:pt>
    <dgm:pt modelId="{C18E5111-BBF9-42B4-B641-1F73056F5CAD}" type="parTrans" cxnId="{D5BA4CE9-CA84-4ADF-9460-958D69261888}">
      <dgm:prSet/>
      <dgm:spPr/>
      <dgm:t>
        <a:bodyPr/>
        <a:lstStyle/>
        <a:p>
          <a:endParaRPr lang="en-GB"/>
        </a:p>
      </dgm:t>
    </dgm:pt>
    <dgm:pt modelId="{C1380296-2E3F-4789-BE7B-F5441F5DA897}" type="sibTrans" cxnId="{D5BA4CE9-CA84-4ADF-9460-958D69261888}">
      <dgm:prSet/>
      <dgm:spPr/>
      <dgm:t>
        <a:bodyPr/>
        <a:lstStyle/>
        <a:p>
          <a:endParaRPr lang="en-GB"/>
        </a:p>
      </dgm:t>
    </dgm:pt>
    <dgm:pt modelId="{4C4FC8C7-C78F-4078-A962-58B3F1839132}">
      <dgm:prSet/>
      <dgm:spPr/>
      <dgm:t>
        <a:bodyPr/>
        <a:lstStyle/>
        <a:p>
          <a:r>
            <a:rPr lang="en-GB" dirty="0" smtClean="0"/>
            <a:t>refining</a:t>
          </a:r>
          <a:endParaRPr lang="en-GB" dirty="0"/>
        </a:p>
      </dgm:t>
    </dgm:pt>
    <dgm:pt modelId="{3FC58C72-1D88-47EA-8CFC-2CA32772EB09}" type="parTrans" cxnId="{11E54BEA-8312-414C-9C38-99187EA12E23}">
      <dgm:prSet/>
      <dgm:spPr/>
      <dgm:t>
        <a:bodyPr/>
        <a:lstStyle/>
        <a:p>
          <a:endParaRPr lang="en-GB"/>
        </a:p>
      </dgm:t>
    </dgm:pt>
    <dgm:pt modelId="{E5B45789-6153-4237-8D54-BA90976916A4}" type="sibTrans" cxnId="{11E54BEA-8312-414C-9C38-99187EA12E23}">
      <dgm:prSet/>
      <dgm:spPr/>
      <dgm:t>
        <a:bodyPr/>
        <a:lstStyle/>
        <a:p>
          <a:endParaRPr lang="en-GB"/>
        </a:p>
      </dgm:t>
    </dgm:pt>
    <dgm:pt modelId="{E8D48301-97C6-4BB6-B7AB-9CCE188D8437}">
      <dgm:prSet/>
      <dgm:spPr/>
      <dgm:t>
        <a:bodyPr/>
        <a:lstStyle/>
        <a:p>
          <a:r>
            <a:rPr lang="en-GB" dirty="0" smtClean="0"/>
            <a:t>sales and </a:t>
          </a:r>
          <a:r>
            <a:rPr lang="en-GB" dirty="0" err="1" smtClean="0"/>
            <a:t>distrib</a:t>
          </a:r>
          <a:r>
            <a:rPr lang="sr-Latn-RS" dirty="0" smtClean="0"/>
            <a:t>u</a:t>
          </a:r>
          <a:r>
            <a:rPr lang="en-GB" dirty="0" err="1" smtClean="0"/>
            <a:t>tion</a:t>
          </a:r>
          <a:endParaRPr lang="en-GB" dirty="0"/>
        </a:p>
      </dgm:t>
    </dgm:pt>
    <dgm:pt modelId="{8F4CADED-F015-42AC-AF83-1A5F1CFBD90A}" type="parTrans" cxnId="{F37D2CA5-3C9B-4D1C-A58D-AD01C5243DCB}">
      <dgm:prSet/>
      <dgm:spPr/>
      <dgm:t>
        <a:bodyPr/>
        <a:lstStyle/>
        <a:p>
          <a:endParaRPr lang="en-GB"/>
        </a:p>
      </dgm:t>
    </dgm:pt>
    <dgm:pt modelId="{DADE39C1-18F1-4163-9B31-5020E07C788C}" type="sibTrans" cxnId="{F37D2CA5-3C9B-4D1C-A58D-AD01C5243DCB}">
      <dgm:prSet/>
      <dgm:spPr/>
      <dgm:t>
        <a:bodyPr/>
        <a:lstStyle/>
        <a:p>
          <a:endParaRPr lang="en-GB"/>
        </a:p>
      </dgm:t>
    </dgm:pt>
    <dgm:pt modelId="{ADBC5536-04BE-4D39-BC45-7CB70644EC4F}">
      <dgm:prSet/>
      <dgm:spPr/>
      <dgm:t>
        <a:bodyPr/>
        <a:lstStyle/>
        <a:p>
          <a:r>
            <a:rPr lang="en-GB" dirty="0" smtClean="0"/>
            <a:t>oilfield services</a:t>
          </a:r>
          <a:endParaRPr lang="en-GB" dirty="0"/>
        </a:p>
      </dgm:t>
    </dgm:pt>
    <dgm:pt modelId="{3A9BFFC9-362B-40B7-8853-B8BF988048BA}" type="parTrans" cxnId="{946D92B1-7506-4211-90DA-D112C9BD0030}">
      <dgm:prSet/>
      <dgm:spPr/>
      <dgm:t>
        <a:bodyPr/>
        <a:lstStyle/>
        <a:p>
          <a:endParaRPr lang="en-GB"/>
        </a:p>
      </dgm:t>
    </dgm:pt>
    <dgm:pt modelId="{628B6287-FBCC-42BC-9252-C9C82A4EBE2C}" type="sibTrans" cxnId="{946D92B1-7506-4211-90DA-D112C9BD0030}">
      <dgm:prSet/>
      <dgm:spPr/>
      <dgm:t>
        <a:bodyPr/>
        <a:lstStyle/>
        <a:p>
          <a:endParaRPr lang="en-GB"/>
        </a:p>
      </dgm:t>
    </dgm:pt>
    <dgm:pt modelId="{464EEDC8-0F17-41F7-9B54-DF2EEF331A0B}">
      <dgm:prSet/>
      <dgm:spPr/>
      <dgm:t>
        <a:bodyPr/>
        <a:lstStyle/>
        <a:p>
          <a:r>
            <a:rPr lang="en-GB" smtClean="0"/>
            <a:t>energy</a:t>
          </a:r>
          <a:endParaRPr lang="en-GB"/>
        </a:p>
      </dgm:t>
    </dgm:pt>
    <dgm:pt modelId="{029302A0-ED7E-4D70-861A-0A841D81DBE3}" type="parTrans" cxnId="{C51D44DF-D1B9-4F15-9F79-38364B33F95E}">
      <dgm:prSet/>
      <dgm:spPr/>
      <dgm:t>
        <a:bodyPr/>
        <a:lstStyle/>
        <a:p>
          <a:endParaRPr lang="en-GB"/>
        </a:p>
      </dgm:t>
    </dgm:pt>
    <dgm:pt modelId="{DE367EC7-7B44-46E2-8113-D1FFB305D292}" type="sibTrans" cxnId="{C51D44DF-D1B9-4F15-9F79-38364B33F95E}">
      <dgm:prSet/>
      <dgm:spPr/>
      <dgm:t>
        <a:bodyPr/>
        <a:lstStyle/>
        <a:p>
          <a:endParaRPr lang="en-GB"/>
        </a:p>
      </dgm:t>
    </dgm:pt>
    <dgm:pt modelId="{B6C62562-3D80-4B9A-8B86-70B49EF5594A}">
      <dgm:prSet phldrT="[Text]" phldr="1"/>
      <dgm:spPr/>
      <dgm:t>
        <a:bodyPr/>
        <a:lstStyle/>
        <a:p>
          <a:endParaRPr lang="en-GB" dirty="0"/>
        </a:p>
      </dgm:t>
    </dgm:pt>
    <dgm:pt modelId="{C0B53DA0-56C1-4E19-958F-D8DD9365969E}" type="sibTrans" cxnId="{86877C7C-BCFB-4E4B-9CD6-3EE7CCA5D77C}">
      <dgm:prSet/>
      <dgm:spPr/>
      <dgm:t>
        <a:bodyPr/>
        <a:lstStyle/>
        <a:p>
          <a:endParaRPr lang="en-GB"/>
        </a:p>
      </dgm:t>
    </dgm:pt>
    <dgm:pt modelId="{25C13F47-397B-41A0-8785-C1E87A9DE3F4}" type="parTrans" cxnId="{86877C7C-BCFB-4E4B-9CD6-3EE7CCA5D77C}">
      <dgm:prSet/>
      <dgm:spPr/>
      <dgm:t>
        <a:bodyPr/>
        <a:lstStyle/>
        <a:p>
          <a:endParaRPr lang="en-GB"/>
        </a:p>
      </dgm:t>
    </dgm:pt>
    <dgm:pt modelId="{36142774-12EA-4B1A-A858-44D687596DFE}" type="pres">
      <dgm:prSet presAssocID="{65CC953D-0268-4C9C-923E-75509EA39BB7}" presName="linearFlow" presStyleCnt="0">
        <dgm:presLayoutVars>
          <dgm:dir/>
          <dgm:animLvl val="lvl"/>
          <dgm:resizeHandles val="exact"/>
        </dgm:presLayoutVars>
      </dgm:prSet>
      <dgm:spPr/>
      <dgm:t>
        <a:bodyPr/>
        <a:lstStyle/>
        <a:p>
          <a:endParaRPr lang="en-GB"/>
        </a:p>
      </dgm:t>
    </dgm:pt>
    <dgm:pt modelId="{CA8854DE-3D23-4F61-9D06-2ACD00BCEC9B}" type="pres">
      <dgm:prSet presAssocID="{40882D33-8589-46B1-A8A2-149FD2699E53}" presName="composite" presStyleCnt="0"/>
      <dgm:spPr/>
    </dgm:pt>
    <dgm:pt modelId="{2B6128C7-2AD8-40E1-91CA-F6D44D7500F6}" type="pres">
      <dgm:prSet presAssocID="{40882D33-8589-46B1-A8A2-149FD2699E53}" presName="parentText" presStyleLbl="alignNode1" presStyleIdx="0" presStyleCnt="5">
        <dgm:presLayoutVars>
          <dgm:chMax val="1"/>
          <dgm:bulletEnabled val="1"/>
        </dgm:presLayoutVars>
      </dgm:prSet>
      <dgm:spPr/>
      <dgm:t>
        <a:bodyPr/>
        <a:lstStyle/>
        <a:p>
          <a:endParaRPr lang="en-GB"/>
        </a:p>
      </dgm:t>
    </dgm:pt>
    <dgm:pt modelId="{C45329DA-8C93-46D7-90DF-E915B040D2F3}" type="pres">
      <dgm:prSet presAssocID="{40882D33-8589-46B1-A8A2-149FD2699E53}" presName="descendantText" presStyleLbl="alignAcc1" presStyleIdx="0" presStyleCnt="5">
        <dgm:presLayoutVars>
          <dgm:bulletEnabled val="1"/>
        </dgm:presLayoutVars>
      </dgm:prSet>
      <dgm:spPr/>
      <dgm:t>
        <a:bodyPr/>
        <a:lstStyle/>
        <a:p>
          <a:endParaRPr lang="en-GB"/>
        </a:p>
      </dgm:t>
    </dgm:pt>
    <dgm:pt modelId="{04AF56DE-82FE-470D-8FB6-F6878CD4C425}" type="pres">
      <dgm:prSet presAssocID="{A792BCE9-6AC9-43B6-A150-E8A38B049C7A}" presName="sp" presStyleCnt="0"/>
      <dgm:spPr/>
    </dgm:pt>
    <dgm:pt modelId="{CA30D4AD-CFA3-481D-9C34-EE1B74778088}" type="pres">
      <dgm:prSet presAssocID="{EEF2E952-2142-4A6E-AD96-185A6923B4E4}" presName="composite" presStyleCnt="0"/>
      <dgm:spPr/>
    </dgm:pt>
    <dgm:pt modelId="{56ABEFD3-8D62-4275-9EA4-34019948B753}" type="pres">
      <dgm:prSet presAssocID="{EEF2E952-2142-4A6E-AD96-185A6923B4E4}" presName="parentText" presStyleLbl="alignNode1" presStyleIdx="1" presStyleCnt="5">
        <dgm:presLayoutVars>
          <dgm:chMax val="1"/>
          <dgm:bulletEnabled val="1"/>
        </dgm:presLayoutVars>
      </dgm:prSet>
      <dgm:spPr/>
      <dgm:t>
        <a:bodyPr/>
        <a:lstStyle/>
        <a:p>
          <a:endParaRPr lang="en-GB"/>
        </a:p>
      </dgm:t>
    </dgm:pt>
    <dgm:pt modelId="{3D7B79D0-42DF-4303-B547-146AB9B07703}" type="pres">
      <dgm:prSet presAssocID="{EEF2E952-2142-4A6E-AD96-185A6923B4E4}" presName="descendantText" presStyleLbl="alignAcc1" presStyleIdx="1" presStyleCnt="5" custLinFactNeighborY="-5119">
        <dgm:presLayoutVars>
          <dgm:bulletEnabled val="1"/>
        </dgm:presLayoutVars>
      </dgm:prSet>
      <dgm:spPr/>
      <dgm:t>
        <a:bodyPr/>
        <a:lstStyle/>
        <a:p>
          <a:endParaRPr lang="en-GB"/>
        </a:p>
      </dgm:t>
    </dgm:pt>
    <dgm:pt modelId="{1715F28E-81A9-48CF-8B65-AA697697BA06}" type="pres">
      <dgm:prSet presAssocID="{C12B6A03-947C-4C7A-AA3D-8C0344A227D5}" presName="sp" presStyleCnt="0"/>
      <dgm:spPr/>
    </dgm:pt>
    <dgm:pt modelId="{BF575F3D-CCAB-4E8D-A6BA-EC90F9291A48}" type="pres">
      <dgm:prSet presAssocID="{B6C62562-3D80-4B9A-8B86-70B49EF5594A}" presName="composite" presStyleCnt="0"/>
      <dgm:spPr/>
    </dgm:pt>
    <dgm:pt modelId="{B6434A1A-FEC1-4826-9DFA-A35747254B76}" type="pres">
      <dgm:prSet presAssocID="{B6C62562-3D80-4B9A-8B86-70B49EF5594A}" presName="parentText" presStyleLbl="alignNode1" presStyleIdx="2" presStyleCnt="5">
        <dgm:presLayoutVars>
          <dgm:chMax val="1"/>
          <dgm:bulletEnabled val="1"/>
        </dgm:presLayoutVars>
      </dgm:prSet>
      <dgm:spPr/>
      <dgm:t>
        <a:bodyPr/>
        <a:lstStyle/>
        <a:p>
          <a:endParaRPr lang="en-GB"/>
        </a:p>
      </dgm:t>
    </dgm:pt>
    <dgm:pt modelId="{B0304384-540E-42C3-98D2-943F20F3B476}" type="pres">
      <dgm:prSet presAssocID="{B6C62562-3D80-4B9A-8B86-70B49EF5594A}" presName="descendantText" presStyleLbl="alignAcc1" presStyleIdx="2" presStyleCnt="5">
        <dgm:presLayoutVars>
          <dgm:bulletEnabled val="1"/>
        </dgm:presLayoutVars>
      </dgm:prSet>
      <dgm:spPr/>
      <dgm:t>
        <a:bodyPr/>
        <a:lstStyle/>
        <a:p>
          <a:endParaRPr lang="en-GB"/>
        </a:p>
      </dgm:t>
    </dgm:pt>
    <dgm:pt modelId="{F958DF82-978D-4D44-9AC0-165C2E4D77C4}" type="pres">
      <dgm:prSet presAssocID="{C0B53DA0-56C1-4E19-958F-D8DD9365969E}" presName="sp" presStyleCnt="0"/>
      <dgm:spPr/>
    </dgm:pt>
    <dgm:pt modelId="{6483658D-734E-4706-AE5B-36DE3CDE5826}" type="pres">
      <dgm:prSet presAssocID="{9F35934C-244D-4BDF-8DC9-560DC14614FD}" presName="composite" presStyleCnt="0"/>
      <dgm:spPr/>
    </dgm:pt>
    <dgm:pt modelId="{8FA71AB7-BDD3-4B2C-88EE-23A9EFECCD81}" type="pres">
      <dgm:prSet presAssocID="{9F35934C-244D-4BDF-8DC9-560DC14614FD}" presName="parentText" presStyleLbl="alignNode1" presStyleIdx="3" presStyleCnt="5">
        <dgm:presLayoutVars>
          <dgm:chMax val="1"/>
          <dgm:bulletEnabled val="1"/>
        </dgm:presLayoutVars>
      </dgm:prSet>
      <dgm:spPr/>
      <dgm:t>
        <a:bodyPr/>
        <a:lstStyle/>
        <a:p>
          <a:endParaRPr lang="en-GB"/>
        </a:p>
      </dgm:t>
    </dgm:pt>
    <dgm:pt modelId="{F12A4A0C-383F-4991-8BCD-641691F43E4C}" type="pres">
      <dgm:prSet presAssocID="{9F35934C-244D-4BDF-8DC9-560DC14614FD}" presName="descendantText" presStyleLbl="alignAcc1" presStyleIdx="3" presStyleCnt="5">
        <dgm:presLayoutVars>
          <dgm:bulletEnabled val="1"/>
        </dgm:presLayoutVars>
      </dgm:prSet>
      <dgm:spPr/>
      <dgm:t>
        <a:bodyPr/>
        <a:lstStyle/>
        <a:p>
          <a:endParaRPr lang="en-GB"/>
        </a:p>
      </dgm:t>
    </dgm:pt>
    <dgm:pt modelId="{D58AC0EF-0762-416B-A8C3-89A155F1EBCA}" type="pres">
      <dgm:prSet presAssocID="{3F781ED2-1FB2-45A8-A132-15B575E01C35}" presName="sp" presStyleCnt="0"/>
      <dgm:spPr/>
    </dgm:pt>
    <dgm:pt modelId="{1C1F6AC3-6D85-4971-A9BF-4B5885F15348}" type="pres">
      <dgm:prSet presAssocID="{B3261D60-A523-4216-AAB8-2C0EC7F8E9AE}" presName="composite" presStyleCnt="0"/>
      <dgm:spPr/>
    </dgm:pt>
    <dgm:pt modelId="{DCB68E44-F3EB-494A-B6EC-9CFAF623640D}" type="pres">
      <dgm:prSet presAssocID="{B3261D60-A523-4216-AAB8-2C0EC7F8E9AE}" presName="parentText" presStyleLbl="alignNode1" presStyleIdx="4" presStyleCnt="5">
        <dgm:presLayoutVars>
          <dgm:chMax val="1"/>
          <dgm:bulletEnabled val="1"/>
        </dgm:presLayoutVars>
      </dgm:prSet>
      <dgm:spPr/>
      <dgm:t>
        <a:bodyPr/>
        <a:lstStyle/>
        <a:p>
          <a:endParaRPr lang="en-GB"/>
        </a:p>
      </dgm:t>
    </dgm:pt>
    <dgm:pt modelId="{584CE2F1-0C53-449F-B3CD-BF97404B8E66}" type="pres">
      <dgm:prSet presAssocID="{B3261D60-A523-4216-AAB8-2C0EC7F8E9AE}" presName="descendantText" presStyleLbl="alignAcc1" presStyleIdx="4" presStyleCnt="5">
        <dgm:presLayoutVars>
          <dgm:bulletEnabled val="1"/>
        </dgm:presLayoutVars>
      </dgm:prSet>
      <dgm:spPr/>
      <dgm:t>
        <a:bodyPr/>
        <a:lstStyle/>
        <a:p>
          <a:endParaRPr lang="en-GB"/>
        </a:p>
      </dgm:t>
    </dgm:pt>
  </dgm:ptLst>
  <dgm:cxnLst>
    <dgm:cxn modelId="{65380A85-D850-424D-8653-6D21A8DEC055}" type="presOf" srcId="{9F35934C-244D-4BDF-8DC9-560DC14614FD}" destId="{8FA71AB7-BDD3-4B2C-88EE-23A9EFECCD81}" srcOrd="0" destOrd="0" presId="urn:microsoft.com/office/officeart/2005/8/layout/chevron2"/>
    <dgm:cxn modelId="{812C264A-2F22-473C-B918-44D8F3EA1948}" type="presOf" srcId="{4C4FC8C7-C78F-4078-A962-58B3F1839132}" destId="{3D7B79D0-42DF-4303-B547-146AB9B07703}" srcOrd="0" destOrd="0" presId="urn:microsoft.com/office/officeart/2005/8/layout/chevron2"/>
    <dgm:cxn modelId="{80916C68-15C7-4F4E-AED9-F963259520FC}" srcId="{40882D33-8589-46B1-A8A2-149FD2699E53}" destId="{0AD78AE1-EE8A-4226-8724-0ACD155E0C1A}" srcOrd="0" destOrd="0" parTransId="{5FD227C0-7FBC-4ACE-9C8B-F3206F64FC61}" sibTransId="{E21AF12C-FACF-4E5B-9306-2009A9FABEAB}"/>
    <dgm:cxn modelId="{C51D44DF-D1B9-4F15-9F79-38364B33F95E}" srcId="{B3261D60-A523-4216-AAB8-2C0EC7F8E9AE}" destId="{464EEDC8-0F17-41F7-9B54-DF2EEF331A0B}" srcOrd="0" destOrd="0" parTransId="{029302A0-ED7E-4D70-861A-0A841D81DBE3}" sibTransId="{DE367EC7-7B44-46E2-8113-D1FFB305D292}"/>
    <dgm:cxn modelId="{11E54BEA-8312-414C-9C38-99187EA12E23}" srcId="{EEF2E952-2142-4A6E-AD96-185A6923B4E4}" destId="{4C4FC8C7-C78F-4078-A962-58B3F1839132}" srcOrd="0" destOrd="0" parTransId="{3FC58C72-1D88-47EA-8CFC-2CA32772EB09}" sibTransId="{E5B45789-6153-4237-8D54-BA90976916A4}"/>
    <dgm:cxn modelId="{F68D5D5C-DCB4-4FC6-9254-9CC4670A5520}" type="presOf" srcId="{E8D48301-97C6-4BB6-B7AB-9CCE188D8437}" destId="{B0304384-540E-42C3-98D2-943F20F3B476}" srcOrd="0" destOrd="0" presId="urn:microsoft.com/office/officeart/2005/8/layout/chevron2"/>
    <dgm:cxn modelId="{F37D2CA5-3C9B-4D1C-A58D-AD01C5243DCB}" srcId="{B6C62562-3D80-4B9A-8B86-70B49EF5594A}" destId="{E8D48301-97C6-4BB6-B7AB-9CCE188D8437}" srcOrd="0" destOrd="0" parTransId="{8F4CADED-F015-42AC-AF83-1A5F1CFBD90A}" sibTransId="{DADE39C1-18F1-4163-9B31-5020E07C788C}"/>
    <dgm:cxn modelId="{4F8F5E56-B360-4435-98B7-502758E77950}" srcId="{65CC953D-0268-4C9C-923E-75509EA39BB7}" destId="{40882D33-8589-46B1-A8A2-149FD2699E53}" srcOrd="0" destOrd="0" parTransId="{E0333849-B7C4-4B86-ABF3-2F2BDF081F90}" sibTransId="{A792BCE9-6AC9-43B6-A150-E8A38B049C7A}"/>
    <dgm:cxn modelId="{D06CA4C2-B49D-4A7F-8FAB-00A37378F31D}" type="presOf" srcId="{0AD78AE1-EE8A-4226-8724-0ACD155E0C1A}" destId="{C45329DA-8C93-46D7-90DF-E915B040D2F3}" srcOrd="0" destOrd="0" presId="urn:microsoft.com/office/officeart/2005/8/layout/chevron2"/>
    <dgm:cxn modelId="{92FFC380-E20B-46E9-A884-7CAC492C3547}" srcId="{65CC953D-0268-4C9C-923E-75509EA39BB7}" destId="{EEF2E952-2142-4A6E-AD96-185A6923B4E4}" srcOrd="1" destOrd="0" parTransId="{93462283-3473-4653-852A-7A9EC56CD0A5}" sibTransId="{C12B6A03-947C-4C7A-AA3D-8C0344A227D5}"/>
    <dgm:cxn modelId="{C7C743B0-5C1C-4088-8786-0336FF0B24F2}" type="presOf" srcId="{EEF2E952-2142-4A6E-AD96-185A6923B4E4}" destId="{56ABEFD3-8D62-4275-9EA4-34019948B753}" srcOrd="0" destOrd="0" presId="urn:microsoft.com/office/officeart/2005/8/layout/chevron2"/>
    <dgm:cxn modelId="{ACF287E4-AEF2-44D7-A278-0841ED1E0FC0}" type="presOf" srcId="{65CC953D-0268-4C9C-923E-75509EA39BB7}" destId="{36142774-12EA-4B1A-A858-44D687596DFE}" srcOrd="0" destOrd="0" presId="urn:microsoft.com/office/officeart/2005/8/layout/chevron2"/>
    <dgm:cxn modelId="{D5BA4CE9-CA84-4ADF-9460-958D69261888}" srcId="{65CC953D-0268-4C9C-923E-75509EA39BB7}" destId="{B3261D60-A523-4216-AAB8-2C0EC7F8E9AE}" srcOrd="4" destOrd="0" parTransId="{C18E5111-BBF9-42B4-B641-1F73056F5CAD}" sibTransId="{C1380296-2E3F-4789-BE7B-F5441F5DA897}"/>
    <dgm:cxn modelId="{E0B1A616-79A5-41E0-91BA-40BF66131D79}" type="presOf" srcId="{464EEDC8-0F17-41F7-9B54-DF2EEF331A0B}" destId="{584CE2F1-0C53-449F-B3CD-BF97404B8E66}" srcOrd="0" destOrd="0" presId="urn:microsoft.com/office/officeart/2005/8/layout/chevron2"/>
    <dgm:cxn modelId="{93E26B54-CF19-4C53-A365-5A5D84D6DDF9}" srcId="{65CC953D-0268-4C9C-923E-75509EA39BB7}" destId="{9F35934C-244D-4BDF-8DC9-560DC14614FD}" srcOrd="3" destOrd="0" parTransId="{746DEDA6-7B6B-4D1F-B66C-D424AC1572DA}" sibTransId="{3F781ED2-1FB2-45A8-A132-15B575E01C35}"/>
    <dgm:cxn modelId="{1CF5A2C8-7E4D-4EA4-B85C-CE1B02B5FF28}" type="presOf" srcId="{B3261D60-A523-4216-AAB8-2C0EC7F8E9AE}" destId="{DCB68E44-F3EB-494A-B6EC-9CFAF623640D}" srcOrd="0" destOrd="0" presId="urn:microsoft.com/office/officeart/2005/8/layout/chevron2"/>
    <dgm:cxn modelId="{86877C7C-BCFB-4E4B-9CD6-3EE7CCA5D77C}" srcId="{65CC953D-0268-4C9C-923E-75509EA39BB7}" destId="{B6C62562-3D80-4B9A-8B86-70B49EF5594A}" srcOrd="2" destOrd="0" parTransId="{25C13F47-397B-41A0-8785-C1E87A9DE3F4}" sibTransId="{C0B53DA0-56C1-4E19-958F-D8DD9365969E}"/>
    <dgm:cxn modelId="{B8805763-FBCD-4720-B265-51A66DD69069}" type="presOf" srcId="{40882D33-8589-46B1-A8A2-149FD2699E53}" destId="{2B6128C7-2AD8-40E1-91CA-F6D44D7500F6}" srcOrd="0" destOrd="0" presId="urn:microsoft.com/office/officeart/2005/8/layout/chevron2"/>
    <dgm:cxn modelId="{946D92B1-7506-4211-90DA-D112C9BD0030}" srcId="{9F35934C-244D-4BDF-8DC9-560DC14614FD}" destId="{ADBC5536-04BE-4D39-BC45-7CB70644EC4F}" srcOrd="0" destOrd="0" parTransId="{3A9BFFC9-362B-40B7-8853-B8BF988048BA}" sibTransId="{628B6287-FBCC-42BC-9252-C9C82A4EBE2C}"/>
    <dgm:cxn modelId="{72ABADB9-FBD6-4D25-8FE2-0A212740CCBC}" type="presOf" srcId="{B6C62562-3D80-4B9A-8B86-70B49EF5594A}" destId="{B6434A1A-FEC1-4826-9DFA-A35747254B76}" srcOrd="0" destOrd="0" presId="urn:microsoft.com/office/officeart/2005/8/layout/chevron2"/>
    <dgm:cxn modelId="{2C93C398-0459-4666-A02D-274425C2C7D8}" type="presOf" srcId="{ADBC5536-04BE-4D39-BC45-7CB70644EC4F}" destId="{F12A4A0C-383F-4991-8BCD-641691F43E4C}" srcOrd="0" destOrd="0" presId="urn:microsoft.com/office/officeart/2005/8/layout/chevron2"/>
    <dgm:cxn modelId="{3D301DA6-51B9-481A-9C54-0947BF23CA5E}" type="presParOf" srcId="{36142774-12EA-4B1A-A858-44D687596DFE}" destId="{CA8854DE-3D23-4F61-9D06-2ACD00BCEC9B}" srcOrd="0" destOrd="0" presId="urn:microsoft.com/office/officeart/2005/8/layout/chevron2"/>
    <dgm:cxn modelId="{A49B7CC3-DA23-485F-8237-F35B539443D6}" type="presParOf" srcId="{CA8854DE-3D23-4F61-9D06-2ACD00BCEC9B}" destId="{2B6128C7-2AD8-40E1-91CA-F6D44D7500F6}" srcOrd="0" destOrd="0" presId="urn:microsoft.com/office/officeart/2005/8/layout/chevron2"/>
    <dgm:cxn modelId="{EFF9E88F-D45B-4DE7-A8A2-E65008A1DDAB}" type="presParOf" srcId="{CA8854DE-3D23-4F61-9D06-2ACD00BCEC9B}" destId="{C45329DA-8C93-46D7-90DF-E915B040D2F3}" srcOrd="1" destOrd="0" presId="urn:microsoft.com/office/officeart/2005/8/layout/chevron2"/>
    <dgm:cxn modelId="{39732FB2-B897-471D-8B9F-E46D1A2A00B3}" type="presParOf" srcId="{36142774-12EA-4B1A-A858-44D687596DFE}" destId="{04AF56DE-82FE-470D-8FB6-F6878CD4C425}" srcOrd="1" destOrd="0" presId="urn:microsoft.com/office/officeart/2005/8/layout/chevron2"/>
    <dgm:cxn modelId="{72B360FF-EB86-4D35-9968-339BBFD81100}" type="presParOf" srcId="{36142774-12EA-4B1A-A858-44D687596DFE}" destId="{CA30D4AD-CFA3-481D-9C34-EE1B74778088}" srcOrd="2" destOrd="0" presId="urn:microsoft.com/office/officeart/2005/8/layout/chevron2"/>
    <dgm:cxn modelId="{DB4786E4-6C71-4848-A0CF-67D6A8D6AEB8}" type="presParOf" srcId="{CA30D4AD-CFA3-481D-9C34-EE1B74778088}" destId="{56ABEFD3-8D62-4275-9EA4-34019948B753}" srcOrd="0" destOrd="0" presId="urn:microsoft.com/office/officeart/2005/8/layout/chevron2"/>
    <dgm:cxn modelId="{6E3632BE-991C-49ED-AF76-7D68CC4BB29B}" type="presParOf" srcId="{CA30D4AD-CFA3-481D-9C34-EE1B74778088}" destId="{3D7B79D0-42DF-4303-B547-146AB9B07703}" srcOrd="1" destOrd="0" presId="urn:microsoft.com/office/officeart/2005/8/layout/chevron2"/>
    <dgm:cxn modelId="{592A1985-25FD-4FBD-BE41-A94AB5090B19}" type="presParOf" srcId="{36142774-12EA-4B1A-A858-44D687596DFE}" destId="{1715F28E-81A9-48CF-8B65-AA697697BA06}" srcOrd="3" destOrd="0" presId="urn:microsoft.com/office/officeart/2005/8/layout/chevron2"/>
    <dgm:cxn modelId="{4EF50354-0B69-4CEF-ABE6-4ECD156A900D}" type="presParOf" srcId="{36142774-12EA-4B1A-A858-44D687596DFE}" destId="{BF575F3D-CCAB-4E8D-A6BA-EC90F9291A48}" srcOrd="4" destOrd="0" presId="urn:microsoft.com/office/officeart/2005/8/layout/chevron2"/>
    <dgm:cxn modelId="{FA70FCF3-4883-489A-A600-4532E29BBAFD}" type="presParOf" srcId="{BF575F3D-CCAB-4E8D-A6BA-EC90F9291A48}" destId="{B6434A1A-FEC1-4826-9DFA-A35747254B76}" srcOrd="0" destOrd="0" presId="urn:microsoft.com/office/officeart/2005/8/layout/chevron2"/>
    <dgm:cxn modelId="{90EBD3FD-6F42-4B21-A301-67470F89BA58}" type="presParOf" srcId="{BF575F3D-CCAB-4E8D-A6BA-EC90F9291A48}" destId="{B0304384-540E-42C3-98D2-943F20F3B476}" srcOrd="1" destOrd="0" presId="urn:microsoft.com/office/officeart/2005/8/layout/chevron2"/>
    <dgm:cxn modelId="{1F6CE670-A707-4DF3-888C-9E1A1E57FBCD}" type="presParOf" srcId="{36142774-12EA-4B1A-A858-44D687596DFE}" destId="{F958DF82-978D-4D44-9AC0-165C2E4D77C4}" srcOrd="5" destOrd="0" presId="urn:microsoft.com/office/officeart/2005/8/layout/chevron2"/>
    <dgm:cxn modelId="{6C3C116B-0D4B-484D-B079-6E9C1E399B46}" type="presParOf" srcId="{36142774-12EA-4B1A-A858-44D687596DFE}" destId="{6483658D-734E-4706-AE5B-36DE3CDE5826}" srcOrd="6" destOrd="0" presId="urn:microsoft.com/office/officeart/2005/8/layout/chevron2"/>
    <dgm:cxn modelId="{7D48AAB4-8039-4599-93B5-0D3DA9DCF6B7}" type="presParOf" srcId="{6483658D-734E-4706-AE5B-36DE3CDE5826}" destId="{8FA71AB7-BDD3-4B2C-88EE-23A9EFECCD81}" srcOrd="0" destOrd="0" presId="urn:microsoft.com/office/officeart/2005/8/layout/chevron2"/>
    <dgm:cxn modelId="{0C65BBA9-8EEC-495B-B640-A59C340EF563}" type="presParOf" srcId="{6483658D-734E-4706-AE5B-36DE3CDE5826}" destId="{F12A4A0C-383F-4991-8BCD-641691F43E4C}" srcOrd="1" destOrd="0" presId="urn:microsoft.com/office/officeart/2005/8/layout/chevron2"/>
    <dgm:cxn modelId="{9C653C2E-9CCB-48BA-A5B2-3322CC231EDD}" type="presParOf" srcId="{36142774-12EA-4B1A-A858-44D687596DFE}" destId="{D58AC0EF-0762-416B-A8C3-89A155F1EBCA}" srcOrd="7" destOrd="0" presId="urn:microsoft.com/office/officeart/2005/8/layout/chevron2"/>
    <dgm:cxn modelId="{B1FE3557-633C-4F4D-983C-BFB53DE8D154}" type="presParOf" srcId="{36142774-12EA-4B1A-A858-44D687596DFE}" destId="{1C1F6AC3-6D85-4971-A9BF-4B5885F15348}" srcOrd="8" destOrd="0" presId="urn:microsoft.com/office/officeart/2005/8/layout/chevron2"/>
    <dgm:cxn modelId="{B4F33318-50EC-41DF-87B9-F86DC4A4832A}" type="presParOf" srcId="{1C1F6AC3-6D85-4971-A9BF-4B5885F15348}" destId="{DCB68E44-F3EB-494A-B6EC-9CFAF623640D}" srcOrd="0" destOrd="0" presId="urn:microsoft.com/office/officeart/2005/8/layout/chevron2"/>
    <dgm:cxn modelId="{22E36A3F-FA5E-4F5B-ACC4-5E32FE567D81}" type="presParOf" srcId="{1C1F6AC3-6D85-4971-A9BF-4B5885F15348}" destId="{584CE2F1-0C53-449F-B3CD-BF97404B8E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57FC7-FF0C-4CC3-B765-BF5025C54AE6}" type="doc">
      <dgm:prSet loTypeId="urn:microsoft.com/office/officeart/2005/8/layout/arrow5" loCatId="relationship" qsTypeId="urn:microsoft.com/office/officeart/2005/8/quickstyle/simple1" qsCatId="simple" csTypeId="urn:microsoft.com/office/officeart/2005/8/colors/accent1_1" csCatId="accent1" phldr="1"/>
      <dgm:spPr/>
      <dgm:t>
        <a:bodyPr/>
        <a:lstStyle/>
        <a:p>
          <a:endParaRPr lang="en-GB"/>
        </a:p>
      </dgm:t>
    </dgm:pt>
    <dgm:pt modelId="{7F24CBB2-9648-4522-9CB0-F76EBB75B375}">
      <dgm:prSet phldrT="[Text]" custT="1"/>
      <dgm:spPr/>
      <dgm:t>
        <a:bodyPr/>
        <a:lstStyle/>
        <a:p>
          <a:r>
            <a:rPr lang="en-GB" sz="1200" b="1" dirty="0" smtClean="0">
              <a:solidFill>
                <a:srgbClr val="C00000"/>
              </a:solidFill>
              <a:latin typeface="Arial" pitchFamily="34" charset="0"/>
              <a:cs typeface="Arial" pitchFamily="34" charset="0"/>
            </a:rPr>
            <a:t>NIS</a:t>
          </a:r>
          <a:r>
            <a:rPr lang="en-GB" sz="1200" dirty="0" smtClean="0">
              <a:latin typeface="Arial" pitchFamily="34" charset="0"/>
              <a:cs typeface="Arial" pitchFamily="34" charset="0"/>
            </a:rPr>
            <a:t> is modern vertically integrated energy company</a:t>
          </a:r>
          <a:r>
            <a:rPr lang="sr-Latn-RS" sz="1200" dirty="0" smtClean="0">
              <a:latin typeface="Arial" pitchFamily="34" charset="0"/>
              <a:cs typeface="Arial" pitchFamily="34" charset="0"/>
            </a:rPr>
            <a:t> </a:t>
          </a:r>
          <a:r>
            <a:rPr lang="en-GB" sz="1200" dirty="0" smtClean="0">
              <a:latin typeface="Arial" pitchFamily="34" charset="0"/>
              <a:cs typeface="Arial" pitchFamily="34" charset="0"/>
            </a:rPr>
            <a:t>one of the largest of its kind in South-East Europe</a:t>
          </a:r>
          <a:r>
            <a:rPr lang="sr-Latn-RS" sz="1200" dirty="0" smtClean="0">
              <a:latin typeface="Arial" pitchFamily="34" charset="0"/>
              <a:cs typeface="Arial" pitchFamily="34" charset="0"/>
            </a:rPr>
            <a:t>. </a:t>
          </a:r>
          <a:endParaRPr lang="en-GB" sz="1200" dirty="0"/>
        </a:p>
      </dgm:t>
    </dgm:pt>
    <dgm:pt modelId="{057BC0AE-1564-4C6B-A56A-61853542B7C7}" type="parTrans" cxnId="{B50993E4-86AA-4F16-8739-E34451A4FBCC}">
      <dgm:prSet/>
      <dgm:spPr/>
      <dgm:t>
        <a:bodyPr/>
        <a:lstStyle/>
        <a:p>
          <a:endParaRPr lang="en-GB"/>
        </a:p>
      </dgm:t>
    </dgm:pt>
    <dgm:pt modelId="{AC4DBCD2-FA55-4801-A91A-EA323C740099}" type="sibTrans" cxnId="{B50993E4-86AA-4F16-8739-E34451A4FBCC}">
      <dgm:prSet/>
      <dgm:spPr/>
      <dgm:t>
        <a:bodyPr/>
        <a:lstStyle/>
        <a:p>
          <a:endParaRPr lang="en-GB"/>
        </a:p>
      </dgm:t>
    </dgm:pt>
    <dgm:pt modelId="{9BDC7091-0D7B-487A-B302-F866C1C47AAD}">
      <dgm:prSet phldrT="[Text]" custT="1"/>
      <dgm:spPr/>
      <dgm:t>
        <a:bodyPr/>
        <a:lstStyle/>
        <a:p>
          <a:r>
            <a:rPr lang="en-GB" sz="1200" b="1" dirty="0" smtClean="0">
              <a:solidFill>
                <a:srgbClr val="0070C0"/>
              </a:solidFill>
              <a:latin typeface="Arial" pitchFamily="34" charset="0"/>
              <a:cs typeface="Arial" pitchFamily="34" charset="0"/>
            </a:rPr>
            <a:t>Gazprom </a:t>
          </a:r>
          <a:r>
            <a:rPr lang="en-GB" sz="1200" b="1" dirty="0" err="1" smtClean="0">
              <a:solidFill>
                <a:srgbClr val="0070C0"/>
              </a:solidFill>
              <a:latin typeface="Arial" pitchFamily="34" charset="0"/>
              <a:cs typeface="Arial" pitchFamily="34" charset="0"/>
            </a:rPr>
            <a:t>Neft</a:t>
          </a:r>
          <a:r>
            <a:rPr lang="en-GB" sz="1200" dirty="0" smtClean="0">
              <a:latin typeface="Arial" pitchFamily="34" charset="0"/>
              <a:cs typeface="Arial" pitchFamily="34" charset="0"/>
            </a:rPr>
            <a:t> is the fifth largest Russian oil company by crude oil production</a:t>
          </a:r>
          <a:endParaRPr lang="en-GB" sz="1200" dirty="0"/>
        </a:p>
      </dgm:t>
    </dgm:pt>
    <dgm:pt modelId="{ECAADED7-B136-4623-A3ED-95C592080BD7}" type="parTrans" cxnId="{B633AA9A-01A6-4EFE-B8BA-70D027725B5B}">
      <dgm:prSet/>
      <dgm:spPr/>
      <dgm:t>
        <a:bodyPr/>
        <a:lstStyle/>
        <a:p>
          <a:endParaRPr lang="en-GB"/>
        </a:p>
      </dgm:t>
    </dgm:pt>
    <dgm:pt modelId="{619AA157-6B6C-45AD-A9FE-ACB4A2D20473}" type="sibTrans" cxnId="{B633AA9A-01A6-4EFE-B8BA-70D027725B5B}">
      <dgm:prSet/>
      <dgm:spPr/>
      <dgm:t>
        <a:bodyPr/>
        <a:lstStyle/>
        <a:p>
          <a:endParaRPr lang="en-GB"/>
        </a:p>
      </dgm:t>
    </dgm:pt>
    <dgm:pt modelId="{C68ECA9C-6FD5-432E-B420-C59FB71950D1}" type="pres">
      <dgm:prSet presAssocID="{48357FC7-FF0C-4CC3-B765-BF5025C54AE6}" presName="diagram" presStyleCnt="0">
        <dgm:presLayoutVars>
          <dgm:dir/>
          <dgm:resizeHandles val="exact"/>
        </dgm:presLayoutVars>
      </dgm:prSet>
      <dgm:spPr/>
      <dgm:t>
        <a:bodyPr/>
        <a:lstStyle/>
        <a:p>
          <a:endParaRPr lang="en-US"/>
        </a:p>
      </dgm:t>
    </dgm:pt>
    <dgm:pt modelId="{8E7E8EDF-FB05-41C8-8D02-2711FC12F969}" type="pres">
      <dgm:prSet presAssocID="{7F24CBB2-9648-4522-9CB0-F76EBB75B375}" presName="arrow" presStyleLbl="node1" presStyleIdx="0" presStyleCnt="2" custScaleY="100068" custRadScaleRad="100187" custRadScaleInc="2252">
        <dgm:presLayoutVars>
          <dgm:bulletEnabled val="1"/>
        </dgm:presLayoutVars>
      </dgm:prSet>
      <dgm:spPr/>
      <dgm:t>
        <a:bodyPr/>
        <a:lstStyle/>
        <a:p>
          <a:endParaRPr lang="en-GB"/>
        </a:p>
      </dgm:t>
    </dgm:pt>
    <dgm:pt modelId="{6D5E688E-6BEE-465B-8273-8FF9D743AB69}" type="pres">
      <dgm:prSet presAssocID="{9BDC7091-0D7B-487A-B302-F866C1C47AAD}" presName="arrow" presStyleLbl="node1" presStyleIdx="1" presStyleCnt="2" custAng="0" custScaleY="100131" custRadScaleRad="95812" custRadScaleInc="-425">
        <dgm:presLayoutVars>
          <dgm:bulletEnabled val="1"/>
        </dgm:presLayoutVars>
      </dgm:prSet>
      <dgm:spPr/>
      <dgm:t>
        <a:bodyPr/>
        <a:lstStyle/>
        <a:p>
          <a:endParaRPr lang="en-GB"/>
        </a:p>
      </dgm:t>
    </dgm:pt>
  </dgm:ptLst>
  <dgm:cxnLst>
    <dgm:cxn modelId="{B50993E4-86AA-4F16-8739-E34451A4FBCC}" srcId="{48357FC7-FF0C-4CC3-B765-BF5025C54AE6}" destId="{7F24CBB2-9648-4522-9CB0-F76EBB75B375}" srcOrd="0" destOrd="0" parTransId="{057BC0AE-1564-4C6B-A56A-61853542B7C7}" sibTransId="{AC4DBCD2-FA55-4801-A91A-EA323C740099}"/>
    <dgm:cxn modelId="{DF4B691B-B22F-44CC-840D-89D00DAE58A2}" type="presOf" srcId="{7F24CBB2-9648-4522-9CB0-F76EBB75B375}" destId="{8E7E8EDF-FB05-41C8-8D02-2711FC12F969}" srcOrd="0" destOrd="0" presId="urn:microsoft.com/office/officeart/2005/8/layout/arrow5"/>
    <dgm:cxn modelId="{E250A880-E3C8-421E-BB4F-1B75161655D7}" type="presOf" srcId="{48357FC7-FF0C-4CC3-B765-BF5025C54AE6}" destId="{C68ECA9C-6FD5-432E-B420-C59FB71950D1}" srcOrd="0" destOrd="0" presId="urn:microsoft.com/office/officeart/2005/8/layout/arrow5"/>
    <dgm:cxn modelId="{B633AA9A-01A6-4EFE-B8BA-70D027725B5B}" srcId="{48357FC7-FF0C-4CC3-B765-BF5025C54AE6}" destId="{9BDC7091-0D7B-487A-B302-F866C1C47AAD}" srcOrd="1" destOrd="0" parTransId="{ECAADED7-B136-4623-A3ED-95C592080BD7}" sibTransId="{619AA157-6B6C-45AD-A9FE-ACB4A2D20473}"/>
    <dgm:cxn modelId="{9FFA6DFE-453D-4FBF-BF0D-9463A7979BD5}" type="presOf" srcId="{9BDC7091-0D7B-487A-B302-F866C1C47AAD}" destId="{6D5E688E-6BEE-465B-8273-8FF9D743AB69}" srcOrd="0" destOrd="0" presId="urn:microsoft.com/office/officeart/2005/8/layout/arrow5"/>
    <dgm:cxn modelId="{1A8D8E65-A741-4AAE-8F07-94CD26E6C373}" type="presParOf" srcId="{C68ECA9C-6FD5-432E-B420-C59FB71950D1}" destId="{8E7E8EDF-FB05-41C8-8D02-2711FC12F969}" srcOrd="0" destOrd="0" presId="urn:microsoft.com/office/officeart/2005/8/layout/arrow5"/>
    <dgm:cxn modelId="{DACB4286-B2B7-4FB6-9B46-2F224CDE460E}" type="presParOf" srcId="{C68ECA9C-6FD5-432E-B420-C59FB71950D1}" destId="{6D5E688E-6BEE-465B-8273-8FF9D743AB69}"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550DE5F-10DA-4346-A4E2-3C0D7F56007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GB"/>
        </a:p>
      </dgm:t>
    </dgm:pt>
    <dgm:pt modelId="{F41711FE-B353-49ED-B971-D8F6024E5261}">
      <dgm:prSet phldrT="[Text]"/>
      <dgm:spPr/>
      <dgm:t>
        <a:bodyPr/>
        <a:lstStyle/>
        <a:p>
          <a:r>
            <a:rPr lang="en-GB" dirty="0" smtClean="0"/>
            <a:t>The Gazprom </a:t>
          </a:r>
          <a:r>
            <a:rPr lang="en-GB" dirty="0" err="1" smtClean="0"/>
            <a:t>Neft</a:t>
          </a:r>
          <a:r>
            <a:rPr lang="en-GB" dirty="0" smtClean="0"/>
            <a:t> Group includes about 80 crude production, refinery and marketing companies in Russia and across Europe, which are organized in a vertically-integrated structure. The Company refines more than 80% of the oil it produces which is in terms of value is an optimal level between production and processing.</a:t>
          </a:r>
          <a:endParaRPr lang="en-GB" dirty="0"/>
        </a:p>
      </dgm:t>
    </dgm:pt>
    <dgm:pt modelId="{90A67C7F-21F6-4E8E-977A-27267292D6A8}" type="parTrans" cxnId="{6865CCF4-05DE-46AA-87B1-F18D86FBBF20}">
      <dgm:prSet/>
      <dgm:spPr/>
      <dgm:t>
        <a:bodyPr/>
        <a:lstStyle/>
        <a:p>
          <a:endParaRPr lang="en-GB"/>
        </a:p>
      </dgm:t>
    </dgm:pt>
    <dgm:pt modelId="{5952DF68-9073-4D30-BB61-59D99FCC88A6}" type="sibTrans" cxnId="{6865CCF4-05DE-46AA-87B1-F18D86FBBF20}">
      <dgm:prSet/>
      <dgm:spPr/>
      <dgm:t>
        <a:bodyPr/>
        <a:lstStyle/>
        <a:p>
          <a:endParaRPr lang="en-GB"/>
        </a:p>
      </dgm:t>
    </dgm:pt>
    <dgm:pt modelId="{6F5D13F2-C7D1-4AC7-8364-6095021EBAA7}" type="pres">
      <dgm:prSet presAssocID="{B550DE5F-10DA-4346-A4E2-3C0D7F56007B}" presName="Name0" presStyleCnt="0">
        <dgm:presLayoutVars>
          <dgm:chMax/>
          <dgm:chPref/>
          <dgm:dir/>
        </dgm:presLayoutVars>
      </dgm:prSet>
      <dgm:spPr/>
      <dgm:t>
        <a:bodyPr/>
        <a:lstStyle/>
        <a:p>
          <a:endParaRPr lang="en-US"/>
        </a:p>
      </dgm:t>
    </dgm:pt>
    <dgm:pt modelId="{57F4FA2C-564D-4815-84D7-AA6FDE295361}" type="pres">
      <dgm:prSet presAssocID="{F41711FE-B353-49ED-B971-D8F6024E5261}" presName="composite" presStyleCnt="0">
        <dgm:presLayoutVars>
          <dgm:chMax/>
          <dgm:chPref/>
        </dgm:presLayoutVars>
      </dgm:prSet>
      <dgm:spPr/>
    </dgm:pt>
    <dgm:pt modelId="{FFAA2C7A-C834-4168-9D10-D32707E627BB}" type="pres">
      <dgm:prSet presAssocID="{F41711FE-B353-49ED-B971-D8F6024E5261}" presName="Image" presStyleLbl="bgImgPlace1" presStyleIdx="0" presStyleCnt="1" custScaleX="135768" custScaleY="94994" custLinFactY="-100000" custLinFactNeighborX="-7657" custLinFactNeighborY="-124696"/>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A92DBFDE-320C-46E5-9726-00829F155256}" type="pres">
      <dgm:prSet presAssocID="{F41711FE-B353-49ED-B971-D8F6024E5261}" presName="ParentText" presStyleLbl="revTx" presStyleIdx="0" presStyleCnt="1">
        <dgm:presLayoutVars>
          <dgm:chMax val="0"/>
          <dgm:chPref val="0"/>
          <dgm:bulletEnabled val="1"/>
        </dgm:presLayoutVars>
      </dgm:prSet>
      <dgm:spPr/>
      <dgm:t>
        <a:bodyPr/>
        <a:lstStyle/>
        <a:p>
          <a:endParaRPr lang="en-GB"/>
        </a:p>
      </dgm:t>
    </dgm:pt>
    <dgm:pt modelId="{7A68F052-1D13-47D1-BB41-AFA5EE557C2F}" type="pres">
      <dgm:prSet presAssocID="{F41711FE-B353-49ED-B971-D8F6024E5261}" presName="tlFrame" presStyleLbl="node1" presStyleIdx="0" presStyleCnt="4"/>
      <dgm:spPr/>
    </dgm:pt>
    <dgm:pt modelId="{8B0EAA94-0446-4E89-9A9D-FF61B33D87F4}" type="pres">
      <dgm:prSet presAssocID="{F41711FE-B353-49ED-B971-D8F6024E5261}" presName="trFrame" presStyleLbl="node1" presStyleIdx="1" presStyleCnt="4"/>
      <dgm:spPr/>
    </dgm:pt>
    <dgm:pt modelId="{688E1567-2F5C-4E6A-BA22-8327D48F8F28}" type="pres">
      <dgm:prSet presAssocID="{F41711FE-B353-49ED-B971-D8F6024E5261}" presName="blFrame" presStyleLbl="node1" presStyleIdx="2" presStyleCnt="4"/>
      <dgm:spPr/>
    </dgm:pt>
    <dgm:pt modelId="{6D859B4A-4684-455D-9E59-204D98F3B112}" type="pres">
      <dgm:prSet presAssocID="{F41711FE-B353-49ED-B971-D8F6024E5261}" presName="brFrame" presStyleLbl="node1" presStyleIdx="3" presStyleCnt="4"/>
      <dgm:spPr/>
    </dgm:pt>
  </dgm:ptLst>
  <dgm:cxnLst>
    <dgm:cxn modelId="{6865CCF4-05DE-46AA-87B1-F18D86FBBF20}" srcId="{B550DE5F-10DA-4346-A4E2-3C0D7F56007B}" destId="{F41711FE-B353-49ED-B971-D8F6024E5261}" srcOrd="0" destOrd="0" parTransId="{90A67C7F-21F6-4E8E-977A-27267292D6A8}" sibTransId="{5952DF68-9073-4D30-BB61-59D99FCC88A6}"/>
    <dgm:cxn modelId="{776E2FD1-F854-4EB9-B97C-135E2B0AC719}" type="presOf" srcId="{B550DE5F-10DA-4346-A4E2-3C0D7F56007B}" destId="{6F5D13F2-C7D1-4AC7-8364-6095021EBAA7}" srcOrd="0" destOrd="0" presId="urn:microsoft.com/office/officeart/2009/3/layout/FramedTextPicture"/>
    <dgm:cxn modelId="{8ACB4391-B00A-4040-995D-EB8D9ACD1EE2}" type="presOf" srcId="{F41711FE-B353-49ED-B971-D8F6024E5261}" destId="{A92DBFDE-320C-46E5-9726-00829F155256}" srcOrd="0" destOrd="0" presId="urn:microsoft.com/office/officeart/2009/3/layout/FramedTextPicture"/>
    <dgm:cxn modelId="{C4850A0A-982A-45E6-BC91-069670557A92}" type="presParOf" srcId="{6F5D13F2-C7D1-4AC7-8364-6095021EBAA7}" destId="{57F4FA2C-564D-4815-84D7-AA6FDE295361}" srcOrd="0" destOrd="0" presId="urn:microsoft.com/office/officeart/2009/3/layout/FramedTextPicture"/>
    <dgm:cxn modelId="{FA073455-E73F-4C30-9C77-E36095842FFE}" type="presParOf" srcId="{57F4FA2C-564D-4815-84D7-AA6FDE295361}" destId="{FFAA2C7A-C834-4168-9D10-D32707E627BB}" srcOrd="0" destOrd="0" presId="urn:microsoft.com/office/officeart/2009/3/layout/FramedTextPicture"/>
    <dgm:cxn modelId="{C89E60C5-82EB-4EED-93AE-2A507F0E852E}" type="presParOf" srcId="{57F4FA2C-564D-4815-84D7-AA6FDE295361}" destId="{A92DBFDE-320C-46E5-9726-00829F155256}" srcOrd="1" destOrd="0" presId="urn:microsoft.com/office/officeart/2009/3/layout/FramedTextPicture"/>
    <dgm:cxn modelId="{CD79C941-1298-4150-9FE8-CD90D619E360}" type="presParOf" srcId="{57F4FA2C-564D-4815-84D7-AA6FDE295361}" destId="{7A68F052-1D13-47D1-BB41-AFA5EE557C2F}" srcOrd="2" destOrd="0" presId="urn:microsoft.com/office/officeart/2009/3/layout/FramedTextPicture"/>
    <dgm:cxn modelId="{F13CBE84-CB48-4D0F-AB5C-D0841E53CE4F}" type="presParOf" srcId="{57F4FA2C-564D-4815-84D7-AA6FDE295361}" destId="{8B0EAA94-0446-4E89-9A9D-FF61B33D87F4}" srcOrd="3" destOrd="0" presId="urn:microsoft.com/office/officeart/2009/3/layout/FramedTextPicture"/>
    <dgm:cxn modelId="{D6C0A260-F8B3-4443-89D3-68C7C04CC9B2}" type="presParOf" srcId="{57F4FA2C-564D-4815-84D7-AA6FDE295361}" destId="{688E1567-2F5C-4E6A-BA22-8327D48F8F28}" srcOrd="4" destOrd="0" presId="urn:microsoft.com/office/officeart/2009/3/layout/FramedTextPicture"/>
    <dgm:cxn modelId="{92A7EE02-D79C-47B4-9934-DADDED3CAA99}" type="presParOf" srcId="{57F4FA2C-564D-4815-84D7-AA6FDE295361}" destId="{6D859B4A-4684-455D-9E59-204D98F3B112}" srcOrd="5" destOrd="0" presId="urn:microsoft.com/office/officeart/2009/3/layout/FramedTextPicture"/>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8E7FD3-4F87-4FB6-9F43-ACD28CB3942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08060173-7B01-4BA3-A5C1-C180125D30E4}">
      <dgm:prSet phldrT="[Text]"/>
      <dgm:spPr/>
      <dgm:t>
        <a:bodyPr/>
        <a:lstStyle/>
        <a:p>
          <a:r>
            <a:rPr lang="en-GB" b="0" i="0" dirty="0" smtClean="0"/>
            <a:t>5 million tons of crude oil and gas produces</a:t>
          </a:r>
          <a:endParaRPr lang="en-GB" dirty="0"/>
        </a:p>
      </dgm:t>
    </dgm:pt>
    <dgm:pt modelId="{936474EC-F33B-40E3-8EA3-E8FCEB85AC44}" type="parTrans" cxnId="{CDABB119-278A-4233-BAE2-2D84490453E4}">
      <dgm:prSet/>
      <dgm:spPr/>
      <dgm:t>
        <a:bodyPr/>
        <a:lstStyle/>
        <a:p>
          <a:endParaRPr lang="en-GB"/>
        </a:p>
      </dgm:t>
    </dgm:pt>
    <dgm:pt modelId="{BCF1D10E-A095-4A32-9A98-1C5AB8574A70}" type="sibTrans" cxnId="{CDABB119-278A-4233-BAE2-2D84490453E4}">
      <dgm:prSet/>
      <dgm:spPr/>
      <dgm:t>
        <a:bodyPr/>
        <a:lstStyle/>
        <a:p>
          <a:endParaRPr lang="en-GB"/>
        </a:p>
      </dgm:t>
    </dgm:pt>
    <dgm:pt modelId="{6CA45ACD-5D31-44F3-A3D5-81B0EB83C5CE}">
      <dgm:prSet phldrT="[Text]"/>
      <dgm:spPr/>
      <dgm:t>
        <a:bodyPr/>
        <a:lstStyle/>
        <a:p>
          <a:r>
            <a:rPr lang="en-GB" b="0" i="0" dirty="0" smtClean="0"/>
            <a:t>5 million tons refined</a:t>
          </a:r>
          <a:endParaRPr lang="en-GB" dirty="0"/>
        </a:p>
      </dgm:t>
    </dgm:pt>
    <dgm:pt modelId="{92E582C5-EAD6-4590-9FE7-2767AD761621}" type="parTrans" cxnId="{D8E3E130-98CB-4AE1-A383-F96202CECF81}">
      <dgm:prSet/>
      <dgm:spPr/>
      <dgm:t>
        <a:bodyPr/>
        <a:lstStyle/>
        <a:p>
          <a:endParaRPr lang="en-GB"/>
        </a:p>
      </dgm:t>
    </dgm:pt>
    <dgm:pt modelId="{93D9510D-79BE-40B1-8D37-09AEBE23FAE4}" type="sibTrans" cxnId="{D8E3E130-98CB-4AE1-A383-F96202CECF81}">
      <dgm:prSet/>
      <dgm:spPr/>
      <dgm:t>
        <a:bodyPr/>
        <a:lstStyle/>
        <a:p>
          <a:endParaRPr lang="en-GB"/>
        </a:p>
      </dgm:t>
    </dgm:pt>
    <dgm:pt modelId="{F098DECE-866A-49A5-80D8-35F1252B3D6E}">
      <dgm:prSet phldrT="[Text]"/>
      <dgm:spPr/>
      <dgm:t>
        <a:bodyPr/>
        <a:lstStyle/>
        <a:p>
          <a:r>
            <a:rPr lang="en-GB" b="0" i="0" dirty="0" smtClean="0"/>
            <a:t>5 million tons oil products sold</a:t>
          </a:r>
          <a:endParaRPr lang="en-GB" dirty="0"/>
        </a:p>
      </dgm:t>
    </dgm:pt>
    <dgm:pt modelId="{20FA976F-785B-467C-9B99-6A8C1B9AE6C9}" type="parTrans" cxnId="{21DD6404-6461-4041-9C2B-77AD4D5D32F4}">
      <dgm:prSet/>
      <dgm:spPr/>
      <dgm:t>
        <a:bodyPr/>
        <a:lstStyle/>
        <a:p>
          <a:endParaRPr lang="en-GB"/>
        </a:p>
      </dgm:t>
    </dgm:pt>
    <dgm:pt modelId="{481CC0B5-2354-4F7E-AA38-3C4D11577EFF}" type="sibTrans" cxnId="{21DD6404-6461-4041-9C2B-77AD4D5D32F4}">
      <dgm:prSet/>
      <dgm:spPr/>
      <dgm:t>
        <a:bodyPr/>
        <a:lstStyle/>
        <a:p>
          <a:endParaRPr lang="en-GB"/>
        </a:p>
      </dgm:t>
    </dgm:pt>
    <dgm:pt modelId="{424E2B36-C4DA-47A5-8F5A-C31F6E6FD750}">
      <dgm:prSet phldrT="[Text]"/>
      <dgm:spPr/>
      <dgm:t>
        <a:bodyPr/>
        <a:lstStyle/>
        <a:p>
          <a:r>
            <a:rPr lang="en-GB" b="0" i="0" dirty="0" smtClean="0"/>
            <a:t>Euro-5 standard of process and result</a:t>
          </a:r>
          <a:endParaRPr lang="en-GB" dirty="0"/>
        </a:p>
      </dgm:t>
    </dgm:pt>
    <dgm:pt modelId="{AAD01F14-9FB4-46BF-97CE-5D2F22635ACC}" type="parTrans" cxnId="{0F569A1C-9091-4DAD-9F42-86C59B4CB5BF}">
      <dgm:prSet/>
      <dgm:spPr/>
      <dgm:t>
        <a:bodyPr/>
        <a:lstStyle/>
        <a:p>
          <a:endParaRPr lang="en-GB"/>
        </a:p>
      </dgm:t>
    </dgm:pt>
    <dgm:pt modelId="{29FF126A-7A49-470E-B406-A3D7A76B7AAD}" type="sibTrans" cxnId="{0F569A1C-9091-4DAD-9F42-86C59B4CB5BF}">
      <dgm:prSet/>
      <dgm:spPr/>
      <dgm:t>
        <a:bodyPr/>
        <a:lstStyle/>
        <a:p>
          <a:endParaRPr lang="en-GB"/>
        </a:p>
      </dgm:t>
    </dgm:pt>
    <dgm:pt modelId="{064C7A74-950B-45DF-99E3-3C31F061AFED}">
      <dgm:prSet phldrT="[Text]"/>
      <dgm:spPr/>
      <dgm:t>
        <a:bodyPr/>
        <a:lstStyle/>
        <a:p>
          <a:r>
            <a:rPr lang="en-GB" b="0" i="0" dirty="0" smtClean="0"/>
            <a:t>Value of one NIS share will be 5.000 dinars</a:t>
          </a:r>
          <a:endParaRPr lang="en-GB" dirty="0"/>
        </a:p>
      </dgm:t>
    </dgm:pt>
    <dgm:pt modelId="{C61D62DB-5DCE-4267-AA84-CC637D39FA84}" type="parTrans" cxnId="{B5641D49-83E0-4A93-B2F1-AC2585FC29C4}">
      <dgm:prSet/>
      <dgm:spPr/>
      <dgm:t>
        <a:bodyPr/>
        <a:lstStyle/>
        <a:p>
          <a:endParaRPr lang="en-GB"/>
        </a:p>
      </dgm:t>
    </dgm:pt>
    <dgm:pt modelId="{B63078D7-92FA-4C64-9FD2-3AE0F942D12A}" type="sibTrans" cxnId="{B5641D49-83E0-4A93-B2F1-AC2585FC29C4}">
      <dgm:prSet/>
      <dgm:spPr/>
      <dgm:t>
        <a:bodyPr/>
        <a:lstStyle/>
        <a:p>
          <a:endParaRPr lang="en-GB"/>
        </a:p>
      </dgm:t>
    </dgm:pt>
    <dgm:pt modelId="{B91782EC-CD4B-4DAF-9894-0AA382C8EBEC}" type="pres">
      <dgm:prSet presAssocID="{1F8E7FD3-4F87-4FB6-9F43-ACD28CB39426}" presName="cycle" presStyleCnt="0">
        <dgm:presLayoutVars>
          <dgm:dir/>
          <dgm:resizeHandles val="exact"/>
        </dgm:presLayoutVars>
      </dgm:prSet>
      <dgm:spPr/>
      <dgm:t>
        <a:bodyPr/>
        <a:lstStyle/>
        <a:p>
          <a:endParaRPr lang="en-GB"/>
        </a:p>
      </dgm:t>
    </dgm:pt>
    <dgm:pt modelId="{7CD08C3B-E5F0-4B0E-BBDF-9603D7746FB2}" type="pres">
      <dgm:prSet presAssocID="{08060173-7B01-4BA3-A5C1-C180125D30E4}" presName="node" presStyleLbl="node1" presStyleIdx="0" presStyleCnt="5">
        <dgm:presLayoutVars>
          <dgm:bulletEnabled val="1"/>
        </dgm:presLayoutVars>
      </dgm:prSet>
      <dgm:spPr/>
      <dgm:t>
        <a:bodyPr/>
        <a:lstStyle/>
        <a:p>
          <a:endParaRPr lang="en-GB"/>
        </a:p>
      </dgm:t>
    </dgm:pt>
    <dgm:pt modelId="{7C0437BA-881D-45B9-A9EE-DD89B55C5489}" type="pres">
      <dgm:prSet presAssocID="{BCF1D10E-A095-4A32-9A98-1C5AB8574A70}" presName="sibTrans" presStyleLbl="sibTrans2D1" presStyleIdx="0" presStyleCnt="5"/>
      <dgm:spPr/>
      <dgm:t>
        <a:bodyPr/>
        <a:lstStyle/>
        <a:p>
          <a:endParaRPr lang="en-GB"/>
        </a:p>
      </dgm:t>
    </dgm:pt>
    <dgm:pt modelId="{5C16D00F-2DE8-46D1-AF7E-F8A3C301C542}" type="pres">
      <dgm:prSet presAssocID="{BCF1D10E-A095-4A32-9A98-1C5AB8574A70}" presName="connectorText" presStyleLbl="sibTrans2D1" presStyleIdx="0" presStyleCnt="5"/>
      <dgm:spPr/>
      <dgm:t>
        <a:bodyPr/>
        <a:lstStyle/>
        <a:p>
          <a:endParaRPr lang="en-GB"/>
        </a:p>
      </dgm:t>
    </dgm:pt>
    <dgm:pt modelId="{C18560B8-6E1E-455A-BDA9-ACEDF8232373}" type="pres">
      <dgm:prSet presAssocID="{6CA45ACD-5D31-44F3-A3D5-81B0EB83C5CE}" presName="node" presStyleLbl="node1" presStyleIdx="1" presStyleCnt="5">
        <dgm:presLayoutVars>
          <dgm:bulletEnabled val="1"/>
        </dgm:presLayoutVars>
      </dgm:prSet>
      <dgm:spPr/>
      <dgm:t>
        <a:bodyPr/>
        <a:lstStyle/>
        <a:p>
          <a:endParaRPr lang="en-GB"/>
        </a:p>
      </dgm:t>
    </dgm:pt>
    <dgm:pt modelId="{B2D735A6-8385-468A-AAAA-9082D8FCBDEC}" type="pres">
      <dgm:prSet presAssocID="{93D9510D-79BE-40B1-8D37-09AEBE23FAE4}" presName="sibTrans" presStyleLbl="sibTrans2D1" presStyleIdx="1" presStyleCnt="5"/>
      <dgm:spPr/>
      <dgm:t>
        <a:bodyPr/>
        <a:lstStyle/>
        <a:p>
          <a:endParaRPr lang="en-GB"/>
        </a:p>
      </dgm:t>
    </dgm:pt>
    <dgm:pt modelId="{421F39BB-37F4-47B5-8FE6-3C8F4D38DAC4}" type="pres">
      <dgm:prSet presAssocID="{93D9510D-79BE-40B1-8D37-09AEBE23FAE4}" presName="connectorText" presStyleLbl="sibTrans2D1" presStyleIdx="1" presStyleCnt="5"/>
      <dgm:spPr/>
      <dgm:t>
        <a:bodyPr/>
        <a:lstStyle/>
        <a:p>
          <a:endParaRPr lang="en-GB"/>
        </a:p>
      </dgm:t>
    </dgm:pt>
    <dgm:pt modelId="{2A3796C2-731A-45E5-A5D8-AAABC94E889D}" type="pres">
      <dgm:prSet presAssocID="{F098DECE-866A-49A5-80D8-35F1252B3D6E}" presName="node" presStyleLbl="node1" presStyleIdx="2" presStyleCnt="5">
        <dgm:presLayoutVars>
          <dgm:bulletEnabled val="1"/>
        </dgm:presLayoutVars>
      </dgm:prSet>
      <dgm:spPr/>
      <dgm:t>
        <a:bodyPr/>
        <a:lstStyle/>
        <a:p>
          <a:endParaRPr lang="en-GB"/>
        </a:p>
      </dgm:t>
    </dgm:pt>
    <dgm:pt modelId="{C34438D0-C528-4C91-9B87-30825AD49963}" type="pres">
      <dgm:prSet presAssocID="{481CC0B5-2354-4F7E-AA38-3C4D11577EFF}" presName="sibTrans" presStyleLbl="sibTrans2D1" presStyleIdx="2" presStyleCnt="5"/>
      <dgm:spPr/>
      <dgm:t>
        <a:bodyPr/>
        <a:lstStyle/>
        <a:p>
          <a:endParaRPr lang="en-GB"/>
        </a:p>
      </dgm:t>
    </dgm:pt>
    <dgm:pt modelId="{281F2F99-40CF-46F2-9C20-8A8BBAB249CB}" type="pres">
      <dgm:prSet presAssocID="{481CC0B5-2354-4F7E-AA38-3C4D11577EFF}" presName="connectorText" presStyleLbl="sibTrans2D1" presStyleIdx="2" presStyleCnt="5"/>
      <dgm:spPr/>
      <dgm:t>
        <a:bodyPr/>
        <a:lstStyle/>
        <a:p>
          <a:endParaRPr lang="en-GB"/>
        </a:p>
      </dgm:t>
    </dgm:pt>
    <dgm:pt modelId="{9FC5C7B6-4A74-4CD7-9780-38D7609588C7}" type="pres">
      <dgm:prSet presAssocID="{424E2B36-C4DA-47A5-8F5A-C31F6E6FD750}" presName="node" presStyleLbl="node1" presStyleIdx="3" presStyleCnt="5">
        <dgm:presLayoutVars>
          <dgm:bulletEnabled val="1"/>
        </dgm:presLayoutVars>
      </dgm:prSet>
      <dgm:spPr/>
      <dgm:t>
        <a:bodyPr/>
        <a:lstStyle/>
        <a:p>
          <a:endParaRPr lang="en-GB"/>
        </a:p>
      </dgm:t>
    </dgm:pt>
    <dgm:pt modelId="{385B4688-8F48-4315-88E7-291E4514D80A}" type="pres">
      <dgm:prSet presAssocID="{29FF126A-7A49-470E-B406-A3D7A76B7AAD}" presName="sibTrans" presStyleLbl="sibTrans2D1" presStyleIdx="3" presStyleCnt="5"/>
      <dgm:spPr/>
      <dgm:t>
        <a:bodyPr/>
        <a:lstStyle/>
        <a:p>
          <a:endParaRPr lang="en-GB"/>
        </a:p>
      </dgm:t>
    </dgm:pt>
    <dgm:pt modelId="{2761C683-9F7A-41C9-AF17-B6FB4A5AFBCB}" type="pres">
      <dgm:prSet presAssocID="{29FF126A-7A49-470E-B406-A3D7A76B7AAD}" presName="connectorText" presStyleLbl="sibTrans2D1" presStyleIdx="3" presStyleCnt="5"/>
      <dgm:spPr/>
      <dgm:t>
        <a:bodyPr/>
        <a:lstStyle/>
        <a:p>
          <a:endParaRPr lang="en-GB"/>
        </a:p>
      </dgm:t>
    </dgm:pt>
    <dgm:pt modelId="{79D65AFB-B95D-45FF-95D0-889532785F0B}" type="pres">
      <dgm:prSet presAssocID="{064C7A74-950B-45DF-99E3-3C31F061AFED}" presName="node" presStyleLbl="node1" presStyleIdx="4" presStyleCnt="5">
        <dgm:presLayoutVars>
          <dgm:bulletEnabled val="1"/>
        </dgm:presLayoutVars>
      </dgm:prSet>
      <dgm:spPr/>
      <dgm:t>
        <a:bodyPr/>
        <a:lstStyle/>
        <a:p>
          <a:endParaRPr lang="en-GB"/>
        </a:p>
      </dgm:t>
    </dgm:pt>
    <dgm:pt modelId="{D79341C7-F8D2-49B4-9C95-F16269F292E5}" type="pres">
      <dgm:prSet presAssocID="{B63078D7-92FA-4C64-9FD2-3AE0F942D12A}" presName="sibTrans" presStyleLbl="sibTrans2D1" presStyleIdx="4" presStyleCnt="5"/>
      <dgm:spPr/>
      <dgm:t>
        <a:bodyPr/>
        <a:lstStyle/>
        <a:p>
          <a:endParaRPr lang="en-GB"/>
        </a:p>
      </dgm:t>
    </dgm:pt>
    <dgm:pt modelId="{ABF4399B-0D70-469A-A5CF-BF58CFDB23EF}" type="pres">
      <dgm:prSet presAssocID="{B63078D7-92FA-4C64-9FD2-3AE0F942D12A}" presName="connectorText" presStyleLbl="sibTrans2D1" presStyleIdx="4" presStyleCnt="5"/>
      <dgm:spPr/>
      <dgm:t>
        <a:bodyPr/>
        <a:lstStyle/>
        <a:p>
          <a:endParaRPr lang="en-GB"/>
        </a:p>
      </dgm:t>
    </dgm:pt>
  </dgm:ptLst>
  <dgm:cxnLst>
    <dgm:cxn modelId="{CDABB119-278A-4233-BAE2-2D84490453E4}" srcId="{1F8E7FD3-4F87-4FB6-9F43-ACD28CB39426}" destId="{08060173-7B01-4BA3-A5C1-C180125D30E4}" srcOrd="0" destOrd="0" parTransId="{936474EC-F33B-40E3-8EA3-E8FCEB85AC44}" sibTransId="{BCF1D10E-A095-4A32-9A98-1C5AB8574A70}"/>
    <dgm:cxn modelId="{15BADE86-1077-4E85-937E-FD1BBA8FBC85}" type="presOf" srcId="{B63078D7-92FA-4C64-9FD2-3AE0F942D12A}" destId="{D79341C7-F8D2-49B4-9C95-F16269F292E5}" srcOrd="0" destOrd="0" presId="urn:microsoft.com/office/officeart/2005/8/layout/cycle2"/>
    <dgm:cxn modelId="{1641013A-E0E0-4689-AD1E-579A88601561}" type="presOf" srcId="{93D9510D-79BE-40B1-8D37-09AEBE23FAE4}" destId="{B2D735A6-8385-468A-AAAA-9082D8FCBDEC}" srcOrd="0" destOrd="0" presId="urn:microsoft.com/office/officeart/2005/8/layout/cycle2"/>
    <dgm:cxn modelId="{2113B760-F5A9-438F-ADF5-827004DFC3E9}" type="presOf" srcId="{064C7A74-950B-45DF-99E3-3C31F061AFED}" destId="{79D65AFB-B95D-45FF-95D0-889532785F0B}" srcOrd="0" destOrd="0" presId="urn:microsoft.com/office/officeart/2005/8/layout/cycle2"/>
    <dgm:cxn modelId="{B05CB988-F505-465D-BFBD-501B28B1E30C}" type="presOf" srcId="{BCF1D10E-A095-4A32-9A98-1C5AB8574A70}" destId="{5C16D00F-2DE8-46D1-AF7E-F8A3C301C542}" srcOrd="1" destOrd="0" presId="urn:microsoft.com/office/officeart/2005/8/layout/cycle2"/>
    <dgm:cxn modelId="{E64017B9-4142-47AD-92F0-3FEC0E415361}" type="presOf" srcId="{B63078D7-92FA-4C64-9FD2-3AE0F942D12A}" destId="{ABF4399B-0D70-469A-A5CF-BF58CFDB23EF}" srcOrd="1" destOrd="0" presId="urn:microsoft.com/office/officeart/2005/8/layout/cycle2"/>
    <dgm:cxn modelId="{6847CDCC-8D1B-4E19-983D-7E746D913AD1}" type="presOf" srcId="{08060173-7B01-4BA3-A5C1-C180125D30E4}" destId="{7CD08C3B-E5F0-4B0E-BBDF-9603D7746FB2}" srcOrd="0" destOrd="0" presId="urn:microsoft.com/office/officeart/2005/8/layout/cycle2"/>
    <dgm:cxn modelId="{53848478-571A-4D7F-A424-1D505E77B3C0}" type="presOf" srcId="{481CC0B5-2354-4F7E-AA38-3C4D11577EFF}" destId="{C34438D0-C528-4C91-9B87-30825AD49963}" srcOrd="0" destOrd="0" presId="urn:microsoft.com/office/officeart/2005/8/layout/cycle2"/>
    <dgm:cxn modelId="{D8E3E130-98CB-4AE1-A383-F96202CECF81}" srcId="{1F8E7FD3-4F87-4FB6-9F43-ACD28CB39426}" destId="{6CA45ACD-5D31-44F3-A3D5-81B0EB83C5CE}" srcOrd="1" destOrd="0" parTransId="{92E582C5-EAD6-4590-9FE7-2767AD761621}" sibTransId="{93D9510D-79BE-40B1-8D37-09AEBE23FAE4}"/>
    <dgm:cxn modelId="{851B8022-4851-439F-9BC2-31FC59039B0B}" type="presOf" srcId="{6CA45ACD-5D31-44F3-A3D5-81B0EB83C5CE}" destId="{C18560B8-6E1E-455A-BDA9-ACEDF8232373}" srcOrd="0" destOrd="0" presId="urn:microsoft.com/office/officeart/2005/8/layout/cycle2"/>
    <dgm:cxn modelId="{3DF48BCD-7A58-467D-9C4D-CC91B474CFED}" type="presOf" srcId="{29FF126A-7A49-470E-B406-A3D7A76B7AAD}" destId="{2761C683-9F7A-41C9-AF17-B6FB4A5AFBCB}" srcOrd="1" destOrd="0" presId="urn:microsoft.com/office/officeart/2005/8/layout/cycle2"/>
    <dgm:cxn modelId="{E94EE008-05A2-421E-810A-AA1DFB3485AD}" type="presOf" srcId="{BCF1D10E-A095-4A32-9A98-1C5AB8574A70}" destId="{7C0437BA-881D-45B9-A9EE-DD89B55C5489}" srcOrd="0" destOrd="0" presId="urn:microsoft.com/office/officeart/2005/8/layout/cycle2"/>
    <dgm:cxn modelId="{0F569A1C-9091-4DAD-9F42-86C59B4CB5BF}" srcId="{1F8E7FD3-4F87-4FB6-9F43-ACD28CB39426}" destId="{424E2B36-C4DA-47A5-8F5A-C31F6E6FD750}" srcOrd="3" destOrd="0" parTransId="{AAD01F14-9FB4-46BF-97CE-5D2F22635ACC}" sibTransId="{29FF126A-7A49-470E-B406-A3D7A76B7AAD}"/>
    <dgm:cxn modelId="{5D61277A-0FEE-41BB-9937-D6E026BE313E}" type="presOf" srcId="{F098DECE-866A-49A5-80D8-35F1252B3D6E}" destId="{2A3796C2-731A-45E5-A5D8-AAABC94E889D}" srcOrd="0" destOrd="0" presId="urn:microsoft.com/office/officeart/2005/8/layout/cycle2"/>
    <dgm:cxn modelId="{837CE8BF-7A70-417A-AD7A-26D49CF8BAA4}" type="presOf" srcId="{481CC0B5-2354-4F7E-AA38-3C4D11577EFF}" destId="{281F2F99-40CF-46F2-9C20-8A8BBAB249CB}" srcOrd="1" destOrd="0" presId="urn:microsoft.com/office/officeart/2005/8/layout/cycle2"/>
    <dgm:cxn modelId="{21DD6404-6461-4041-9C2B-77AD4D5D32F4}" srcId="{1F8E7FD3-4F87-4FB6-9F43-ACD28CB39426}" destId="{F098DECE-866A-49A5-80D8-35F1252B3D6E}" srcOrd="2" destOrd="0" parTransId="{20FA976F-785B-467C-9B99-6A8C1B9AE6C9}" sibTransId="{481CC0B5-2354-4F7E-AA38-3C4D11577EFF}"/>
    <dgm:cxn modelId="{6096D2C4-34A6-4C18-9669-B42BCEC7BDD0}" type="presOf" srcId="{29FF126A-7A49-470E-B406-A3D7A76B7AAD}" destId="{385B4688-8F48-4315-88E7-291E4514D80A}" srcOrd="0" destOrd="0" presId="urn:microsoft.com/office/officeart/2005/8/layout/cycle2"/>
    <dgm:cxn modelId="{2AB10BCD-19BA-4050-A7DB-BC3663984986}" type="presOf" srcId="{1F8E7FD3-4F87-4FB6-9F43-ACD28CB39426}" destId="{B91782EC-CD4B-4DAF-9894-0AA382C8EBEC}" srcOrd="0" destOrd="0" presId="urn:microsoft.com/office/officeart/2005/8/layout/cycle2"/>
    <dgm:cxn modelId="{37ADDC63-9B1C-4329-A5C6-9B4463B2E91C}" type="presOf" srcId="{93D9510D-79BE-40B1-8D37-09AEBE23FAE4}" destId="{421F39BB-37F4-47B5-8FE6-3C8F4D38DAC4}" srcOrd="1" destOrd="0" presId="urn:microsoft.com/office/officeart/2005/8/layout/cycle2"/>
    <dgm:cxn modelId="{2568E1F2-AA57-4071-B0E3-7FD694F899EA}" type="presOf" srcId="{424E2B36-C4DA-47A5-8F5A-C31F6E6FD750}" destId="{9FC5C7B6-4A74-4CD7-9780-38D7609588C7}" srcOrd="0" destOrd="0" presId="urn:microsoft.com/office/officeart/2005/8/layout/cycle2"/>
    <dgm:cxn modelId="{B5641D49-83E0-4A93-B2F1-AC2585FC29C4}" srcId="{1F8E7FD3-4F87-4FB6-9F43-ACD28CB39426}" destId="{064C7A74-950B-45DF-99E3-3C31F061AFED}" srcOrd="4" destOrd="0" parTransId="{C61D62DB-5DCE-4267-AA84-CC637D39FA84}" sibTransId="{B63078D7-92FA-4C64-9FD2-3AE0F942D12A}"/>
    <dgm:cxn modelId="{23DC01A5-4529-42B7-BA86-4E1FF20E879A}" type="presParOf" srcId="{B91782EC-CD4B-4DAF-9894-0AA382C8EBEC}" destId="{7CD08C3B-E5F0-4B0E-BBDF-9603D7746FB2}" srcOrd="0" destOrd="0" presId="urn:microsoft.com/office/officeart/2005/8/layout/cycle2"/>
    <dgm:cxn modelId="{C6005DD5-A322-4BAA-A795-A791746C0ADA}" type="presParOf" srcId="{B91782EC-CD4B-4DAF-9894-0AA382C8EBEC}" destId="{7C0437BA-881D-45B9-A9EE-DD89B55C5489}" srcOrd="1" destOrd="0" presId="urn:microsoft.com/office/officeart/2005/8/layout/cycle2"/>
    <dgm:cxn modelId="{C068D749-9D74-43C9-8EEC-0FD8A83DB310}" type="presParOf" srcId="{7C0437BA-881D-45B9-A9EE-DD89B55C5489}" destId="{5C16D00F-2DE8-46D1-AF7E-F8A3C301C542}" srcOrd="0" destOrd="0" presId="urn:microsoft.com/office/officeart/2005/8/layout/cycle2"/>
    <dgm:cxn modelId="{AAFD401F-E5C1-44C5-B98C-D23F8318B26C}" type="presParOf" srcId="{B91782EC-CD4B-4DAF-9894-0AA382C8EBEC}" destId="{C18560B8-6E1E-455A-BDA9-ACEDF8232373}" srcOrd="2" destOrd="0" presId="urn:microsoft.com/office/officeart/2005/8/layout/cycle2"/>
    <dgm:cxn modelId="{8AADA7A8-D343-4BA2-A8AB-99993F5A3519}" type="presParOf" srcId="{B91782EC-CD4B-4DAF-9894-0AA382C8EBEC}" destId="{B2D735A6-8385-468A-AAAA-9082D8FCBDEC}" srcOrd="3" destOrd="0" presId="urn:microsoft.com/office/officeart/2005/8/layout/cycle2"/>
    <dgm:cxn modelId="{17D61679-EDD5-4A7B-86BD-9730746EB251}" type="presParOf" srcId="{B2D735A6-8385-468A-AAAA-9082D8FCBDEC}" destId="{421F39BB-37F4-47B5-8FE6-3C8F4D38DAC4}" srcOrd="0" destOrd="0" presId="urn:microsoft.com/office/officeart/2005/8/layout/cycle2"/>
    <dgm:cxn modelId="{C11D42E6-F59A-48D3-BFBE-372557C14B99}" type="presParOf" srcId="{B91782EC-CD4B-4DAF-9894-0AA382C8EBEC}" destId="{2A3796C2-731A-45E5-A5D8-AAABC94E889D}" srcOrd="4" destOrd="0" presId="urn:microsoft.com/office/officeart/2005/8/layout/cycle2"/>
    <dgm:cxn modelId="{2B213945-0F05-49B7-802C-62A57659D0DA}" type="presParOf" srcId="{B91782EC-CD4B-4DAF-9894-0AA382C8EBEC}" destId="{C34438D0-C528-4C91-9B87-30825AD49963}" srcOrd="5" destOrd="0" presId="urn:microsoft.com/office/officeart/2005/8/layout/cycle2"/>
    <dgm:cxn modelId="{D2AD37F4-61F0-4248-A9AC-3893C82A8CF3}" type="presParOf" srcId="{C34438D0-C528-4C91-9B87-30825AD49963}" destId="{281F2F99-40CF-46F2-9C20-8A8BBAB249CB}" srcOrd="0" destOrd="0" presId="urn:microsoft.com/office/officeart/2005/8/layout/cycle2"/>
    <dgm:cxn modelId="{3F443125-91C9-4FDC-A992-E9A553CD8342}" type="presParOf" srcId="{B91782EC-CD4B-4DAF-9894-0AA382C8EBEC}" destId="{9FC5C7B6-4A74-4CD7-9780-38D7609588C7}" srcOrd="6" destOrd="0" presId="urn:microsoft.com/office/officeart/2005/8/layout/cycle2"/>
    <dgm:cxn modelId="{392377C8-818F-4168-8A79-69B3778561CF}" type="presParOf" srcId="{B91782EC-CD4B-4DAF-9894-0AA382C8EBEC}" destId="{385B4688-8F48-4315-88E7-291E4514D80A}" srcOrd="7" destOrd="0" presId="urn:microsoft.com/office/officeart/2005/8/layout/cycle2"/>
    <dgm:cxn modelId="{23DC2BEA-504F-4119-83EB-18220802A4F5}" type="presParOf" srcId="{385B4688-8F48-4315-88E7-291E4514D80A}" destId="{2761C683-9F7A-41C9-AF17-B6FB4A5AFBCB}" srcOrd="0" destOrd="0" presId="urn:microsoft.com/office/officeart/2005/8/layout/cycle2"/>
    <dgm:cxn modelId="{4401A868-BA3A-447B-8518-111E77A03B6F}" type="presParOf" srcId="{B91782EC-CD4B-4DAF-9894-0AA382C8EBEC}" destId="{79D65AFB-B95D-45FF-95D0-889532785F0B}" srcOrd="8" destOrd="0" presId="urn:microsoft.com/office/officeart/2005/8/layout/cycle2"/>
    <dgm:cxn modelId="{363AD677-B092-4252-B058-3E3040C1DB94}" type="presParOf" srcId="{B91782EC-CD4B-4DAF-9894-0AA382C8EBEC}" destId="{D79341C7-F8D2-49B4-9C95-F16269F292E5}" srcOrd="9" destOrd="0" presId="urn:microsoft.com/office/officeart/2005/8/layout/cycle2"/>
    <dgm:cxn modelId="{1F94CDB4-D247-4BA9-A988-840FC6589B0C}" type="presParOf" srcId="{D79341C7-F8D2-49B4-9C95-F16269F292E5}" destId="{ABF4399B-0D70-469A-A5CF-BF58CFDB23E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A41469-4634-4742-98F9-C43F167C8F68}" type="doc">
      <dgm:prSet loTypeId="urn:microsoft.com/office/officeart/2005/8/layout/venn3" loCatId="relationship" qsTypeId="urn:microsoft.com/office/officeart/2005/8/quickstyle/simple1" qsCatId="simple" csTypeId="urn:microsoft.com/office/officeart/2005/8/colors/accent1_4" csCatId="accent1" phldr="1"/>
      <dgm:spPr/>
      <dgm:t>
        <a:bodyPr/>
        <a:lstStyle/>
        <a:p>
          <a:endParaRPr lang="en-GB"/>
        </a:p>
      </dgm:t>
    </dgm:pt>
    <dgm:pt modelId="{98BB800D-2133-471F-95F8-3A208E261CD9}">
      <dgm:prSet phldrT="[Text]" custT="1"/>
      <dgm:spPr/>
      <dgm:t>
        <a:bodyPr/>
        <a:lstStyle/>
        <a:p>
          <a:r>
            <a:rPr lang="sr-Latn-RS" sz="2000" b="1" dirty="0" smtClean="0"/>
            <a:t>WIND</a:t>
          </a:r>
          <a:endParaRPr lang="en-GB" sz="900" b="1" dirty="0"/>
        </a:p>
      </dgm:t>
    </dgm:pt>
    <dgm:pt modelId="{ADE890F6-A1FC-4424-8ECD-71C1B97CE634}" type="parTrans" cxnId="{C404C04E-8899-4926-9952-EBA868D95257}">
      <dgm:prSet/>
      <dgm:spPr/>
      <dgm:t>
        <a:bodyPr/>
        <a:lstStyle/>
        <a:p>
          <a:endParaRPr lang="en-GB"/>
        </a:p>
      </dgm:t>
    </dgm:pt>
    <dgm:pt modelId="{C1D34D4B-CDA4-4017-9E68-19E4C1FEBB58}" type="sibTrans" cxnId="{C404C04E-8899-4926-9952-EBA868D95257}">
      <dgm:prSet/>
      <dgm:spPr/>
      <dgm:t>
        <a:bodyPr/>
        <a:lstStyle/>
        <a:p>
          <a:endParaRPr lang="en-GB"/>
        </a:p>
      </dgm:t>
    </dgm:pt>
    <dgm:pt modelId="{923F6BCC-D5BB-4ADB-9BA8-02F65C805471}">
      <dgm:prSet phldrT="[Text]" custT="1"/>
      <dgm:spPr/>
      <dgm:t>
        <a:bodyPr/>
        <a:lstStyle/>
        <a:p>
          <a:r>
            <a:rPr lang="sr-Latn-RS" sz="1400" b="1" dirty="0" smtClean="0"/>
            <a:t>GEOTHERMAL</a:t>
          </a:r>
        </a:p>
        <a:p>
          <a:r>
            <a:rPr lang="sr-Latn-RS" sz="1400" b="1" dirty="0" smtClean="0"/>
            <a:t>ENERGY</a:t>
          </a:r>
          <a:endParaRPr lang="en-GB" sz="1400" b="1" dirty="0"/>
        </a:p>
      </dgm:t>
    </dgm:pt>
    <dgm:pt modelId="{736CED39-3F3C-4F8A-B5FE-4A53EFC22170}" type="parTrans" cxnId="{28A9EB1E-D7E0-4A9F-B78F-FE76E7092417}">
      <dgm:prSet/>
      <dgm:spPr/>
      <dgm:t>
        <a:bodyPr/>
        <a:lstStyle/>
        <a:p>
          <a:endParaRPr lang="en-GB"/>
        </a:p>
      </dgm:t>
    </dgm:pt>
    <dgm:pt modelId="{1956C0ED-858A-41DD-B8D0-90702523F2CF}" type="sibTrans" cxnId="{28A9EB1E-D7E0-4A9F-B78F-FE76E7092417}">
      <dgm:prSet/>
      <dgm:spPr/>
      <dgm:t>
        <a:bodyPr/>
        <a:lstStyle/>
        <a:p>
          <a:endParaRPr lang="en-GB"/>
        </a:p>
      </dgm:t>
    </dgm:pt>
    <dgm:pt modelId="{E8AD3587-EC71-4A64-9158-F7C16DA352FE}">
      <dgm:prSet phldrT="[Text]" custT="1"/>
      <dgm:spPr/>
      <dgm:t>
        <a:bodyPr/>
        <a:lstStyle/>
        <a:p>
          <a:r>
            <a:rPr lang="sr-Latn-RS" sz="1800" b="1" dirty="0" smtClean="0"/>
            <a:t>BIOMASS</a:t>
          </a:r>
        </a:p>
        <a:p>
          <a:r>
            <a:rPr lang="sr-Latn-RS" sz="1800" b="1" dirty="0" smtClean="0"/>
            <a:t>BIOGAS</a:t>
          </a:r>
          <a:endParaRPr lang="en-GB" sz="1800" b="1" dirty="0"/>
        </a:p>
      </dgm:t>
    </dgm:pt>
    <dgm:pt modelId="{A8908FEB-C916-4A30-843B-1AEC3F3FF7F3}" type="parTrans" cxnId="{BD024C17-725F-4A2A-A772-A9C818D8B041}">
      <dgm:prSet/>
      <dgm:spPr/>
      <dgm:t>
        <a:bodyPr/>
        <a:lstStyle/>
        <a:p>
          <a:endParaRPr lang="en-GB"/>
        </a:p>
      </dgm:t>
    </dgm:pt>
    <dgm:pt modelId="{25809CEB-1291-41E6-85E4-427A5038E756}" type="sibTrans" cxnId="{BD024C17-725F-4A2A-A772-A9C818D8B041}">
      <dgm:prSet/>
      <dgm:spPr/>
      <dgm:t>
        <a:bodyPr/>
        <a:lstStyle/>
        <a:p>
          <a:endParaRPr lang="en-GB"/>
        </a:p>
      </dgm:t>
    </dgm:pt>
    <dgm:pt modelId="{9C580F33-3A47-4EE0-A078-3B8DEB499175}">
      <dgm:prSet phldrT="[Text]" custT="1"/>
      <dgm:spPr/>
      <dgm:t>
        <a:bodyPr/>
        <a:lstStyle/>
        <a:p>
          <a:r>
            <a:rPr lang="sr-Latn-RS" sz="2000" b="1" dirty="0" smtClean="0"/>
            <a:t>SOLAR</a:t>
          </a:r>
        </a:p>
        <a:p>
          <a:r>
            <a:rPr lang="sr-Latn-RS" sz="2000" b="1" dirty="0" smtClean="0"/>
            <a:t>ENERGY</a:t>
          </a:r>
          <a:endParaRPr lang="en-GB" sz="2000" b="1" dirty="0"/>
        </a:p>
      </dgm:t>
    </dgm:pt>
    <dgm:pt modelId="{8D8B0D5A-8C76-45EF-86CB-55BF135D2621}" type="parTrans" cxnId="{9DB56AEB-9E69-442C-8656-86507D7AB6EE}">
      <dgm:prSet/>
      <dgm:spPr/>
      <dgm:t>
        <a:bodyPr/>
        <a:lstStyle/>
        <a:p>
          <a:endParaRPr lang="en-GB"/>
        </a:p>
      </dgm:t>
    </dgm:pt>
    <dgm:pt modelId="{7BC06CD8-3CA0-409A-B539-CB794280D816}" type="sibTrans" cxnId="{9DB56AEB-9E69-442C-8656-86507D7AB6EE}">
      <dgm:prSet/>
      <dgm:spPr/>
      <dgm:t>
        <a:bodyPr/>
        <a:lstStyle/>
        <a:p>
          <a:endParaRPr lang="en-GB"/>
        </a:p>
      </dgm:t>
    </dgm:pt>
    <dgm:pt modelId="{F85B30EB-5D8A-4427-A715-1112C9E349E1}">
      <dgm:prSet phldrT="[Text]" custT="1"/>
      <dgm:spPr/>
      <dgm:t>
        <a:bodyPr/>
        <a:lstStyle/>
        <a:p>
          <a:r>
            <a:rPr lang="sr-Latn-RS" sz="2000" b="1" dirty="0" smtClean="0"/>
            <a:t>HYDRO</a:t>
          </a:r>
        </a:p>
        <a:p>
          <a:r>
            <a:rPr lang="sr-Latn-RS" sz="2000" b="1" dirty="0" smtClean="0"/>
            <a:t>ENERGY</a:t>
          </a:r>
          <a:endParaRPr lang="en-GB" sz="2000" b="1" dirty="0"/>
        </a:p>
      </dgm:t>
    </dgm:pt>
    <dgm:pt modelId="{5D7532A4-1358-442A-9B12-9F59603DFF29}" type="parTrans" cxnId="{BC6EB160-0563-4EC6-B379-BC55D5C8D702}">
      <dgm:prSet/>
      <dgm:spPr/>
      <dgm:t>
        <a:bodyPr/>
        <a:lstStyle/>
        <a:p>
          <a:endParaRPr lang="en-GB"/>
        </a:p>
      </dgm:t>
    </dgm:pt>
    <dgm:pt modelId="{9136C68A-D447-486B-B602-4FFE57E1A8E0}" type="sibTrans" cxnId="{BC6EB160-0563-4EC6-B379-BC55D5C8D702}">
      <dgm:prSet/>
      <dgm:spPr/>
      <dgm:t>
        <a:bodyPr/>
        <a:lstStyle/>
        <a:p>
          <a:endParaRPr lang="en-GB"/>
        </a:p>
      </dgm:t>
    </dgm:pt>
    <dgm:pt modelId="{55B6C5C1-229B-4FD4-98C7-3590E8C6B297}" type="pres">
      <dgm:prSet presAssocID="{87A41469-4634-4742-98F9-C43F167C8F68}" presName="Name0" presStyleCnt="0">
        <dgm:presLayoutVars>
          <dgm:dir/>
          <dgm:resizeHandles val="exact"/>
        </dgm:presLayoutVars>
      </dgm:prSet>
      <dgm:spPr/>
      <dgm:t>
        <a:bodyPr/>
        <a:lstStyle/>
        <a:p>
          <a:endParaRPr lang="en-GB"/>
        </a:p>
      </dgm:t>
    </dgm:pt>
    <dgm:pt modelId="{A879FBF0-80B3-4802-9B8B-76E6EF91C30C}" type="pres">
      <dgm:prSet presAssocID="{98BB800D-2133-471F-95F8-3A208E261CD9}" presName="Name5" presStyleLbl="vennNode1" presStyleIdx="0" presStyleCnt="5">
        <dgm:presLayoutVars>
          <dgm:bulletEnabled val="1"/>
        </dgm:presLayoutVars>
      </dgm:prSet>
      <dgm:spPr/>
      <dgm:t>
        <a:bodyPr/>
        <a:lstStyle/>
        <a:p>
          <a:endParaRPr lang="en-GB"/>
        </a:p>
      </dgm:t>
    </dgm:pt>
    <dgm:pt modelId="{1837A8ED-3A0A-401C-B090-F6B95E40F6B7}" type="pres">
      <dgm:prSet presAssocID="{C1D34D4B-CDA4-4017-9E68-19E4C1FEBB58}" presName="space" presStyleCnt="0"/>
      <dgm:spPr/>
    </dgm:pt>
    <dgm:pt modelId="{D09F18E4-5992-4920-B1F9-C5FDB5BC8CDC}" type="pres">
      <dgm:prSet presAssocID="{923F6BCC-D5BB-4ADB-9BA8-02F65C805471}" presName="Name5" presStyleLbl="vennNode1" presStyleIdx="1" presStyleCnt="5">
        <dgm:presLayoutVars>
          <dgm:bulletEnabled val="1"/>
        </dgm:presLayoutVars>
      </dgm:prSet>
      <dgm:spPr/>
      <dgm:t>
        <a:bodyPr/>
        <a:lstStyle/>
        <a:p>
          <a:endParaRPr lang="en-GB"/>
        </a:p>
      </dgm:t>
    </dgm:pt>
    <dgm:pt modelId="{80018CE4-E398-4FDC-B973-23685B9B96A3}" type="pres">
      <dgm:prSet presAssocID="{1956C0ED-858A-41DD-B8D0-90702523F2CF}" presName="space" presStyleCnt="0"/>
      <dgm:spPr/>
    </dgm:pt>
    <dgm:pt modelId="{89717A44-D7FA-4DDE-96B0-853287293DC9}" type="pres">
      <dgm:prSet presAssocID="{E8AD3587-EC71-4A64-9158-F7C16DA352FE}" presName="Name5" presStyleLbl="vennNode1" presStyleIdx="2" presStyleCnt="5">
        <dgm:presLayoutVars>
          <dgm:bulletEnabled val="1"/>
        </dgm:presLayoutVars>
      </dgm:prSet>
      <dgm:spPr/>
      <dgm:t>
        <a:bodyPr/>
        <a:lstStyle/>
        <a:p>
          <a:endParaRPr lang="en-GB"/>
        </a:p>
      </dgm:t>
    </dgm:pt>
    <dgm:pt modelId="{52F8B950-86D0-4889-B6B7-A24253DA66FA}" type="pres">
      <dgm:prSet presAssocID="{25809CEB-1291-41E6-85E4-427A5038E756}" presName="space" presStyleCnt="0"/>
      <dgm:spPr/>
    </dgm:pt>
    <dgm:pt modelId="{92FB6B47-F943-4409-BB04-FDD34F709FA8}" type="pres">
      <dgm:prSet presAssocID="{9C580F33-3A47-4EE0-A078-3B8DEB499175}" presName="Name5" presStyleLbl="vennNode1" presStyleIdx="3" presStyleCnt="5">
        <dgm:presLayoutVars>
          <dgm:bulletEnabled val="1"/>
        </dgm:presLayoutVars>
      </dgm:prSet>
      <dgm:spPr/>
      <dgm:t>
        <a:bodyPr/>
        <a:lstStyle/>
        <a:p>
          <a:endParaRPr lang="en-GB"/>
        </a:p>
      </dgm:t>
    </dgm:pt>
    <dgm:pt modelId="{D116D102-C32C-4C06-8F27-31F7C7FD5DFD}" type="pres">
      <dgm:prSet presAssocID="{7BC06CD8-3CA0-409A-B539-CB794280D816}" presName="space" presStyleCnt="0"/>
      <dgm:spPr/>
    </dgm:pt>
    <dgm:pt modelId="{3FD88E10-3490-470A-9334-794912940380}" type="pres">
      <dgm:prSet presAssocID="{F85B30EB-5D8A-4427-A715-1112C9E349E1}" presName="Name5" presStyleLbl="vennNode1" presStyleIdx="4" presStyleCnt="5">
        <dgm:presLayoutVars>
          <dgm:bulletEnabled val="1"/>
        </dgm:presLayoutVars>
      </dgm:prSet>
      <dgm:spPr/>
      <dgm:t>
        <a:bodyPr/>
        <a:lstStyle/>
        <a:p>
          <a:endParaRPr lang="en-GB"/>
        </a:p>
      </dgm:t>
    </dgm:pt>
  </dgm:ptLst>
  <dgm:cxnLst>
    <dgm:cxn modelId="{6C6DB1D5-3516-4A52-9850-F0F905D83FFE}" type="presOf" srcId="{F85B30EB-5D8A-4427-A715-1112C9E349E1}" destId="{3FD88E10-3490-470A-9334-794912940380}" srcOrd="0" destOrd="0" presId="urn:microsoft.com/office/officeart/2005/8/layout/venn3"/>
    <dgm:cxn modelId="{C404C04E-8899-4926-9952-EBA868D95257}" srcId="{87A41469-4634-4742-98F9-C43F167C8F68}" destId="{98BB800D-2133-471F-95F8-3A208E261CD9}" srcOrd="0" destOrd="0" parTransId="{ADE890F6-A1FC-4424-8ECD-71C1B97CE634}" sibTransId="{C1D34D4B-CDA4-4017-9E68-19E4C1FEBB58}"/>
    <dgm:cxn modelId="{3D587CC5-1764-4BEC-93E1-0667E606EFAC}" type="presOf" srcId="{923F6BCC-D5BB-4ADB-9BA8-02F65C805471}" destId="{D09F18E4-5992-4920-B1F9-C5FDB5BC8CDC}" srcOrd="0" destOrd="0" presId="urn:microsoft.com/office/officeart/2005/8/layout/venn3"/>
    <dgm:cxn modelId="{D26DC0D0-9AE0-4192-831F-C9661AB28C68}" type="presOf" srcId="{98BB800D-2133-471F-95F8-3A208E261CD9}" destId="{A879FBF0-80B3-4802-9B8B-76E6EF91C30C}" srcOrd="0" destOrd="0" presId="urn:microsoft.com/office/officeart/2005/8/layout/venn3"/>
    <dgm:cxn modelId="{E5574C0E-115F-4F60-A5B8-DB9B58AA74EF}" type="presOf" srcId="{9C580F33-3A47-4EE0-A078-3B8DEB499175}" destId="{92FB6B47-F943-4409-BB04-FDD34F709FA8}" srcOrd="0" destOrd="0" presId="urn:microsoft.com/office/officeart/2005/8/layout/venn3"/>
    <dgm:cxn modelId="{9DB56AEB-9E69-442C-8656-86507D7AB6EE}" srcId="{87A41469-4634-4742-98F9-C43F167C8F68}" destId="{9C580F33-3A47-4EE0-A078-3B8DEB499175}" srcOrd="3" destOrd="0" parTransId="{8D8B0D5A-8C76-45EF-86CB-55BF135D2621}" sibTransId="{7BC06CD8-3CA0-409A-B539-CB794280D816}"/>
    <dgm:cxn modelId="{28A9EB1E-D7E0-4A9F-B78F-FE76E7092417}" srcId="{87A41469-4634-4742-98F9-C43F167C8F68}" destId="{923F6BCC-D5BB-4ADB-9BA8-02F65C805471}" srcOrd="1" destOrd="0" parTransId="{736CED39-3F3C-4F8A-B5FE-4A53EFC22170}" sibTransId="{1956C0ED-858A-41DD-B8D0-90702523F2CF}"/>
    <dgm:cxn modelId="{EDF21A40-35F7-481A-AC82-9C75A4523831}" type="presOf" srcId="{87A41469-4634-4742-98F9-C43F167C8F68}" destId="{55B6C5C1-229B-4FD4-98C7-3590E8C6B297}" srcOrd="0" destOrd="0" presId="urn:microsoft.com/office/officeart/2005/8/layout/venn3"/>
    <dgm:cxn modelId="{66E669A8-42B7-4AC0-88E0-63854AEAC08D}" type="presOf" srcId="{E8AD3587-EC71-4A64-9158-F7C16DA352FE}" destId="{89717A44-D7FA-4DDE-96B0-853287293DC9}" srcOrd="0" destOrd="0" presId="urn:microsoft.com/office/officeart/2005/8/layout/venn3"/>
    <dgm:cxn modelId="{BD024C17-725F-4A2A-A772-A9C818D8B041}" srcId="{87A41469-4634-4742-98F9-C43F167C8F68}" destId="{E8AD3587-EC71-4A64-9158-F7C16DA352FE}" srcOrd="2" destOrd="0" parTransId="{A8908FEB-C916-4A30-843B-1AEC3F3FF7F3}" sibTransId="{25809CEB-1291-41E6-85E4-427A5038E756}"/>
    <dgm:cxn modelId="{BC6EB160-0563-4EC6-B379-BC55D5C8D702}" srcId="{87A41469-4634-4742-98F9-C43F167C8F68}" destId="{F85B30EB-5D8A-4427-A715-1112C9E349E1}" srcOrd="4" destOrd="0" parTransId="{5D7532A4-1358-442A-9B12-9F59603DFF29}" sibTransId="{9136C68A-D447-486B-B602-4FFE57E1A8E0}"/>
    <dgm:cxn modelId="{D56A8C76-DF67-480B-9B58-AA922C67F298}" type="presParOf" srcId="{55B6C5C1-229B-4FD4-98C7-3590E8C6B297}" destId="{A879FBF0-80B3-4802-9B8B-76E6EF91C30C}" srcOrd="0" destOrd="0" presId="urn:microsoft.com/office/officeart/2005/8/layout/venn3"/>
    <dgm:cxn modelId="{7FCCCB0A-6DE3-4B7F-9709-749E27C83B27}" type="presParOf" srcId="{55B6C5C1-229B-4FD4-98C7-3590E8C6B297}" destId="{1837A8ED-3A0A-401C-B090-F6B95E40F6B7}" srcOrd="1" destOrd="0" presId="urn:microsoft.com/office/officeart/2005/8/layout/venn3"/>
    <dgm:cxn modelId="{7964E540-299C-4DAA-B43D-DDC38C728184}" type="presParOf" srcId="{55B6C5C1-229B-4FD4-98C7-3590E8C6B297}" destId="{D09F18E4-5992-4920-B1F9-C5FDB5BC8CDC}" srcOrd="2" destOrd="0" presId="urn:microsoft.com/office/officeart/2005/8/layout/venn3"/>
    <dgm:cxn modelId="{A9A7ED61-4A9D-40B7-AC48-2B2C6F35469C}" type="presParOf" srcId="{55B6C5C1-229B-4FD4-98C7-3590E8C6B297}" destId="{80018CE4-E398-4FDC-B973-23685B9B96A3}" srcOrd="3" destOrd="0" presId="urn:microsoft.com/office/officeart/2005/8/layout/venn3"/>
    <dgm:cxn modelId="{5C18F2C3-403C-4564-971B-3C6E2B7B8476}" type="presParOf" srcId="{55B6C5C1-229B-4FD4-98C7-3590E8C6B297}" destId="{89717A44-D7FA-4DDE-96B0-853287293DC9}" srcOrd="4" destOrd="0" presId="urn:microsoft.com/office/officeart/2005/8/layout/venn3"/>
    <dgm:cxn modelId="{13212633-BD98-4296-B63C-210B5A1A0BE9}" type="presParOf" srcId="{55B6C5C1-229B-4FD4-98C7-3590E8C6B297}" destId="{52F8B950-86D0-4889-B6B7-A24253DA66FA}" srcOrd="5" destOrd="0" presId="urn:microsoft.com/office/officeart/2005/8/layout/venn3"/>
    <dgm:cxn modelId="{69D29135-497D-4DC8-A131-6EB210C2E1F7}" type="presParOf" srcId="{55B6C5C1-229B-4FD4-98C7-3590E8C6B297}" destId="{92FB6B47-F943-4409-BB04-FDD34F709FA8}" srcOrd="6" destOrd="0" presId="urn:microsoft.com/office/officeart/2005/8/layout/venn3"/>
    <dgm:cxn modelId="{D241FB9F-E210-4966-B889-625121F839AD}" type="presParOf" srcId="{55B6C5C1-229B-4FD4-98C7-3590E8C6B297}" destId="{D116D102-C32C-4C06-8F27-31F7C7FD5DFD}" srcOrd="7" destOrd="0" presId="urn:microsoft.com/office/officeart/2005/8/layout/venn3"/>
    <dgm:cxn modelId="{E4FA3958-2E69-4D5E-9647-EDA89903EF11}" type="presParOf" srcId="{55B6C5C1-229B-4FD4-98C7-3590E8C6B297}" destId="{3FD88E10-3490-470A-9334-794912940380}"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635854-0C5F-4A26-B453-F3A0818E6312}" type="doc">
      <dgm:prSet loTypeId="urn:microsoft.com/office/officeart/2005/8/layout/gear1" loCatId="relationship" qsTypeId="urn:microsoft.com/office/officeart/2005/8/quickstyle/simple1" qsCatId="simple" csTypeId="urn:microsoft.com/office/officeart/2005/8/colors/accent1_5" csCatId="accent1" phldr="1"/>
      <dgm:spPr/>
    </dgm:pt>
    <dgm:pt modelId="{D6B0E9F4-C46B-4976-9A90-29E138CBC5E6}">
      <dgm:prSet phldrT="[Text]"/>
      <dgm:spPr/>
      <dgm:t>
        <a:bodyPr/>
        <a:lstStyle/>
        <a:p>
          <a:r>
            <a:rPr lang="en-US" dirty="0" smtClean="0"/>
            <a:t>Y</a:t>
          </a:r>
          <a:r>
            <a:rPr lang="sr-Latn-RS" dirty="0" smtClean="0"/>
            <a:t>our attention</a:t>
          </a:r>
          <a:endParaRPr lang="en-GB" dirty="0"/>
        </a:p>
      </dgm:t>
    </dgm:pt>
    <dgm:pt modelId="{5F1F1B49-47A8-4CEE-8B99-3D038A87518A}" type="parTrans" cxnId="{44CA976B-F4DC-4831-9D74-19DABC9E8D24}">
      <dgm:prSet/>
      <dgm:spPr/>
      <dgm:t>
        <a:bodyPr/>
        <a:lstStyle/>
        <a:p>
          <a:endParaRPr lang="en-GB"/>
        </a:p>
      </dgm:t>
    </dgm:pt>
    <dgm:pt modelId="{83380FAD-6D87-4C2F-A260-80AB7F55BE94}" type="sibTrans" cxnId="{44CA976B-F4DC-4831-9D74-19DABC9E8D24}">
      <dgm:prSet/>
      <dgm:spPr/>
      <dgm:t>
        <a:bodyPr/>
        <a:lstStyle/>
        <a:p>
          <a:endParaRPr lang="en-GB"/>
        </a:p>
      </dgm:t>
    </dgm:pt>
    <dgm:pt modelId="{A72CC808-ED79-48B5-911C-45BD9B4DE0BD}">
      <dgm:prSet phldrT="[Text]"/>
      <dgm:spPr/>
      <dgm:t>
        <a:bodyPr/>
        <a:lstStyle/>
        <a:p>
          <a:r>
            <a:rPr lang="en-US" dirty="0" smtClean="0"/>
            <a:t>Y</a:t>
          </a:r>
          <a:r>
            <a:rPr lang="sr-Latn-RS" dirty="0" smtClean="0"/>
            <a:t>ou for </a:t>
          </a:r>
          <a:endParaRPr lang="en-GB" dirty="0"/>
        </a:p>
      </dgm:t>
    </dgm:pt>
    <dgm:pt modelId="{E7BB684C-E980-43D9-8AED-0E81FFCB383C}" type="parTrans" cxnId="{A672A750-423E-41D9-BB22-51C62A16D9A8}">
      <dgm:prSet/>
      <dgm:spPr/>
      <dgm:t>
        <a:bodyPr/>
        <a:lstStyle/>
        <a:p>
          <a:endParaRPr lang="en-GB"/>
        </a:p>
      </dgm:t>
    </dgm:pt>
    <dgm:pt modelId="{AB67902C-78E5-4CC1-BB92-5B392C8C5B95}" type="sibTrans" cxnId="{A672A750-423E-41D9-BB22-51C62A16D9A8}">
      <dgm:prSet/>
      <dgm:spPr/>
      <dgm:t>
        <a:bodyPr/>
        <a:lstStyle/>
        <a:p>
          <a:endParaRPr lang="en-GB"/>
        </a:p>
      </dgm:t>
    </dgm:pt>
    <dgm:pt modelId="{272D8942-4CDA-4BE6-8530-650B2E30CF29}">
      <dgm:prSet phldrT="[Text]"/>
      <dgm:spPr/>
      <dgm:t>
        <a:bodyPr/>
        <a:lstStyle/>
        <a:p>
          <a:r>
            <a:rPr lang="sr-Latn-RS" dirty="0" smtClean="0"/>
            <a:t>Thank</a:t>
          </a:r>
          <a:endParaRPr lang="en-GB" dirty="0"/>
        </a:p>
      </dgm:t>
    </dgm:pt>
    <dgm:pt modelId="{F8401CD8-2471-4F17-A27D-B6987A79B0A1}" type="parTrans" cxnId="{C076F4F3-4DD6-48A1-91A3-52D3349B563D}">
      <dgm:prSet/>
      <dgm:spPr/>
      <dgm:t>
        <a:bodyPr/>
        <a:lstStyle/>
        <a:p>
          <a:endParaRPr lang="en-GB"/>
        </a:p>
      </dgm:t>
    </dgm:pt>
    <dgm:pt modelId="{79FAE750-484B-4C68-BA48-2BA79123F24A}" type="sibTrans" cxnId="{C076F4F3-4DD6-48A1-91A3-52D3349B563D}">
      <dgm:prSet/>
      <dgm:spPr/>
      <dgm:t>
        <a:bodyPr/>
        <a:lstStyle/>
        <a:p>
          <a:endParaRPr lang="en-GB"/>
        </a:p>
      </dgm:t>
    </dgm:pt>
    <dgm:pt modelId="{EBF38862-321A-49EF-AC60-3FED94C4A14E}" type="pres">
      <dgm:prSet presAssocID="{87635854-0C5F-4A26-B453-F3A0818E6312}" presName="composite" presStyleCnt="0">
        <dgm:presLayoutVars>
          <dgm:chMax val="3"/>
          <dgm:animLvl val="lvl"/>
          <dgm:resizeHandles val="exact"/>
        </dgm:presLayoutVars>
      </dgm:prSet>
      <dgm:spPr/>
    </dgm:pt>
    <dgm:pt modelId="{51BF178D-2184-4110-B058-F9CF703307D6}" type="pres">
      <dgm:prSet presAssocID="{D6B0E9F4-C46B-4976-9A90-29E138CBC5E6}" presName="gear1" presStyleLbl="node1" presStyleIdx="0" presStyleCnt="3" custLinFactNeighborX="2648" custLinFactNeighborY="2648">
        <dgm:presLayoutVars>
          <dgm:chMax val="1"/>
          <dgm:bulletEnabled val="1"/>
        </dgm:presLayoutVars>
      </dgm:prSet>
      <dgm:spPr/>
      <dgm:t>
        <a:bodyPr/>
        <a:lstStyle/>
        <a:p>
          <a:endParaRPr lang="en-GB"/>
        </a:p>
      </dgm:t>
    </dgm:pt>
    <dgm:pt modelId="{3BDEA236-C67D-4B01-AA70-93B374FB5492}" type="pres">
      <dgm:prSet presAssocID="{D6B0E9F4-C46B-4976-9A90-29E138CBC5E6}" presName="gear1srcNode" presStyleLbl="node1" presStyleIdx="0" presStyleCnt="3"/>
      <dgm:spPr/>
      <dgm:t>
        <a:bodyPr/>
        <a:lstStyle/>
        <a:p>
          <a:endParaRPr lang="en-GB"/>
        </a:p>
      </dgm:t>
    </dgm:pt>
    <dgm:pt modelId="{A8513E9A-202C-458C-9621-EFA33C07239F}" type="pres">
      <dgm:prSet presAssocID="{D6B0E9F4-C46B-4976-9A90-29E138CBC5E6}" presName="gear1dstNode" presStyleLbl="node1" presStyleIdx="0" presStyleCnt="3"/>
      <dgm:spPr/>
      <dgm:t>
        <a:bodyPr/>
        <a:lstStyle/>
        <a:p>
          <a:endParaRPr lang="en-GB"/>
        </a:p>
      </dgm:t>
    </dgm:pt>
    <dgm:pt modelId="{110CC191-DBED-46C5-99A7-097492A464DF}" type="pres">
      <dgm:prSet presAssocID="{A72CC808-ED79-48B5-911C-45BD9B4DE0BD}" presName="gear2" presStyleLbl="node1" presStyleIdx="1" presStyleCnt="3">
        <dgm:presLayoutVars>
          <dgm:chMax val="1"/>
          <dgm:bulletEnabled val="1"/>
        </dgm:presLayoutVars>
      </dgm:prSet>
      <dgm:spPr/>
      <dgm:t>
        <a:bodyPr/>
        <a:lstStyle/>
        <a:p>
          <a:endParaRPr lang="en-GB"/>
        </a:p>
      </dgm:t>
    </dgm:pt>
    <dgm:pt modelId="{0C0EC808-AE67-4757-9480-70F44510C858}" type="pres">
      <dgm:prSet presAssocID="{A72CC808-ED79-48B5-911C-45BD9B4DE0BD}" presName="gear2srcNode" presStyleLbl="node1" presStyleIdx="1" presStyleCnt="3"/>
      <dgm:spPr/>
      <dgm:t>
        <a:bodyPr/>
        <a:lstStyle/>
        <a:p>
          <a:endParaRPr lang="en-GB"/>
        </a:p>
      </dgm:t>
    </dgm:pt>
    <dgm:pt modelId="{300F8F17-E7BE-45C7-9CDD-2E770C44D740}" type="pres">
      <dgm:prSet presAssocID="{A72CC808-ED79-48B5-911C-45BD9B4DE0BD}" presName="gear2dstNode" presStyleLbl="node1" presStyleIdx="1" presStyleCnt="3"/>
      <dgm:spPr/>
      <dgm:t>
        <a:bodyPr/>
        <a:lstStyle/>
        <a:p>
          <a:endParaRPr lang="en-GB"/>
        </a:p>
      </dgm:t>
    </dgm:pt>
    <dgm:pt modelId="{A6426B11-AB59-49C2-BC82-43BC017C59EA}" type="pres">
      <dgm:prSet presAssocID="{272D8942-4CDA-4BE6-8530-650B2E30CF29}" presName="gear3" presStyleLbl="node1" presStyleIdx="2" presStyleCnt="3" custLinFactNeighborX="-7904" custLinFactNeighborY="-6127"/>
      <dgm:spPr/>
      <dgm:t>
        <a:bodyPr/>
        <a:lstStyle/>
        <a:p>
          <a:endParaRPr lang="en-GB"/>
        </a:p>
      </dgm:t>
    </dgm:pt>
    <dgm:pt modelId="{243B7430-5AE4-4592-B00A-BC067D03A1AC}" type="pres">
      <dgm:prSet presAssocID="{272D8942-4CDA-4BE6-8530-650B2E30CF29}" presName="gear3tx" presStyleLbl="node1" presStyleIdx="2" presStyleCnt="3">
        <dgm:presLayoutVars>
          <dgm:chMax val="1"/>
          <dgm:bulletEnabled val="1"/>
        </dgm:presLayoutVars>
      </dgm:prSet>
      <dgm:spPr/>
      <dgm:t>
        <a:bodyPr/>
        <a:lstStyle/>
        <a:p>
          <a:endParaRPr lang="en-GB"/>
        </a:p>
      </dgm:t>
    </dgm:pt>
    <dgm:pt modelId="{8816DD88-A042-4BBD-A6F3-899C7D345438}" type="pres">
      <dgm:prSet presAssocID="{272D8942-4CDA-4BE6-8530-650B2E30CF29}" presName="gear3srcNode" presStyleLbl="node1" presStyleIdx="2" presStyleCnt="3"/>
      <dgm:spPr/>
      <dgm:t>
        <a:bodyPr/>
        <a:lstStyle/>
        <a:p>
          <a:endParaRPr lang="en-GB"/>
        </a:p>
      </dgm:t>
    </dgm:pt>
    <dgm:pt modelId="{50501EE2-A1BA-44DE-B6C7-00B359B0414F}" type="pres">
      <dgm:prSet presAssocID="{272D8942-4CDA-4BE6-8530-650B2E30CF29}" presName="gear3dstNode" presStyleLbl="node1" presStyleIdx="2" presStyleCnt="3"/>
      <dgm:spPr/>
      <dgm:t>
        <a:bodyPr/>
        <a:lstStyle/>
        <a:p>
          <a:endParaRPr lang="en-GB"/>
        </a:p>
      </dgm:t>
    </dgm:pt>
    <dgm:pt modelId="{B6A13E84-62C5-4EEB-9D1E-533736A7FCE2}" type="pres">
      <dgm:prSet presAssocID="{83380FAD-6D87-4C2F-A260-80AB7F55BE94}" presName="connector1" presStyleLbl="sibTrans2D1" presStyleIdx="0" presStyleCnt="3"/>
      <dgm:spPr/>
      <dgm:t>
        <a:bodyPr/>
        <a:lstStyle/>
        <a:p>
          <a:endParaRPr lang="en-GB"/>
        </a:p>
      </dgm:t>
    </dgm:pt>
    <dgm:pt modelId="{63902D6E-014E-4966-B941-D4CB6C71CA6E}" type="pres">
      <dgm:prSet presAssocID="{AB67902C-78E5-4CC1-BB92-5B392C8C5B95}" presName="connector2" presStyleLbl="sibTrans2D1" presStyleIdx="1" presStyleCnt="3"/>
      <dgm:spPr/>
      <dgm:t>
        <a:bodyPr/>
        <a:lstStyle/>
        <a:p>
          <a:endParaRPr lang="en-GB"/>
        </a:p>
      </dgm:t>
    </dgm:pt>
    <dgm:pt modelId="{4D70418E-192B-45EC-B33C-3693B8AB2C0B}" type="pres">
      <dgm:prSet presAssocID="{79FAE750-484B-4C68-BA48-2BA79123F24A}" presName="connector3" presStyleLbl="sibTrans2D1" presStyleIdx="2" presStyleCnt="3"/>
      <dgm:spPr/>
      <dgm:t>
        <a:bodyPr/>
        <a:lstStyle/>
        <a:p>
          <a:endParaRPr lang="en-GB"/>
        </a:p>
      </dgm:t>
    </dgm:pt>
  </dgm:ptLst>
  <dgm:cxnLst>
    <dgm:cxn modelId="{6A6F2E77-C162-4699-96F0-7AC0DF1B6806}" type="presOf" srcId="{272D8942-4CDA-4BE6-8530-650B2E30CF29}" destId="{8816DD88-A042-4BBD-A6F3-899C7D345438}" srcOrd="2" destOrd="0" presId="urn:microsoft.com/office/officeart/2005/8/layout/gear1"/>
    <dgm:cxn modelId="{037E38AF-695D-4A46-BF31-5B7CBE40CBDD}" type="presOf" srcId="{AB67902C-78E5-4CC1-BB92-5B392C8C5B95}" destId="{63902D6E-014E-4966-B941-D4CB6C71CA6E}" srcOrd="0" destOrd="0" presId="urn:microsoft.com/office/officeart/2005/8/layout/gear1"/>
    <dgm:cxn modelId="{A672A750-423E-41D9-BB22-51C62A16D9A8}" srcId="{87635854-0C5F-4A26-B453-F3A0818E6312}" destId="{A72CC808-ED79-48B5-911C-45BD9B4DE0BD}" srcOrd="1" destOrd="0" parTransId="{E7BB684C-E980-43D9-8AED-0E81FFCB383C}" sibTransId="{AB67902C-78E5-4CC1-BB92-5B392C8C5B95}"/>
    <dgm:cxn modelId="{97B79FB3-268C-4F3A-9116-346C382E63FA}" type="presOf" srcId="{A72CC808-ED79-48B5-911C-45BD9B4DE0BD}" destId="{300F8F17-E7BE-45C7-9CDD-2E770C44D740}" srcOrd="2" destOrd="0" presId="urn:microsoft.com/office/officeart/2005/8/layout/gear1"/>
    <dgm:cxn modelId="{1FC52DDB-A34C-4F48-A253-34A73ED116A4}" type="presOf" srcId="{79FAE750-484B-4C68-BA48-2BA79123F24A}" destId="{4D70418E-192B-45EC-B33C-3693B8AB2C0B}" srcOrd="0" destOrd="0" presId="urn:microsoft.com/office/officeart/2005/8/layout/gear1"/>
    <dgm:cxn modelId="{FEAA86CD-AEA0-4594-BBE2-131119057CC2}" type="presOf" srcId="{272D8942-4CDA-4BE6-8530-650B2E30CF29}" destId="{50501EE2-A1BA-44DE-B6C7-00B359B0414F}" srcOrd="3" destOrd="0" presId="urn:microsoft.com/office/officeart/2005/8/layout/gear1"/>
    <dgm:cxn modelId="{2252B57E-5CE2-4B35-B8B1-B252048B1E24}" type="presOf" srcId="{272D8942-4CDA-4BE6-8530-650B2E30CF29}" destId="{A6426B11-AB59-49C2-BC82-43BC017C59EA}" srcOrd="0" destOrd="0" presId="urn:microsoft.com/office/officeart/2005/8/layout/gear1"/>
    <dgm:cxn modelId="{4F822AB6-2B3C-4643-A7B3-D8E50DB5F63B}" type="presOf" srcId="{A72CC808-ED79-48B5-911C-45BD9B4DE0BD}" destId="{0C0EC808-AE67-4757-9480-70F44510C858}" srcOrd="1" destOrd="0" presId="urn:microsoft.com/office/officeart/2005/8/layout/gear1"/>
    <dgm:cxn modelId="{6E39B674-3CFE-4C1A-AFB8-2CDB943C0CC8}" type="presOf" srcId="{D6B0E9F4-C46B-4976-9A90-29E138CBC5E6}" destId="{A8513E9A-202C-458C-9621-EFA33C07239F}" srcOrd="2" destOrd="0" presId="urn:microsoft.com/office/officeart/2005/8/layout/gear1"/>
    <dgm:cxn modelId="{1898AF32-315D-4D9A-8C58-5F0085FD5822}" type="presOf" srcId="{D6B0E9F4-C46B-4976-9A90-29E138CBC5E6}" destId="{3BDEA236-C67D-4B01-AA70-93B374FB5492}" srcOrd="1" destOrd="0" presId="urn:microsoft.com/office/officeart/2005/8/layout/gear1"/>
    <dgm:cxn modelId="{89869B4F-184E-4900-BE94-E81C63B54035}" type="presOf" srcId="{87635854-0C5F-4A26-B453-F3A0818E6312}" destId="{EBF38862-321A-49EF-AC60-3FED94C4A14E}" srcOrd="0" destOrd="0" presId="urn:microsoft.com/office/officeart/2005/8/layout/gear1"/>
    <dgm:cxn modelId="{C076F4F3-4DD6-48A1-91A3-52D3349B563D}" srcId="{87635854-0C5F-4A26-B453-F3A0818E6312}" destId="{272D8942-4CDA-4BE6-8530-650B2E30CF29}" srcOrd="2" destOrd="0" parTransId="{F8401CD8-2471-4F17-A27D-B6987A79B0A1}" sibTransId="{79FAE750-484B-4C68-BA48-2BA79123F24A}"/>
    <dgm:cxn modelId="{44625C5E-259D-4360-B545-A81B6A0F2C28}" type="presOf" srcId="{D6B0E9F4-C46B-4976-9A90-29E138CBC5E6}" destId="{51BF178D-2184-4110-B058-F9CF703307D6}" srcOrd="0" destOrd="0" presId="urn:microsoft.com/office/officeart/2005/8/layout/gear1"/>
    <dgm:cxn modelId="{787E7A4C-C89D-476E-A0AC-5E5057202B73}" type="presOf" srcId="{A72CC808-ED79-48B5-911C-45BD9B4DE0BD}" destId="{110CC191-DBED-46C5-99A7-097492A464DF}" srcOrd="0" destOrd="0" presId="urn:microsoft.com/office/officeart/2005/8/layout/gear1"/>
    <dgm:cxn modelId="{8DF15ADC-B1E9-49B6-8E29-2356E593C887}" type="presOf" srcId="{272D8942-4CDA-4BE6-8530-650B2E30CF29}" destId="{243B7430-5AE4-4592-B00A-BC067D03A1AC}" srcOrd="1" destOrd="0" presId="urn:microsoft.com/office/officeart/2005/8/layout/gear1"/>
    <dgm:cxn modelId="{44CA976B-F4DC-4831-9D74-19DABC9E8D24}" srcId="{87635854-0C5F-4A26-B453-F3A0818E6312}" destId="{D6B0E9F4-C46B-4976-9A90-29E138CBC5E6}" srcOrd="0" destOrd="0" parTransId="{5F1F1B49-47A8-4CEE-8B99-3D038A87518A}" sibTransId="{83380FAD-6D87-4C2F-A260-80AB7F55BE94}"/>
    <dgm:cxn modelId="{FB3486EF-ACFB-4C97-9F0F-FA7684706FB6}" type="presOf" srcId="{83380FAD-6D87-4C2F-A260-80AB7F55BE94}" destId="{B6A13E84-62C5-4EEB-9D1E-533736A7FCE2}" srcOrd="0" destOrd="0" presId="urn:microsoft.com/office/officeart/2005/8/layout/gear1"/>
    <dgm:cxn modelId="{4B58F303-8E42-4AD0-95A5-CE9633905FCA}" type="presParOf" srcId="{EBF38862-321A-49EF-AC60-3FED94C4A14E}" destId="{51BF178D-2184-4110-B058-F9CF703307D6}" srcOrd="0" destOrd="0" presId="urn:microsoft.com/office/officeart/2005/8/layout/gear1"/>
    <dgm:cxn modelId="{9AE2B64D-A29C-46CE-BEB3-BB5589BE8A1B}" type="presParOf" srcId="{EBF38862-321A-49EF-AC60-3FED94C4A14E}" destId="{3BDEA236-C67D-4B01-AA70-93B374FB5492}" srcOrd="1" destOrd="0" presId="urn:microsoft.com/office/officeart/2005/8/layout/gear1"/>
    <dgm:cxn modelId="{5E86D9B9-6A65-47D1-99A9-774C888196E9}" type="presParOf" srcId="{EBF38862-321A-49EF-AC60-3FED94C4A14E}" destId="{A8513E9A-202C-458C-9621-EFA33C07239F}" srcOrd="2" destOrd="0" presId="urn:microsoft.com/office/officeart/2005/8/layout/gear1"/>
    <dgm:cxn modelId="{27B3C31A-AFB0-4B45-BF7A-DCAF8054E077}" type="presParOf" srcId="{EBF38862-321A-49EF-AC60-3FED94C4A14E}" destId="{110CC191-DBED-46C5-99A7-097492A464DF}" srcOrd="3" destOrd="0" presId="urn:microsoft.com/office/officeart/2005/8/layout/gear1"/>
    <dgm:cxn modelId="{F19C7B8B-B47F-4EB0-A591-A12D59465452}" type="presParOf" srcId="{EBF38862-321A-49EF-AC60-3FED94C4A14E}" destId="{0C0EC808-AE67-4757-9480-70F44510C858}" srcOrd="4" destOrd="0" presId="urn:microsoft.com/office/officeart/2005/8/layout/gear1"/>
    <dgm:cxn modelId="{51B73A75-19CC-45A7-9C89-F034D9FF2FDE}" type="presParOf" srcId="{EBF38862-321A-49EF-AC60-3FED94C4A14E}" destId="{300F8F17-E7BE-45C7-9CDD-2E770C44D740}" srcOrd="5" destOrd="0" presId="urn:microsoft.com/office/officeart/2005/8/layout/gear1"/>
    <dgm:cxn modelId="{62E9C402-E3EB-408F-B53E-A39BC6C7931B}" type="presParOf" srcId="{EBF38862-321A-49EF-AC60-3FED94C4A14E}" destId="{A6426B11-AB59-49C2-BC82-43BC017C59EA}" srcOrd="6" destOrd="0" presId="urn:microsoft.com/office/officeart/2005/8/layout/gear1"/>
    <dgm:cxn modelId="{A2205B0A-7584-4250-8F1D-20F811C115DF}" type="presParOf" srcId="{EBF38862-321A-49EF-AC60-3FED94C4A14E}" destId="{243B7430-5AE4-4592-B00A-BC067D03A1AC}" srcOrd="7" destOrd="0" presId="urn:microsoft.com/office/officeart/2005/8/layout/gear1"/>
    <dgm:cxn modelId="{A53D158C-A421-4ACB-A96F-EBB9253D864A}" type="presParOf" srcId="{EBF38862-321A-49EF-AC60-3FED94C4A14E}" destId="{8816DD88-A042-4BBD-A6F3-899C7D345438}" srcOrd="8" destOrd="0" presId="urn:microsoft.com/office/officeart/2005/8/layout/gear1"/>
    <dgm:cxn modelId="{951745D6-E3DF-4AA4-AC98-B370AAA70326}" type="presParOf" srcId="{EBF38862-321A-49EF-AC60-3FED94C4A14E}" destId="{50501EE2-A1BA-44DE-B6C7-00B359B0414F}" srcOrd="9" destOrd="0" presId="urn:microsoft.com/office/officeart/2005/8/layout/gear1"/>
    <dgm:cxn modelId="{8F1B6E64-5CFC-4C25-B998-5C429C10D075}" type="presParOf" srcId="{EBF38862-321A-49EF-AC60-3FED94C4A14E}" destId="{B6A13E84-62C5-4EEB-9D1E-533736A7FCE2}" srcOrd="10" destOrd="0" presId="urn:microsoft.com/office/officeart/2005/8/layout/gear1"/>
    <dgm:cxn modelId="{1931F93A-66B6-482A-B2E1-576FBAA9EB50}" type="presParOf" srcId="{EBF38862-321A-49EF-AC60-3FED94C4A14E}" destId="{63902D6E-014E-4966-B941-D4CB6C71CA6E}" srcOrd="11" destOrd="0" presId="urn:microsoft.com/office/officeart/2005/8/layout/gear1"/>
    <dgm:cxn modelId="{0AD400BF-7549-427D-A2A0-9B323E10FC95}" type="presParOf" srcId="{EBF38862-321A-49EF-AC60-3FED94C4A14E}" destId="{4D70418E-192B-45EC-B33C-3693B8AB2C0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28C7-2AD8-40E1-91CA-F6D44D7500F6}">
      <dsp:nvSpPr>
        <dsp:cNvPr id="0" name=""/>
        <dsp:cNvSpPr/>
      </dsp:nvSpPr>
      <dsp:spPr>
        <a:xfrm rot="5400000">
          <a:off x="-53636" y="54428"/>
          <a:ext cx="357578" cy="2503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en-GB" sz="700" kern="1200" dirty="0"/>
        </a:p>
      </dsp:txBody>
      <dsp:txXfrm rot="-5400000">
        <a:off x="1" y="125945"/>
        <a:ext cx="250305" cy="107273"/>
      </dsp:txXfrm>
    </dsp:sp>
    <dsp:sp modelId="{C45329DA-8C93-46D7-90DF-E915B040D2F3}">
      <dsp:nvSpPr>
        <dsp:cNvPr id="0" name=""/>
        <dsp:cNvSpPr/>
      </dsp:nvSpPr>
      <dsp:spPr>
        <a:xfrm rot="5400000">
          <a:off x="1388869" y="-1137772"/>
          <a:ext cx="232426" cy="250955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sr-Latn-RS" sz="1300" kern="1200" dirty="0" smtClean="0"/>
            <a:t>u</a:t>
          </a:r>
          <a:r>
            <a:rPr lang="en-GB" sz="1300" kern="1200" dirty="0" err="1" smtClean="0"/>
            <a:t>pstream</a:t>
          </a:r>
          <a:endParaRPr lang="en-GB" sz="1300" kern="1200" dirty="0"/>
        </a:p>
      </dsp:txBody>
      <dsp:txXfrm rot="-5400000">
        <a:off x="250305" y="12138"/>
        <a:ext cx="2498208" cy="209734"/>
      </dsp:txXfrm>
    </dsp:sp>
    <dsp:sp modelId="{56ABEFD3-8D62-4275-9EA4-34019948B753}">
      <dsp:nvSpPr>
        <dsp:cNvPr id="0" name=""/>
        <dsp:cNvSpPr/>
      </dsp:nvSpPr>
      <dsp:spPr>
        <a:xfrm rot="5400000">
          <a:off x="-53636" y="234668"/>
          <a:ext cx="357578" cy="2503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en-GB" sz="700" kern="1200" dirty="0"/>
        </a:p>
      </dsp:txBody>
      <dsp:txXfrm rot="-5400000">
        <a:off x="1" y="306185"/>
        <a:ext cx="250305" cy="107273"/>
      </dsp:txXfrm>
    </dsp:sp>
    <dsp:sp modelId="{3D7B79D0-42DF-4303-B547-146AB9B07703}">
      <dsp:nvSpPr>
        <dsp:cNvPr id="0" name=""/>
        <dsp:cNvSpPr/>
      </dsp:nvSpPr>
      <dsp:spPr>
        <a:xfrm rot="5400000">
          <a:off x="1388869" y="-969431"/>
          <a:ext cx="232426" cy="250955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refining</a:t>
          </a:r>
          <a:endParaRPr lang="en-GB" sz="1300" kern="1200" dirty="0"/>
        </a:p>
      </dsp:txBody>
      <dsp:txXfrm rot="-5400000">
        <a:off x="250305" y="180479"/>
        <a:ext cx="2498208" cy="209734"/>
      </dsp:txXfrm>
    </dsp:sp>
    <dsp:sp modelId="{B6434A1A-FEC1-4826-9DFA-A35747254B76}">
      <dsp:nvSpPr>
        <dsp:cNvPr id="0" name=""/>
        <dsp:cNvSpPr/>
      </dsp:nvSpPr>
      <dsp:spPr>
        <a:xfrm rot="5400000">
          <a:off x="-53636" y="414907"/>
          <a:ext cx="357578" cy="2503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en-GB" sz="700" kern="1200" dirty="0"/>
        </a:p>
      </dsp:txBody>
      <dsp:txXfrm rot="-5400000">
        <a:off x="1" y="486424"/>
        <a:ext cx="250305" cy="107273"/>
      </dsp:txXfrm>
    </dsp:sp>
    <dsp:sp modelId="{B0304384-540E-42C3-98D2-943F20F3B476}">
      <dsp:nvSpPr>
        <dsp:cNvPr id="0" name=""/>
        <dsp:cNvSpPr/>
      </dsp:nvSpPr>
      <dsp:spPr>
        <a:xfrm rot="5400000">
          <a:off x="1388869" y="-777293"/>
          <a:ext cx="232426" cy="250955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sales and </a:t>
          </a:r>
          <a:r>
            <a:rPr lang="en-GB" sz="1300" kern="1200" dirty="0" err="1" smtClean="0"/>
            <a:t>distrib</a:t>
          </a:r>
          <a:r>
            <a:rPr lang="sr-Latn-RS" sz="1300" kern="1200" dirty="0" smtClean="0"/>
            <a:t>u</a:t>
          </a:r>
          <a:r>
            <a:rPr lang="en-GB" sz="1300" kern="1200" dirty="0" err="1" smtClean="0"/>
            <a:t>tion</a:t>
          </a:r>
          <a:endParaRPr lang="en-GB" sz="1300" kern="1200" dirty="0"/>
        </a:p>
      </dsp:txBody>
      <dsp:txXfrm rot="-5400000">
        <a:off x="250305" y="372617"/>
        <a:ext cx="2498208" cy="209734"/>
      </dsp:txXfrm>
    </dsp:sp>
    <dsp:sp modelId="{8FA71AB7-BDD3-4B2C-88EE-23A9EFECCD81}">
      <dsp:nvSpPr>
        <dsp:cNvPr id="0" name=""/>
        <dsp:cNvSpPr/>
      </dsp:nvSpPr>
      <dsp:spPr>
        <a:xfrm rot="5400000">
          <a:off x="-53636" y="595146"/>
          <a:ext cx="357578" cy="2503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en-GB" sz="700" kern="1200"/>
        </a:p>
      </dsp:txBody>
      <dsp:txXfrm rot="-5400000">
        <a:off x="1" y="666663"/>
        <a:ext cx="250305" cy="107273"/>
      </dsp:txXfrm>
    </dsp:sp>
    <dsp:sp modelId="{F12A4A0C-383F-4991-8BCD-641691F43E4C}">
      <dsp:nvSpPr>
        <dsp:cNvPr id="0" name=""/>
        <dsp:cNvSpPr/>
      </dsp:nvSpPr>
      <dsp:spPr>
        <a:xfrm rot="5400000">
          <a:off x="1388869" y="-597054"/>
          <a:ext cx="232426" cy="250955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oilfield services</a:t>
          </a:r>
          <a:endParaRPr lang="en-GB" sz="1300" kern="1200" dirty="0"/>
        </a:p>
      </dsp:txBody>
      <dsp:txXfrm rot="-5400000">
        <a:off x="250305" y="552856"/>
        <a:ext cx="2498208" cy="209734"/>
      </dsp:txXfrm>
    </dsp:sp>
    <dsp:sp modelId="{DCB68E44-F3EB-494A-B6EC-9CFAF623640D}">
      <dsp:nvSpPr>
        <dsp:cNvPr id="0" name=""/>
        <dsp:cNvSpPr/>
      </dsp:nvSpPr>
      <dsp:spPr>
        <a:xfrm rot="5400000">
          <a:off x="-53636" y="775386"/>
          <a:ext cx="357578" cy="2503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en-GB" sz="700" kern="1200"/>
        </a:p>
      </dsp:txBody>
      <dsp:txXfrm rot="-5400000">
        <a:off x="1" y="846903"/>
        <a:ext cx="250305" cy="107273"/>
      </dsp:txXfrm>
    </dsp:sp>
    <dsp:sp modelId="{584CE2F1-0C53-449F-B3CD-BF97404B8E66}">
      <dsp:nvSpPr>
        <dsp:cNvPr id="0" name=""/>
        <dsp:cNvSpPr/>
      </dsp:nvSpPr>
      <dsp:spPr>
        <a:xfrm rot="5400000">
          <a:off x="1388869" y="-416814"/>
          <a:ext cx="232426" cy="250955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smtClean="0"/>
            <a:t>energy</a:t>
          </a:r>
          <a:endParaRPr lang="en-GB" sz="1300" kern="1200"/>
        </a:p>
      </dsp:txBody>
      <dsp:txXfrm rot="-5400000">
        <a:off x="250305" y="733096"/>
        <a:ext cx="2498208" cy="20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E8EDF-FB05-41C8-8D02-2711FC12F969}">
      <dsp:nvSpPr>
        <dsp:cNvPr id="0" name=""/>
        <dsp:cNvSpPr/>
      </dsp:nvSpPr>
      <dsp:spPr>
        <a:xfrm rot="16200000">
          <a:off x="1471" y="-931"/>
          <a:ext cx="2740512" cy="2742375"/>
        </a:xfrm>
        <a:prstGeom prst="downArrow">
          <a:avLst>
            <a:gd name="adj1" fmla="val 50000"/>
            <a:gd name="adj2" fmla="val 3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C00000"/>
              </a:solidFill>
              <a:latin typeface="Arial" pitchFamily="34" charset="0"/>
              <a:cs typeface="Arial" pitchFamily="34" charset="0"/>
            </a:rPr>
            <a:t>NIS</a:t>
          </a:r>
          <a:r>
            <a:rPr lang="en-GB" sz="1200" kern="1200" dirty="0" smtClean="0">
              <a:latin typeface="Arial" pitchFamily="34" charset="0"/>
              <a:cs typeface="Arial" pitchFamily="34" charset="0"/>
            </a:rPr>
            <a:t> is modern vertically integrated energy company</a:t>
          </a:r>
          <a:r>
            <a:rPr lang="sr-Latn-RS" sz="1200" kern="1200" dirty="0" smtClean="0">
              <a:latin typeface="Arial" pitchFamily="34" charset="0"/>
              <a:cs typeface="Arial" pitchFamily="34" charset="0"/>
            </a:rPr>
            <a:t> </a:t>
          </a:r>
          <a:r>
            <a:rPr lang="en-GB" sz="1200" kern="1200" dirty="0" smtClean="0">
              <a:latin typeface="Arial" pitchFamily="34" charset="0"/>
              <a:cs typeface="Arial" pitchFamily="34" charset="0"/>
            </a:rPr>
            <a:t>one of the largest of its kind in South-East Europe</a:t>
          </a:r>
          <a:r>
            <a:rPr lang="sr-Latn-RS" sz="1200" kern="1200" dirty="0" smtClean="0">
              <a:latin typeface="Arial" pitchFamily="34" charset="0"/>
              <a:cs typeface="Arial" pitchFamily="34" charset="0"/>
            </a:rPr>
            <a:t>. </a:t>
          </a:r>
          <a:endParaRPr lang="en-GB" sz="1200" kern="1200" dirty="0"/>
        </a:p>
      </dsp:txBody>
      <dsp:txXfrm rot="5400000">
        <a:off x="540" y="685128"/>
        <a:ext cx="2262785" cy="1370256"/>
      </dsp:txXfrm>
    </dsp:sp>
    <dsp:sp modelId="{6D5E688E-6BEE-465B-8273-8FF9D743AB69}">
      <dsp:nvSpPr>
        <dsp:cNvPr id="0" name=""/>
        <dsp:cNvSpPr/>
      </dsp:nvSpPr>
      <dsp:spPr>
        <a:xfrm rot="5400000">
          <a:off x="2822273" y="13669"/>
          <a:ext cx="2740512" cy="2744102"/>
        </a:xfrm>
        <a:prstGeom prst="downArrow">
          <a:avLst>
            <a:gd name="adj1" fmla="val 50000"/>
            <a:gd name="adj2" fmla="val 3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0070C0"/>
              </a:solidFill>
              <a:latin typeface="Arial" pitchFamily="34" charset="0"/>
              <a:cs typeface="Arial" pitchFamily="34" charset="0"/>
            </a:rPr>
            <a:t>Gazprom </a:t>
          </a:r>
          <a:r>
            <a:rPr lang="en-GB" sz="1200" b="1" kern="1200" dirty="0" err="1" smtClean="0">
              <a:solidFill>
                <a:srgbClr val="0070C0"/>
              </a:solidFill>
              <a:latin typeface="Arial" pitchFamily="34" charset="0"/>
              <a:cs typeface="Arial" pitchFamily="34" charset="0"/>
            </a:rPr>
            <a:t>Neft</a:t>
          </a:r>
          <a:r>
            <a:rPr lang="en-GB" sz="1200" kern="1200" dirty="0" smtClean="0">
              <a:latin typeface="Arial" pitchFamily="34" charset="0"/>
              <a:cs typeface="Arial" pitchFamily="34" charset="0"/>
            </a:rPr>
            <a:t> is the fifth largest Russian oil company by crude oil production</a:t>
          </a:r>
          <a:endParaRPr lang="en-GB" sz="1200" kern="1200" dirty="0"/>
        </a:p>
      </dsp:txBody>
      <dsp:txXfrm rot="-5400000">
        <a:off x="3300068" y="700592"/>
        <a:ext cx="2264512" cy="1370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A2C7A-C834-4168-9D10-D32707E627BB}">
      <dsp:nvSpPr>
        <dsp:cNvPr id="0" name=""/>
        <dsp:cNvSpPr/>
      </dsp:nvSpPr>
      <dsp:spPr>
        <a:xfrm>
          <a:off x="104220" y="0"/>
          <a:ext cx="2019680" cy="9420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DBFDE-320C-46E5-9726-00829F155256}">
      <dsp:nvSpPr>
        <dsp:cNvPr id="0" name=""/>
        <dsp:cNvSpPr/>
      </dsp:nvSpPr>
      <dsp:spPr>
        <a:xfrm>
          <a:off x="2033875" y="1041330"/>
          <a:ext cx="2107557" cy="130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The Gazprom </a:t>
          </a:r>
          <a:r>
            <a:rPr lang="en-GB" sz="900" kern="1200" dirty="0" err="1" smtClean="0"/>
            <a:t>Neft</a:t>
          </a:r>
          <a:r>
            <a:rPr lang="en-GB" sz="900" kern="1200" dirty="0" smtClean="0"/>
            <a:t> Group includes about 80 crude production, refinery and marketing companies in Russia and across Europe, which are organized in a vertically-integrated structure. The Company refines more than 80% of the oil it produces which is in terms of value is an optimal level between production and processing.</a:t>
          </a:r>
          <a:endParaRPr lang="en-GB" sz="900" kern="1200" dirty="0"/>
        </a:p>
      </dsp:txBody>
      <dsp:txXfrm>
        <a:off x="2033875" y="1041330"/>
        <a:ext cx="2107557" cy="1301800"/>
      </dsp:txXfrm>
    </dsp:sp>
    <dsp:sp modelId="{7A68F052-1D13-47D1-BB41-AFA5EE557C2F}">
      <dsp:nvSpPr>
        <dsp:cNvPr id="0" name=""/>
        <dsp:cNvSpPr/>
      </dsp:nvSpPr>
      <dsp:spPr>
        <a:xfrm>
          <a:off x="1847926" y="855540"/>
          <a:ext cx="506153" cy="506284"/>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EAA94-0446-4E89-9A9D-FF61B33D87F4}">
      <dsp:nvSpPr>
        <dsp:cNvPr id="0" name=""/>
        <dsp:cNvSpPr/>
      </dsp:nvSpPr>
      <dsp:spPr>
        <a:xfrm rot="5400000">
          <a:off x="3835823" y="855605"/>
          <a:ext cx="506284" cy="506153"/>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E1567-2F5C-4E6A-BA22-8327D48F8F28}">
      <dsp:nvSpPr>
        <dsp:cNvPr id="0" name=""/>
        <dsp:cNvSpPr/>
      </dsp:nvSpPr>
      <dsp:spPr>
        <a:xfrm rot="16200000">
          <a:off x="1847860" y="2022956"/>
          <a:ext cx="506284" cy="506153"/>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59B4A-4684-455D-9E59-204D98F3B112}">
      <dsp:nvSpPr>
        <dsp:cNvPr id="0" name=""/>
        <dsp:cNvSpPr/>
      </dsp:nvSpPr>
      <dsp:spPr>
        <a:xfrm rot="10800000">
          <a:off x="3835889" y="2022891"/>
          <a:ext cx="506153" cy="506284"/>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08C3B-E5F0-4B0E-BBDF-9603D7746FB2}">
      <dsp:nvSpPr>
        <dsp:cNvPr id="0" name=""/>
        <dsp:cNvSpPr/>
      </dsp:nvSpPr>
      <dsp:spPr>
        <a:xfrm>
          <a:off x="2275582" y="755"/>
          <a:ext cx="1065458" cy="10654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0" i="0" kern="1200" dirty="0" smtClean="0"/>
            <a:t>5 million tons of crude oil and gas produces</a:t>
          </a:r>
          <a:endParaRPr lang="en-GB" sz="1000" kern="1200" dirty="0"/>
        </a:p>
      </dsp:txBody>
      <dsp:txXfrm>
        <a:off x="2431615" y="156788"/>
        <a:ext cx="753392" cy="753392"/>
      </dsp:txXfrm>
    </dsp:sp>
    <dsp:sp modelId="{7C0437BA-881D-45B9-A9EE-DD89B55C5489}">
      <dsp:nvSpPr>
        <dsp:cNvPr id="0" name=""/>
        <dsp:cNvSpPr/>
      </dsp:nvSpPr>
      <dsp:spPr>
        <a:xfrm rot="2160000">
          <a:off x="3307325" y="819069"/>
          <a:ext cx="283057" cy="359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3315434" y="866031"/>
        <a:ext cx="198140" cy="215756"/>
      </dsp:txXfrm>
    </dsp:sp>
    <dsp:sp modelId="{C18560B8-6E1E-455A-BDA9-ACEDF8232373}">
      <dsp:nvSpPr>
        <dsp:cNvPr id="0" name=""/>
        <dsp:cNvSpPr/>
      </dsp:nvSpPr>
      <dsp:spPr>
        <a:xfrm>
          <a:off x="3569629" y="940935"/>
          <a:ext cx="1065458" cy="10654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0" i="0" kern="1200" dirty="0" smtClean="0"/>
            <a:t>5 million tons refined</a:t>
          </a:r>
          <a:endParaRPr lang="en-GB" sz="1000" kern="1200" dirty="0"/>
        </a:p>
      </dsp:txBody>
      <dsp:txXfrm>
        <a:off x="3725662" y="1096968"/>
        <a:ext cx="753392" cy="753392"/>
      </dsp:txXfrm>
    </dsp:sp>
    <dsp:sp modelId="{B2D735A6-8385-468A-AAAA-9082D8FCBDEC}">
      <dsp:nvSpPr>
        <dsp:cNvPr id="0" name=""/>
        <dsp:cNvSpPr/>
      </dsp:nvSpPr>
      <dsp:spPr>
        <a:xfrm rot="6480000">
          <a:off x="3716164" y="2046870"/>
          <a:ext cx="283057" cy="359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10800000">
        <a:off x="3771743" y="2078408"/>
        <a:ext cx="198140" cy="215756"/>
      </dsp:txXfrm>
    </dsp:sp>
    <dsp:sp modelId="{2A3796C2-731A-45E5-A5D8-AAABC94E889D}">
      <dsp:nvSpPr>
        <dsp:cNvPr id="0" name=""/>
        <dsp:cNvSpPr/>
      </dsp:nvSpPr>
      <dsp:spPr>
        <a:xfrm>
          <a:off x="3075347" y="2462177"/>
          <a:ext cx="1065458" cy="10654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0" i="0" kern="1200" dirty="0" smtClean="0"/>
            <a:t>5 million tons oil products sold</a:t>
          </a:r>
          <a:endParaRPr lang="en-GB" sz="1000" kern="1200" dirty="0"/>
        </a:p>
      </dsp:txBody>
      <dsp:txXfrm>
        <a:off x="3231380" y="2618210"/>
        <a:ext cx="753392" cy="753392"/>
      </dsp:txXfrm>
    </dsp:sp>
    <dsp:sp modelId="{C34438D0-C528-4C91-9B87-30825AD49963}">
      <dsp:nvSpPr>
        <dsp:cNvPr id="0" name=""/>
        <dsp:cNvSpPr/>
      </dsp:nvSpPr>
      <dsp:spPr>
        <a:xfrm rot="10800000">
          <a:off x="2674794" y="2815110"/>
          <a:ext cx="283057" cy="359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10800000">
        <a:off x="2759711" y="2887028"/>
        <a:ext cx="198140" cy="215756"/>
      </dsp:txXfrm>
    </dsp:sp>
    <dsp:sp modelId="{9FC5C7B6-4A74-4CD7-9780-38D7609588C7}">
      <dsp:nvSpPr>
        <dsp:cNvPr id="0" name=""/>
        <dsp:cNvSpPr/>
      </dsp:nvSpPr>
      <dsp:spPr>
        <a:xfrm>
          <a:off x="1475818" y="2462177"/>
          <a:ext cx="1065458" cy="10654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0" i="0" kern="1200" dirty="0" smtClean="0"/>
            <a:t>Euro-5 standard of process and result</a:t>
          </a:r>
          <a:endParaRPr lang="en-GB" sz="1000" kern="1200" dirty="0"/>
        </a:p>
      </dsp:txBody>
      <dsp:txXfrm>
        <a:off x="1631851" y="2618210"/>
        <a:ext cx="753392" cy="753392"/>
      </dsp:txXfrm>
    </dsp:sp>
    <dsp:sp modelId="{385B4688-8F48-4315-88E7-291E4514D80A}">
      <dsp:nvSpPr>
        <dsp:cNvPr id="0" name=""/>
        <dsp:cNvSpPr/>
      </dsp:nvSpPr>
      <dsp:spPr>
        <a:xfrm rot="15120000">
          <a:off x="1622353" y="2062108"/>
          <a:ext cx="283057" cy="359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10800000">
        <a:off x="1677932" y="2174406"/>
        <a:ext cx="198140" cy="215756"/>
      </dsp:txXfrm>
    </dsp:sp>
    <dsp:sp modelId="{79D65AFB-B95D-45FF-95D0-889532785F0B}">
      <dsp:nvSpPr>
        <dsp:cNvPr id="0" name=""/>
        <dsp:cNvSpPr/>
      </dsp:nvSpPr>
      <dsp:spPr>
        <a:xfrm>
          <a:off x="981536" y="940935"/>
          <a:ext cx="1065458" cy="10654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0" i="0" kern="1200" dirty="0" smtClean="0"/>
            <a:t>Value of one NIS share will be 5.000 dinars</a:t>
          </a:r>
          <a:endParaRPr lang="en-GB" sz="1000" kern="1200" dirty="0"/>
        </a:p>
      </dsp:txBody>
      <dsp:txXfrm>
        <a:off x="1137569" y="1096968"/>
        <a:ext cx="753392" cy="753392"/>
      </dsp:txXfrm>
    </dsp:sp>
    <dsp:sp modelId="{D79341C7-F8D2-49B4-9C95-F16269F292E5}">
      <dsp:nvSpPr>
        <dsp:cNvPr id="0" name=""/>
        <dsp:cNvSpPr/>
      </dsp:nvSpPr>
      <dsp:spPr>
        <a:xfrm rot="19440000">
          <a:off x="2013279" y="828487"/>
          <a:ext cx="283057" cy="359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2021388" y="925361"/>
        <a:ext cx="198140" cy="215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9FBF0-80B3-4802-9B8B-76E6EF91C30C}">
      <dsp:nvSpPr>
        <dsp:cNvPr id="0" name=""/>
        <dsp:cNvSpPr/>
      </dsp:nvSpPr>
      <dsp:spPr>
        <a:xfrm>
          <a:off x="927" y="680633"/>
          <a:ext cx="1809425" cy="1809425"/>
        </a:xfrm>
        <a:prstGeom prst="ellipse">
          <a:avLst/>
        </a:prstGeom>
        <a:solidFill>
          <a:schemeClr val="accent1">
            <a:shade val="80000"/>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579" tIns="25400" rIns="99579" bIns="25400" numCol="1" spcCol="1270" anchor="ctr" anchorCtr="0">
          <a:noAutofit/>
        </a:bodyPr>
        <a:lstStyle/>
        <a:p>
          <a:pPr lvl="0" algn="ctr" defTabSz="889000">
            <a:lnSpc>
              <a:spcPct val="90000"/>
            </a:lnSpc>
            <a:spcBef>
              <a:spcPct val="0"/>
            </a:spcBef>
            <a:spcAft>
              <a:spcPct val="35000"/>
            </a:spcAft>
          </a:pPr>
          <a:r>
            <a:rPr lang="sr-Latn-RS" sz="2000" b="1" kern="1200" dirty="0" smtClean="0"/>
            <a:t>WIND</a:t>
          </a:r>
          <a:endParaRPr lang="en-GB" sz="900" b="1" kern="1200" dirty="0"/>
        </a:p>
      </dsp:txBody>
      <dsp:txXfrm>
        <a:off x="265911" y="945617"/>
        <a:ext cx="1279457" cy="1279457"/>
      </dsp:txXfrm>
    </dsp:sp>
    <dsp:sp modelId="{D09F18E4-5992-4920-B1F9-C5FDB5BC8CDC}">
      <dsp:nvSpPr>
        <dsp:cNvPr id="0" name=""/>
        <dsp:cNvSpPr/>
      </dsp:nvSpPr>
      <dsp:spPr>
        <a:xfrm>
          <a:off x="1448468" y="680633"/>
          <a:ext cx="1809425" cy="1809425"/>
        </a:xfrm>
        <a:prstGeom prst="ellipse">
          <a:avLst/>
        </a:prstGeom>
        <a:solidFill>
          <a:schemeClr val="accent1">
            <a:shade val="80000"/>
            <a:alpha val="50000"/>
            <a:hueOff val="150023"/>
            <a:satOff val="-2826"/>
            <a:lumOff val="139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579" tIns="17780" rIns="99579" bIns="17780" numCol="1" spcCol="1270" anchor="ctr" anchorCtr="0">
          <a:noAutofit/>
        </a:bodyPr>
        <a:lstStyle/>
        <a:p>
          <a:pPr lvl="0" algn="ctr" defTabSz="622300">
            <a:lnSpc>
              <a:spcPct val="90000"/>
            </a:lnSpc>
            <a:spcBef>
              <a:spcPct val="0"/>
            </a:spcBef>
            <a:spcAft>
              <a:spcPct val="35000"/>
            </a:spcAft>
          </a:pPr>
          <a:r>
            <a:rPr lang="sr-Latn-RS" sz="1400" b="1" kern="1200" dirty="0" smtClean="0"/>
            <a:t>GEOTHERMAL</a:t>
          </a:r>
        </a:p>
        <a:p>
          <a:pPr lvl="0" algn="ctr" defTabSz="622300">
            <a:lnSpc>
              <a:spcPct val="90000"/>
            </a:lnSpc>
            <a:spcBef>
              <a:spcPct val="0"/>
            </a:spcBef>
            <a:spcAft>
              <a:spcPct val="35000"/>
            </a:spcAft>
          </a:pPr>
          <a:r>
            <a:rPr lang="sr-Latn-RS" sz="1400" b="1" kern="1200" dirty="0" smtClean="0"/>
            <a:t>ENERGY</a:t>
          </a:r>
          <a:endParaRPr lang="en-GB" sz="1400" b="1" kern="1200" dirty="0"/>
        </a:p>
      </dsp:txBody>
      <dsp:txXfrm>
        <a:off x="1713452" y="945617"/>
        <a:ext cx="1279457" cy="1279457"/>
      </dsp:txXfrm>
    </dsp:sp>
    <dsp:sp modelId="{89717A44-D7FA-4DDE-96B0-853287293DC9}">
      <dsp:nvSpPr>
        <dsp:cNvPr id="0" name=""/>
        <dsp:cNvSpPr/>
      </dsp:nvSpPr>
      <dsp:spPr>
        <a:xfrm>
          <a:off x="2896009" y="680633"/>
          <a:ext cx="1809425" cy="1809425"/>
        </a:xfrm>
        <a:prstGeom prst="ellipse">
          <a:avLst/>
        </a:prstGeom>
        <a:solidFill>
          <a:schemeClr val="accent1">
            <a:shade val="80000"/>
            <a:alpha val="50000"/>
            <a:hueOff val="300046"/>
            <a:satOff val="-5651"/>
            <a:lumOff val="278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579" tIns="22860" rIns="99579" bIns="22860" numCol="1" spcCol="1270" anchor="ctr" anchorCtr="0">
          <a:noAutofit/>
        </a:bodyPr>
        <a:lstStyle/>
        <a:p>
          <a:pPr lvl="0" algn="ctr" defTabSz="800100">
            <a:lnSpc>
              <a:spcPct val="90000"/>
            </a:lnSpc>
            <a:spcBef>
              <a:spcPct val="0"/>
            </a:spcBef>
            <a:spcAft>
              <a:spcPct val="35000"/>
            </a:spcAft>
          </a:pPr>
          <a:r>
            <a:rPr lang="sr-Latn-RS" sz="1800" b="1" kern="1200" dirty="0" smtClean="0"/>
            <a:t>BIOMASS</a:t>
          </a:r>
        </a:p>
        <a:p>
          <a:pPr lvl="0" algn="ctr" defTabSz="800100">
            <a:lnSpc>
              <a:spcPct val="90000"/>
            </a:lnSpc>
            <a:spcBef>
              <a:spcPct val="0"/>
            </a:spcBef>
            <a:spcAft>
              <a:spcPct val="35000"/>
            </a:spcAft>
          </a:pPr>
          <a:r>
            <a:rPr lang="sr-Latn-RS" sz="1800" b="1" kern="1200" dirty="0" smtClean="0"/>
            <a:t>BIOGAS</a:t>
          </a:r>
          <a:endParaRPr lang="en-GB" sz="1800" b="1" kern="1200" dirty="0"/>
        </a:p>
      </dsp:txBody>
      <dsp:txXfrm>
        <a:off x="3160993" y="945617"/>
        <a:ext cx="1279457" cy="1279457"/>
      </dsp:txXfrm>
    </dsp:sp>
    <dsp:sp modelId="{92FB6B47-F943-4409-BB04-FDD34F709FA8}">
      <dsp:nvSpPr>
        <dsp:cNvPr id="0" name=""/>
        <dsp:cNvSpPr/>
      </dsp:nvSpPr>
      <dsp:spPr>
        <a:xfrm>
          <a:off x="4343549" y="680633"/>
          <a:ext cx="1809425" cy="1809425"/>
        </a:xfrm>
        <a:prstGeom prst="ellipse">
          <a:avLst/>
        </a:prstGeom>
        <a:solidFill>
          <a:schemeClr val="accent1">
            <a:shade val="80000"/>
            <a:alpha val="50000"/>
            <a:hueOff val="300046"/>
            <a:satOff val="-5651"/>
            <a:lumOff val="278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579" tIns="25400" rIns="99579" bIns="25400" numCol="1" spcCol="1270" anchor="ctr" anchorCtr="0">
          <a:noAutofit/>
        </a:bodyPr>
        <a:lstStyle/>
        <a:p>
          <a:pPr lvl="0" algn="ctr" defTabSz="889000">
            <a:lnSpc>
              <a:spcPct val="90000"/>
            </a:lnSpc>
            <a:spcBef>
              <a:spcPct val="0"/>
            </a:spcBef>
            <a:spcAft>
              <a:spcPct val="35000"/>
            </a:spcAft>
          </a:pPr>
          <a:r>
            <a:rPr lang="sr-Latn-RS" sz="2000" b="1" kern="1200" dirty="0" smtClean="0"/>
            <a:t>SOLAR</a:t>
          </a:r>
        </a:p>
        <a:p>
          <a:pPr lvl="0" algn="ctr" defTabSz="889000">
            <a:lnSpc>
              <a:spcPct val="90000"/>
            </a:lnSpc>
            <a:spcBef>
              <a:spcPct val="0"/>
            </a:spcBef>
            <a:spcAft>
              <a:spcPct val="35000"/>
            </a:spcAft>
          </a:pPr>
          <a:r>
            <a:rPr lang="sr-Latn-RS" sz="2000" b="1" kern="1200" dirty="0" smtClean="0"/>
            <a:t>ENERGY</a:t>
          </a:r>
          <a:endParaRPr lang="en-GB" sz="2000" b="1" kern="1200" dirty="0"/>
        </a:p>
      </dsp:txBody>
      <dsp:txXfrm>
        <a:off x="4608533" y="945617"/>
        <a:ext cx="1279457" cy="1279457"/>
      </dsp:txXfrm>
    </dsp:sp>
    <dsp:sp modelId="{3FD88E10-3490-470A-9334-794912940380}">
      <dsp:nvSpPr>
        <dsp:cNvPr id="0" name=""/>
        <dsp:cNvSpPr/>
      </dsp:nvSpPr>
      <dsp:spPr>
        <a:xfrm>
          <a:off x="5791090" y="680633"/>
          <a:ext cx="1809425" cy="1809425"/>
        </a:xfrm>
        <a:prstGeom prst="ellipse">
          <a:avLst/>
        </a:prstGeom>
        <a:solidFill>
          <a:schemeClr val="accent1">
            <a:shade val="80000"/>
            <a:alpha val="50000"/>
            <a:hueOff val="150023"/>
            <a:satOff val="-2826"/>
            <a:lumOff val="139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579" tIns="25400" rIns="99579" bIns="25400" numCol="1" spcCol="1270" anchor="ctr" anchorCtr="0">
          <a:noAutofit/>
        </a:bodyPr>
        <a:lstStyle/>
        <a:p>
          <a:pPr lvl="0" algn="ctr" defTabSz="889000">
            <a:lnSpc>
              <a:spcPct val="90000"/>
            </a:lnSpc>
            <a:spcBef>
              <a:spcPct val="0"/>
            </a:spcBef>
            <a:spcAft>
              <a:spcPct val="35000"/>
            </a:spcAft>
          </a:pPr>
          <a:r>
            <a:rPr lang="sr-Latn-RS" sz="2000" b="1" kern="1200" dirty="0" smtClean="0"/>
            <a:t>HYDRO</a:t>
          </a:r>
        </a:p>
        <a:p>
          <a:pPr lvl="0" algn="ctr" defTabSz="889000">
            <a:lnSpc>
              <a:spcPct val="90000"/>
            </a:lnSpc>
            <a:spcBef>
              <a:spcPct val="0"/>
            </a:spcBef>
            <a:spcAft>
              <a:spcPct val="35000"/>
            </a:spcAft>
          </a:pPr>
          <a:r>
            <a:rPr lang="sr-Latn-RS" sz="2000" b="1" kern="1200" dirty="0" smtClean="0"/>
            <a:t>ENERGY</a:t>
          </a:r>
          <a:endParaRPr lang="en-GB" sz="2000" b="1" kern="1200" dirty="0"/>
        </a:p>
      </dsp:txBody>
      <dsp:txXfrm>
        <a:off x="6056074" y="945617"/>
        <a:ext cx="1279457" cy="1279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178D-2184-4110-B058-F9CF703307D6}">
      <dsp:nvSpPr>
        <dsp:cNvPr id="0" name=""/>
        <dsp:cNvSpPr/>
      </dsp:nvSpPr>
      <dsp:spPr>
        <a:xfrm>
          <a:off x="3318874" y="2203444"/>
          <a:ext cx="2693099" cy="2693099"/>
        </a:xfrm>
        <a:prstGeom prst="gear9">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Y</a:t>
          </a:r>
          <a:r>
            <a:rPr lang="sr-Latn-RS" sz="3100" kern="1200" dirty="0" smtClean="0"/>
            <a:t>our attention</a:t>
          </a:r>
          <a:endParaRPr lang="en-GB" sz="3100" kern="1200" dirty="0"/>
        </a:p>
      </dsp:txBody>
      <dsp:txXfrm>
        <a:off x="3860307" y="2834290"/>
        <a:ext cx="1610233" cy="1384308"/>
      </dsp:txXfrm>
    </dsp:sp>
    <dsp:sp modelId="{110CC191-DBED-46C5-99A7-097492A464DF}">
      <dsp:nvSpPr>
        <dsp:cNvPr id="0" name=""/>
        <dsp:cNvSpPr/>
      </dsp:nvSpPr>
      <dsp:spPr>
        <a:xfrm>
          <a:off x="1680666" y="1566894"/>
          <a:ext cx="1958617" cy="1958617"/>
        </a:xfrm>
        <a:prstGeom prst="gear6">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Y</a:t>
          </a:r>
          <a:r>
            <a:rPr lang="sr-Latn-RS" sz="3100" kern="1200" dirty="0" smtClean="0"/>
            <a:t>ou for </a:t>
          </a:r>
          <a:endParaRPr lang="en-GB" sz="3100" kern="1200" dirty="0"/>
        </a:p>
      </dsp:txBody>
      <dsp:txXfrm>
        <a:off x="2173754" y="2062962"/>
        <a:ext cx="972441" cy="966481"/>
      </dsp:txXfrm>
    </dsp:sp>
    <dsp:sp modelId="{A6426B11-AB59-49C2-BC82-43BC017C59EA}">
      <dsp:nvSpPr>
        <dsp:cNvPr id="0" name=""/>
        <dsp:cNvSpPr/>
      </dsp:nvSpPr>
      <dsp:spPr>
        <a:xfrm rot="20700000">
          <a:off x="2591921" y="215647"/>
          <a:ext cx="1919045" cy="1919045"/>
        </a:xfrm>
        <a:prstGeom prst="gear6">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sr-Latn-RS" sz="3100" kern="1200" dirty="0" smtClean="0"/>
            <a:t>Thank</a:t>
          </a:r>
          <a:endParaRPr lang="en-GB" sz="3100" kern="1200" dirty="0"/>
        </a:p>
      </dsp:txBody>
      <dsp:txXfrm rot="-20700000">
        <a:off x="3012824" y="636550"/>
        <a:ext cx="1077239" cy="1077239"/>
      </dsp:txXfrm>
    </dsp:sp>
    <dsp:sp modelId="{B6A13E84-62C5-4EEB-9D1E-533736A7FCE2}">
      <dsp:nvSpPr>
        <dsp:cNvPr id="0" name=""/>
        <dsp:cNvSpPr/>
      </dsp:nvSpPr>
      <dsp:spPr>
        <a:xfrm>
          <a:off x="3048264" y="1792619"/>
          <a:ext cx="3447166" cy="3447166"/>
        </a:xfrm>
        <a:prstGeom prst="circularArrow">
          <a:avLst>
            <a:gd name="adj1" fmla="val 4688"/>
            <a:gd name="adj2" fmla="val 299029"/>
            <a:gd name="adj3" fmla="val 2530717"/>
            <a:gd name="adj4" fmla="val 15830279"/>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902D6E-014E-4966-B941-D4CB6C71CA6E}">
      <dsp:nvSpPr>
        <dsp:cNvPr id="0" name=""/>
        <dsp:cNvSpPr/>
      </dsp:nvSpPr>
      <dsp:spPr>
        <a:xfrm>
          <a:off x="1333799" y="1130512"/>
          <a:ext cx="2504582" cy="2504582"/>
        </a:xfrm>
        <a:prstGeom prst="leftCircularArrow">
          <a:avLst>
            <a:gd name="adj1" fmla="val 6452"/>
            <a:gd name="adj2" fmla="val 429999"/>
            <a:gd name="adj3" fmla="val 10489124"/>
            <a:gd name="adj4" fmla="val 14837806"/>
            <a:gd name="adj5" fmla="val 7527"/>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70418E-192B-45EC-B33C-3693B8AB2C0B}">
      <dsp:nvSpPr>
        <dsp:cNvPr id="0" name=""/>
        <dsp:cNvSpPr/>
      </dsp:nvSpPr>
      <dsp:spPr>
        <a:xfrm>
          <a:off x="2333797" y="-207709"/>
          <a:ext cx="2700444" cy="2700444"/>
        </a:xfrm>
        <a:prstGeom prst="circularArrow">
          <a:avLst>
            <a:gd name="adj1" fmla="val 5984"/>
            <a:gd name="adj2" fmla="val 394124"/>
            <a:gd name="adj3" fmla="val 13313824"/>
            <a:gd name="adj4" fmla="val 10508221"/>
            <a:gd name="adj5" fmla="val 6981"/>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912C7D2-1711-495B-9551-431A18292114}" type="datetimeFigureOut">
              <a:rPr lang="en-GB" smtClean="0"/>
              <a:pPr/>
              <a:t>12/04/2013</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890852C-1D27-4E38-8A59-D583AB15E31E}" type="slidenum">
              <a:rPr lang="en-GB" smtClean="0"/>
              <a:pPr/>
              <a:t>‹#›</a:t>
            </a:fld>
            <a:endParaRPr lang="en-GB"/>
          </a:p>
        </p:txBody>
      </p:sp>
    </p:spTree>
    <p:extLst>
      <p:ext uri="{BB962C8B-B14F-4D97-AF65-F5344CB8AC3E}">
        <p14:creationId xmlns:p14="http://schemas.microsoft.com/office/powerpoint/2010/main" val="104143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0852C-1D27-4E38-8A59-D583AB15E31E}" type="slidenum">
              <a:rPr lang="en-GB" smtClean="0"/>
              <a:pPr/>
              <a:t>9</a:t>
            </a:fld>
            <a:endParaRPr lang="en-GB"/>
          </a:p>
        </p:txBody>
      </p:sp>
    </p:spTree>
    <p:extLst>
      <p:ext uri="{BB962C8B-B14F-4D97-AF65-F5344CB8AC3E}">
        <p14:creationId xmlns:p14="http://schemas.microsoft.com/office/powerpoint/2010/main" val="12045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27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898B37-F58F-41BF-8C8F-9C7F381DB0FE}" type="datetimeFigureOut">
              <a:rPr lang="en-GB" smtClean="0"/>
              <a:pPr/>
              <a:t>12/04/2013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EBDFF2-8958-4179-B2D5-863EEAC50782}" type="slidenum">
              <a:rPr lang="en-GB" smtClean="0"/>
              <a:pPr/>
              <a:t>‹#›</a:t>
            </a:fld>
            <a:endParaRPr lang="en-GB"/>
          </a:p>
        </p:txBody>
      </p:sp>
    </p:spTree>
    <p:extLst>
      <p:ext uri="{BB962C8B-B14F-4D97-AF65-F5344CB8AC3E}">
        <p14:creationId xmlns:p14="http://schemas.microsoft.com/office/powerpoint/2010/main" val="371668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pic>
        <p:nvPicPr>
          <p:cNvPr id="3" name="Picture 7" descr="strane-devic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26113" y="6264275"/>
            <a:ext cx="34178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61938" y="261938"/>
            <a:ext cx="6161087" cy="957262"/>
          </a:xfrm>
          <a:prstGeom prst="rect">
            <a:avLst/>
          </a:prstGeom>
          <a:solidFill>
            <a:schemeClr val="bg1">
              <a:lumMod val="95000"/>
            </a:schemeClr>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43021" y="295122"/>
            <a:ext cx="5932605" cy="924079"/>
          </a:xfrm>
          <a:prstGeom prst="rect">
            <a:avLst/>
          </a:prstGeom>
        </p:spPr>
        <p:txBody>
          <a:bodyPr lIns="0" tIns="0" rIns="0" bIns="0" anchor="t">
            <a:normAutofit/>
          </a:bodyPr>
          <a:lstStyle>
            <a:lvl1pPr algn="l">
              <a:defRPr sz="2000" b="1">
                <a:solidFill>
                  <a:srgbClr val="C30C21"/>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06798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 podnaslov">
    <p:spTree>
      <p:nvGrpSpPr>
        <p:cNvPr id="1" name=""/>
        <p:cNvGrpSpPr/>
        <p:nvPr/>
      </p:nvGrpSpPr>
      <p:grpSpPr>
        <a:xfrm>
          <a:off x="0" y="0"/>
          <a:ext cx="0" cy="0"/>
          <a:chOff x="0" y="0"/>
          <a:chExt cx="0" cy="0"/>
        </a:xfrm>
      </p:grpSpPr>
      <p:sp>
        <p:nvSpPr>
          <p:cNvPr id="4" name="Rectangle 3"/>
          <p:cNvSpPr/>
          <p:nvPr userDrawn="1"/>
        </p:nvSpPr>
        <p:spPr>
          <a:xfrm>
            <a:off x="261938" y="261938"/>
            <a:ext cx="6161087" cy="990600"/>
          </a:xfrm>
          <a:prstGeom prst="rect">
            <a:avLst/>
          </a:prstGeom>
          <a:solidFill>
            <a:schemeClr val="bg1">
              <a:lumMod val="95000"/>
            </a:schemeClr>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7" descr="strane-devic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26113" y="6264275"/>
            <a:ext cx="34178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6"/>
          <p:cNvSpPr>
            <a:spLocks noGrp="1"/>
          </p:cNvSpPr>
          <p:nvPr>
            <p:ph type="body" sz="quarter" idx="13"/>
          </p:nvPr>
        </p:nvSpPr>
        <p:spPr>
          <a:xfrm>
            <a:off x="348722" y="296337"/>
            <a:ext cx="5937790" cy="571496"/>
          </a:xfrm>
          <a:prstGeom prst="rect">
            <a:avLst/>
          </a:prstGeom>
        </p:spPr>
        <p:txBody>
          <a:bodyPr lIns="0" tIns="0" rIns="0" bIns="0">
            <a:normAutofit/>
          </a:bodyPr>
          <a:lstStyle>
            <a:lvl1pPr>
              <a:buNone/>
              <a:defRPr sz="2000" b="1" i="0">
                <a:solidFill>
                  <a:srgbClr val="C30C21"/>
                </a:solidFill>
                <a:latin typeface="Arial"/>
                <a:cs typeface="Arial"/>
              </a:defRPr>
            </a:lvl1pPr>
            <a:lvl2pPr>
              <a:buNone/>
              <a:defRPr/>
            </a:lvl2pPr>
          </a:lstStyle>
          <a:p>
            <a:pPr lvl="0"/>
            <a:r>
              <a:rPr lang="en-US" smtClean="0"/>
              <a:t>Click to edit Master text styles</a:t>
            </a:r>
          </a:p>
        </p:txBody>
      </p:sp>
      <p:sp>
        <p:nvSpPr>
          <p:cNvPr id="9" name="Text Placeholder 8"/>
          <p:cNvSpPr>
            <a:spLocks noGrp="1"/>
          </p:cNvSpPr>
          <p:nvPr>
            <p:ph type="body" sz="quarter" idx="14"/>
          </p:nvPr>
        </p:nvSpPr>
        <p:spPr>
          <a:xfrm>
            <a:off x="349781" y="889003"/>
            <a:ext cx="5936731" cy="349247"/>
          </a:xfrm>
          <a:prstGeom prst="rect">
            <a:avLst/>
          </a:prstGeom>
        </p:spPr>
        <p:txBody>
          <a:bodyPr lIns="0" tIns="0" rIns="0" bIns="0">
            <a:normAutofit/>
          </a:bodyPr>
          <a:lstStyle>
            <a:lvl1pPr>
              <a:buNone/>
              <a:defRPr sz="1500">
                <a:solidFill>
                  <a:srgbClr val="005A9B"/>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60957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sa slikom">
    <p:spTree>
      <p:nvGrpSpPr>
        <p:cNvPr id="1" name=""/>
        <p:cNvGrpSpPr/>
        <p:nvPr/>
      </p:nvGrpSpPr>
      <p:grpSpPr>
        <a:xfrm>
          <a:off x="0" y="0"/>
          <a:ext cx="0" cy="0"/>
          <a:chOff x="0" y="0"/>
          <a:chExt cx="0" cy="0"/>
        </a:xfrm>
      </p:grpSpPr>
      <p:sp>
        <p:nvSpPr>
          <p:cNvPr id="4" name="Rectangle 3"/>
          <p:cNvSpPr/>
          <p:nvPr userDrawn="1"/>
        </p:nvSpPr>
        <p:spPr>
          <a:xfrm>
            <a:off x="261938" y="261938"/>
            <a:ext cx="6161087" cy="990600"/>
          </a:xfrm>
          <a:prstGeom prst="rect">
            <a:avLst/>
          </a:prstGeom>
          <a:solidFill>
            <a:schemeClr val="bg1">
              <a:lumMod val="95000"/>
            </a:schemeClr>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7" descr="strane-devic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26113" y="6264275"/>
            <a:ext cx="34178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560888" y="1470025"/>
            <a:ext cx="4319587" cy="4679950"/>
          </a:xfrm>
          <a:prstGeom prst="rect">
            <a:avLst/>
          </a:prstGeom>
          <a:solidFill>
            <a:schemeClr val="bg1">
              <a:lumMod val="95000"/>
            </a:schemeClr>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 Placeholder 6"/>
          <p:cNvSpPr>
            <a:spLocks noGrp="1"/>
          </p:cNvSpPr>
          <p:nvPr>
            <p:ph type="body" sz="quarter" idx="13"/>
          </p:nvPr>
        </p:nvSpPr>
        <p:spPr>
          <a:xfrm>
            <a:off x="348722" y="296337"/>
            <a:ext cx="5937790" cy="571496"/>
          </a:xfrm>
          <a:prstGeom prst="rect">
            <a:avLst/>
          </a:prstGeom>
        </p:spPr>
        <p:txBody>
          <a:bodyPr lIns="0" tIns="0" rIns="0" bIns="0">
            <a:normAutofit/>
          </a:bodyPr>
          <a:lstStyle>
            <a:lvl1pPr>
              <a:buNone/>
              <a:defRPr sz="2000" b="1" i="0">
                <a:solidFill>
                  <a:srgbClr val="C30C21"/>
                </a:solidFill>
                <a:latin typeface="Arial"/>
                <a:cs typeface="Arial"/>
              </a:defRPr>
            </a:lvl1pPr>
            <a:lvl2pPr>
              <a:buNone/>
              <a:defRPr/>
            </a:lvl2pPr>
          </a:lstStyle>
          <a:p>
            <a:pPr lvl="0"/>
            <a:r>
              <a:rPr lang="en-US" smtClean="0"/>
              <a:t>Click to edit Master text styles</a:t>
            </a:r>
          </a:p>
        </p:txBody>
      </p:sp>
      <p:sp>
        <p:nvSpPr>
          <p:cNvPr id="9" name="Text Placeholder 8"/>
          <p:cNvSpPr>
            <a:spLocks noGrp="1"/>
          </p:cNvSpPr>
          <p:nvPr>
            <p:ph type="body" sz="quarter" idx="14"/>
          </p:nvPr>
        </p:nvSpPr>
        <p:spPr>
          <a:xfrm>
            <a:off x="349781" y="889003"/>
            <a:ext cx="5936731" cy="349247"/>
          </a:xfrm>
          <a:prstGeom prst="rect">
            <a:avLst/>
          </a:prstGeom>
        </p:spPr>
        <p:txBody>
          <a:bodyPr lIns="0" tIns="0" rIns="0" bIns="0">
            <a:normAutofit/>
          </a:bodyPr>
          <a:lstStyle>
            <a:lvl1pPr>
              <a:buNone/>
              <a:defRPr sz="1500">
                <a:solidFill>
                  <a:srgbClr val="005A9B"/>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47340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z naslova">
    <p:spTree>
      <p:nvGrpSpPr>
        <p:cNvPr id="1" name=""/>
        <p:cNvGrpSpPr/>
        <p:nvPr/>
      </p:nvGrpSpPr>
      <p:grpSpPr>
        <a:xfrm>
          <a:off x="0" y="0"/>
          <a:ext cx="0" cy="0"/>
          <a:chOff x="0" y="0"/>
          <a:chExt cx="0" cy="0"/>
        </a:xfrm>
      </p:grpSpPr>
      <p:pic>
        <p:nvPicPr>
          <p:cNvPr id="2" name="Picture 7" descr="strane-devic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26113" y="6264275"/>
            <a:ext cx="34178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66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851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naslovna-devic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32350"/>
            <a:ext cx="62865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5563" y="357188"/>
            <a:ext cx="23145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81063" y="2689225"/>
            <a:ext cx="7958137" cy="1087438"/>
          </a:xfrm>
          <a:prstGeom prst="rect">
            <a:avLst/>
          </a:prstGeom>
          <a:solidFill>
            <a:schemeClr val="bg1">
              <a:lumMod val="95000"/>
            </a:schemeClr>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3" name="TextBox 5"/>
          <p:cNvSpPr txBox="1">
            <a:spLocks noChangeArrowheads="1"/>
          </p:cNvSpPr>
          <p:nvPr/>
        </p:nvSpPr>
        <p:spPr bwMode="auto">
          <a:xfrm>
            <a:off x="304800" y="6407150"/>
            <a:ext cx="62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1D0A60D3-B55C-47BB-97B4-B2569A1915DE}" type="slidenum">
              <a:rPr lang="sr-Latn-RS" sz="1400" smtClean="0">
                <a:solidFill>
                  <a:schemeClr val="bg1"/>
                </a:solidFill>
                <a:latin typeface="Arial" pitchFamily="34" charset="0"/>
                <a:cs typeface="Arial" pitchFamily="34" charset="0"/>
              </a:rPr>
              <a:pPr eaLnBrk="1" hangingPunct="1">
                <a:defRPr/>
              </a:pPr>
              <a:t>‹#›</a:t>
            </a:fld>
            <a:endParaRPr lang="sr-Latn-RS" sz="1400"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strane-devic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6113" y="6264275"/>
            <a:ext cx="34178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7900" y="357188"/>
            <a:ext cx="14176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7"/>
          <p:cNvSpPr txBox="1">
            <a:spLocks noChangeArrowheads="1"/>
          </p:cNvSpPr>
          <p:nvPr/>
        </p:nvSpPr>
        <p:spPr bwMode="auto">
          <a:xfrm>
            <a:off x="304800" y="6407150"/>
            <a:ext cx="62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1903E5EA-EE4E-4744-8194-10B2B9D4BCC2}" type="slidenum">
              <a:rPr lang="sr-Latn-RS" sz="1400" smtClean="0">
                <a:solidFill>
                  <a:srgbClr val="7F7F7F"/>
                </a:solidFill>
                <a:latin typeface="Arial" pitchFamily="34" charset="0"/>
                <a:cs typeface="Arial" pitchFamily="34" charset="0"/>
              </a:rPr>
              <a:pPr eaLnBrk="1" hangingPunct="1">
                <a:defRPr/>
              </a:pPr>
              <a:t>‹#›</a:t>
            </a:fld>
            <a:endParaRPr lang="sr-Latn-RS" sz="1200" dirty="0" smtClean="0">
              <a:solidFill>
                <a:srgbClr val="7F7F7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881063" y="2689225"/>
            <a:ext cx="7958137" cy="1087438"/>
          </a:xfrm>
          <a:prstGeom prst="rect">
            <a:avLst/>
          </a:prstGeom>
          <a:solidFill>
            <a:schemeClr val="bg1">
              <a:lumMod val="95000"/>
            </a:schemeClr>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5" name="TextBox 3"/>
          <p:cNvSpPr txBox="1">
            <a:spLocks noChangeArrowheads="1"/>
          </p:cNvSpPr>
          <p:nvPr/>
        </p:nvSpPr>
        <p:spPr bwMode="auto">
          <a:xfrm>
            <a:off x="304800" y="6407150"/>
            <a:ext cx="62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8EBABFE8-17AC-40F5-BEBE-E7FB5CF095F9}" type="slidenum">
              <a:rPr lang="sr-Latn-RS" sz="1400" smtClean="0">
                <a:solidFill>
                  <a:srgbClr val="7F7F7F"/>
                </a:solidFill>
                <a:latin typeface="Arial" pitchFamily="34" charset="0"/>
                <a:cs typeface="Arial" pitchFamily="34" charset="0"/>
              </a:rPr>
              <a:pPr eaLnBrk="1" hangingPunct="1">
                <a:defRPr/>
              </a:pPr>
              <a:t>‹#›</a:t>
            </a:fld>
            <a:endParaRPr lang="sr-Latn-RS" sz="1200" dirty="0" smtClean="0">
              <a:solidFill>
                <a:srgbClr val="7F7F7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18" Type="http://schemas.microsoft.com/office/2007/relationships/diagramDrawing" Target="../diagrams/drawing3.xml"/><Relationship Id="rId3" Type="http://schemas.openxmlformats.org/officeDocument/2006/relationships/diagramLayout" Target="../diagrams/layout1.xml"/><Relationship Id="rId7" Type="http://schemas.openxmlformats.org/officeDocument/2006/relationships/image" Target="../media/image6.png"/><Relationship Id="rId12" Type="http://schemas.microsoft.com/office/2007/relationships/diagramDrawing" Target="../diagrams/drawing2.xml"/><Relationship Id="rId17" Type="http://schemas.openxmlformats.org/officeDocument/2006/relationships/diagramColors" Target="../diagrams/colors3.xml"/><Relationship Id="rId2" Type="http://schemas.openxmlformats.org/officeDocument/2006/relationships/diagramData" Target="../diagrams/data1.xml"/><Relationship Id="rId16" Type="http://schemas.openxmlformats.org/officeDocument/2006/relationships/diagramQuickStyle" Target="../diagrams/quickStyle3.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5" Type="http://schemas.openxmlformats.org/officeDocument/2006/relationships/diagramLayout" Target="../diagrams/layout3.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jpe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096" y="2708920"/>
            <a:ext cx="7920880" cy="1470025"/>
          </a:xfrm>
        </p:spPr>
        <p:txBody>
          <a:bodyPr/>
          <a:lstStyle/>
          <a:p>
            <a:r>
              <a:rPr lang="en-US" sz="2800" b="1" dirty="0" smtClean="0">
                <a:solidFill>
                  <a:srgbClr val="C00000"/>
                </a:solidFill>
                <a:latin typeface="Arial" pitchFamily="34" charset="0"/>
                <a:cs typeface="Arial" pitchFamily="34" charset="0"/>
              </a:rPr>
              <a:t>RENEWABLE ENERGY SOURCES</a:t>
            </a:r>
            <a:r>
              <a:rPr lang="sr-Latn-RS" sz="2800" b="1" dirty="0" smtClean="0">
                <a:solidFill>
                  <a:srgbClr val="C00000"/>
                </a:solidFill>
                <a:latin typeface="Arial" pitchFamily="34" charset="0"/>
                <a:cs typeface="Arial" pitchFamily="34" charset="0"/>
              </a:rPr>
              <a:t/>
            </a:r>
            <a:br>
              <a:rPr lang="sr-Latn-RS" sz="2800" b="1" dirty="0" smtClean="0">
                <a:solidFill>
                  <a:srgbClr val="C00000"/>
                </a:solidFill>
                <a:latin typeface="Arial" pitchFamily="34" charset="0"/>
                <a:cs typeface="Arial" pitchFamily="34" charset="0"/>
              </a:rPr>
            </a:br>
            <a:r>
              <a:rPr lang="sr-Latn-RS" sz="2000" dirty="0" smtClean="0">
                <a:solidFill>
                  <a:srgbClr val="C00000"/>
                </a:solidFill>
                <a:latin typeface="Arial" pitchFamily="34" charset="0"/>
                <a:cs typeface="Arial" pitchFamily="34" charset="0"/>
              </a:rPr>
              <a:t>Confindustria </a:t>
            </a:r>
            <a:r>
              <a:rPr lang="sr-Latn-RS" sz="2000" dirty="0" smtClean="0">
                <a:solidFill>
                  <a:srgbClr val="C00000"/>
                </a:solidFill>
                <a:latin typeface="Arial" pitchFamily="34" charset="0"/>
                <a:cs typeface="Arial" pitchFamily="34" charset="0"/>
              </a:rPr>
              <a:t>– Belgrade, </a:t>
            </a:r>
            <a:r>
              <a:rPr lang="sr-Latn-RS" sz="2000" dirty="0" smtClean="0">
                <a:solidFill>
                  <a:srgbClr val="C00000"/>
                </a:solidFill>
                <a:latin typeface="Arial" pitchFamily="34" charset="0"/>
                <a:cs typeface="Arial" pitchFamily="34" charset="0"/>
              </a:rPr>
              <a:t>15th April 2013 </a:t>
            </a:r>
            <a:endParaRPr lang="en-GB" sz="2000" dirty="0">
              <a:solidFill>
                <a:srgbClr val="0070C0"/>
              </a:solidFill>
              <a:latin typeface="Arial" pitchFamily="34" charset="0"/>
              <a:cs typeface="Arial" pitchFamily="34" charset="0"/>
            </a:endParaRPr>
          </a:p>
        </p:txBody>
      </p:sp>
      <p:sp>
        <p:nvSpPr>
          <p:cNvPr id="5" name="Rectangle 4"/>
          <p:cNvSpPr/>
          <p:nvPr/>
        </p:nvSpPr>
        <p:spPr>
          <a:xfrm>
            <a:off x="827584" y="4005064"/>
            <a:ext cx="7344816" cy="1815882"/>
          </a:xfrm>
          <a:prstGeom prst="rect">
            <a:avLst/>
          </a:prstGeom>
        </p:spPr>
        <p:txBody>
          <a:bodyPr wrap="square">
            <a:spAutoFit/>
          </a:bodyPr>
          <a:lstStyle/>
          <a:p>
            <a:pPr algn="ctr"/>
            <a:r>
              <a:rPr lang="sr-Latn-RS" sz="2400" b="1" dirty="0">
                <a:solidFill>
                  <a:srgbClr val="0070C0"/>
                </a:solidFill>
                <a:latin typeface="Arial" pitchFamily="34" charset="0"/>
                <a:ea typeface="+mj-ea"/>
                <a:cs typeface="Arial" pitchFamily="34" charset="0"/>
              </a:rPr>
              <a:t>ENERGY </a:t>
            </a:r>
            <a:r>
              <a:rPr lang="sr-Latn-RS" sz="2400" b="1" dirty="0" smtClean="0">
                <a:solidFill>
                  <a:srgbClr val="0070C0"/>
                </a:solidFill>
                <a:latin typeface="Arial" pitchFamily="34" charset="0"/>
                <a:ea typeface="+mj-ea"/>
                <a:cs typeface="Arial" pitchFamily="34" charset="0"/>
              </a:rPr>
              <a:t>BLOCK</a:t>
            </a:r>
          </a:p>
          <a:p>
            <a:pPr algn="ctr"/>
            <a:endParaRPr lang="sr-Latn-RS" sz="2400" b="1" dirty="0">
              <a:solidFill>
                <a:srgbClr val="0070C0"/>
              </a:solidFill>
              <a:latin typeface="Arial" pitchFamily="34" charset="0"/>
              <a:ea typeface="+mj-ea"/>
              <a:cs typeface="Arial" pitchFamily="34" charset="0"/>
            </a:endParaRPr>
          </a:p>
          <a:p>
            <a:pPr algn="ctr"/>
            <a:r>
              <a:rPr lang="sr-Latn-RS" sz="2400" dirty="0" smtClean="0">
                <a:solidFill>
                  <a:srgbClr val="0070C0"/>
                </a:solidFill>
                <a:latin typeface="Arial" pitchFamily="34" charset="0"/>
                <a:ea typeface="+mj-ea"/>
                <a:cs typeface="Arial" pitchFamily="34" charset="0"/>
              </a:rPr>
              <a:t>Oreste Bramanti</a:t>
            </a:r>
            <a:r>
              <a:rPr lang="sr-Latn-RS" sz="2000" dirty="0">
                <a:solidFill>
                  <a:srgbClr val="0070C0"/>
                </a:solidFill>
                <a:latin typeface="Arial" pitchFamily="34" charset="0"/>
                <a:ea typeface="+mj-ea"/>
                <a:cs typeface="Arial" pitchFamily="34" charset="0"/>
              </a:rPr>
              <a:t/>
            </a:r>
            <a:br>
              <a:rPr lang="sr-Latn-RS" sz="2000" dirty="0">
                <a:solidFill>
                  <a:srgbClr val="0070C0"/>
                </a:solidFill>
                <a:latin typeface="Arial" pitchFamily="34" charset="0"/>
                <a:ea typeface="+mj-ea"/>
                <a:cs typeface="Arial" pitchFamily="34" charset="0"/>
              </a:rPr>
            </a:br>
            <a:r>
              <a:rPr lang="sr-Latn-RS" sz="2000" dirty="0">
                <a:solidFill>
                  <a:srgbClr val="0070C0"/>
                </a:solidFill>
                <a:latin typeface="Arial" pitchFamily="34" charset="0"/>
                <a:ea typeface="+mj-ea"/>
                <a:cs typeface="Arial" pitchFamily="34" charset="0"/>
              </a:rPr>
              <a:t>RES </a:t>
            </a:r>
            <a:r>
              <a:rPr lang="sr-Latn-RS" sz="2000" dirty="0" smtClean="0">
                <a:solidFill>
                  <a:srgbClr val="0070C0"/>
                </a:solidFill>
                <a:latin typeface="Arial" pitchFamily="34" charset="0"/>
                <a:ea typeface="+mj-ea"/>
                <a:cs typeface="Arial" pitchFamily="34" charset="0"/>
              </a:rPr>
              <a:t>Department Director</a:t>
            </a:r>
          </a:p>
          <a:p>
            <a:pPr algn="ctr"/>
            <a:endParaRPr lang="en-GB" sz="2000" dirty="0"/>
          </a:p>
        </p:txBody>
      </p:sp>
    </p:spTree>
    <p:extLst>
      <p:ext uri="{BB962C8B-B14F-4D97-AF65-F5344CB8AC3E}">
        <p14:creationId xmlns:p14="http://schemas.microsoft.com/office/powerpoint/2010/main" val="2519917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41" y="304194"/>
            <a:ext cx="6120679" cy="924079"/>
          </a:xfrm>
        </p:spPr>
        <p:txBody>
          <a:bodyPr>
            <a:normAutofit/>
          </a:bodyPr>
          <a:lstStyle/>
          <a:p>
            <a:r>
              <a:rPr lang="sr-Latn-RS" dirty="0" smtClean="0"/>
              <a:t>Geothermal energy</a:t>
            </a:r>
            <a:endParaRPr lang="en-GB" dirty="0"/>
          </a:p>
        </p:txBody>
      </p:sp>
      <p:sp>
        <p:nvSpPr>
          <p:cNvPr id="7" name="Rectangle 6"/>
          <p:cNvSpPr/>
          <p:nvPr/>
        </p:nvSpPr>
        <p:spPr>
          <a:xfrm>
            <a:off x="285720" y="1500174"/>
            <a:ext cx="4071966" cy="3108543"/>
          </a:xfrm>
          <a:prstGeom prst="rect">
            <a:avLst/>
          </a:prstGeom>
        </p:spPr>
        <p:txBody>
          <a:bodyPr wrap="square">
            <a:spAutoFit/>
          </a:bodyPr>
          <a:lstStyle/>
          <a:p>
            <a:pPr marL="285750" indent="-285750" algn="just">
              <a:buBlip>
                <a:blip r:embed="rId2"/>
              </a:buBlip>
            </a:pPr>
            <a:r>
              <a:rPr lang="sr-Latn-RS" sz="1400" dirty="0" smtClean="0">
                <a:latin typeface="Arial" pitchFamily="34" charset="0"/>
                <a:cs typeface="Arial" pitchFamily="34" charset="0"/>
              </a:rPr>
              <a:t>In Serbia temperature of underground water </a:t>
            </a:r>
            <a:r>
              <a:rPr lang="en-US" sz="1400" dirty="0" smtClean="0">
                <a:latin typeface="Arial" pitchFamily="34" charset="0"/>
                <a:cs typeface="Arial" pitchFamily="34" charset="0"/>
              </a:rPr>
              <a:t>ranges from 10 to 150°C</a:t>
            </a:r>
            <a:endParaRPr lang="sr-Latn-RS" sz="1400" dirty="0">
              <a:latin typeface="Arial" pitchFamily="34" charset="0"/>
              <a:cs typeface="Arial" pitchFamily="34" charset="0"/>
            </a:endParaRPr>
          </a:p>
          <a:p>
            <a:pPr marL="285750" indent="-285750" algn="just">
              <a:buBlip>
                <a:blip r:embed="rId2"/>
              </a:buBlip>
            </a:pPr>
            <a:endParaRPr lang="sr-Latn-RS" sz="1400" dirty="0" smtClean="0">
              <a:latin typeface="Arial" pitchFamily="34" charset="0"/>
              <a:cs typeface="Arial" pitchFamily="34" charset="0"/>
            </a:endParaRPr>
          </a:p>
          <a:p>
            <a:pPr marL="285750" indent="-285750" algn="just">
              <a:buBlip>
                <a:blip r:embed="rId2"/>
              </a:buBlip>
            </a:pPr>
            <a:r>
              <a:rPr lang="en-US" sz="1400" dirty="0" smtClean="0">
                <a:latin typeface="Arial" pitchFamily="34" charset="0"/>
                <a:cs typeface="Arial" pitchFamily="34" charset="0"/>
              </a:rPr>
              <a:t>The</a:t>
            </a:r>
            <a:r>
              <a:rPr lang="sr-Latn-RS" sz="1400" dirty="0" smtClean="0">
                <a:latin typeface="Arial" pitchFamily="34" charset="0"/>
                <a:cs typeface="Arial" pitchFamily="34" charset="0"/>
              </a:rPr>
              <a:t> annually</a:t>
            </a:r>
            <a:r>
              <a:rPr lang="en-US" sz="1400" dirty="0" smtClean="0">
                <a:latin typeface="Arial" pitchFamily="34" charset="0"/>
                <a:cs typeface="Arial" pitchFamily="34" charset="0"/>
              </a:rPr>
              <a:t> potential of geothermal waters in Serbia is equal to </a:t>
            </a:r>
            <a:r>
              <a:rPr lang="sr-Latn-RS" sz="1400" dirty="0" smtClean="0">
                <a:latin typeface="Arial" pitchFamily="34" charset="0"/>
                <a:cs typeface="Arial" pitchFamily="34" charset="0"/>
              </a:rPr>
              <a:t>combustion of </a:t>
            </a:r>
            <a:r>
              <a:rPr lang="en-US" sz="1400" dirty="0" smtClean="0">
                <a:latin typeface="Arial" pitchFamily="34" charset="0"/>
                <a:cs typeface="Arial" pitchFamily="34" charset="0"/>
              </a:rPr>
              <a:t>200</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000 </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ton</a:t>
            </a:r>
            <a:r>
              <a:rPr lang="sr-Latn-RS" sz="1400" dirty="0" smtClean="0">
                <a:latin typeface="Arial" pitchFamily="34" charset="0"/>
                <a:cs typeface="Arial" pitchFamily="34" charset="0"/>
              </a:rPr>
              <a:t>n</a:t>
            </a:r>
            <a:r>
              <a:rPr lang="en-US" sz="1400" dirty="0" err="1" smtClean="0">
                <a:latin typeface="Arial" pitchFamily="34" charset="0"/>
                <a:cs typeface="Arial" pitchFamily="34" charset="0"/>
              </a:rPr>
              <a:t>es</a:t>
            </a:r>
            <a:r>
              <a:rPr lang="en-US" sz="1400" dirty="0" smtClean="0">
                <a:latin typeface="Arial" pitchFamily="34" charset="0"/>
                <a:cs typeface="Arial" pitchFamily="34" charset="0"/>
              </a:rPr>
              <a:t> of oil</a:t>
            </a:r>
            <a:endParaRPr lang="sr-Latn-RS" sz="1400" dirty="0">
              <a:latin typeface="Arial" pitchFamily="34" charset="0"/>
              <a:cs typeface="Arial" pitchFamily="34" charset="0"/>
            </a:endParaRPr>
          </a:p>
          <a:p>
            <a:pPr marL="285750" indent="-285750" algn="just">
              <a:buBlip>
                <a:blip r:embed="rId2"/>
              </a:buBlip>
            </a:pPr>
            <a:endParaRPr lang="sr-Latn-RS" sz="1400" dirty="0" smtClean="0">
              <a:latin typeface="Arial" pitchFamily="34" charset="0"/>
              <a:cs typeface="Arial" pitchFamily="34" charset="0"/>
            </a:endParaRPr>
          </a:p>
          <a:p>
            <a:pPr marL="285750" indent="-285750" algn="just">
              <a:buBlip>
                <a:blip r:embed="rId2"/>
              </a:buBlip>
            </a:pPr>
            <a:r>
              <a:rPr lang="sr-Latn-RS" sz="1400" dirty="0" smtClean="0">
                <a:latin typeface="Arial" pitchFamily="34" charset="0"/>
                <a:cs typeface="Arial" pitchFamily="34" charset="0"/>
              </a:rPr>
              <a:t>D</a:t>
            </a:r>
            <a:r>
              <a:rPr lang="en-US" sz="1400" dirty="0" err="1" smtClean="0">
                <a:latin typeface="Arial" pitchFamily="34" charset="0"/>
                <a:cs typeface="Arial" pitchFamily="34" charset="0"/>
              </a:rPr>
              <a:t>uring</a:t>
            </a:r>
            <a:r>
              <a:rPr lang="en-US" sz="1400" dirty="0" smtClean="0">
                <a:latin typeface="Arial" pitchFamily="34" charset="0"/>
                <a:cs typeface="Arial" pitchFamily="34" charset="0"/>
              </a:rPr>
              <a:t> the heating season</a:t>
            </a:r>
            <a:r>
              <a:rPr lang="sr-Latn-RS" sz="1400" dirty="0" smtClean="0">
                <a:latin typeface="Arial" pitchFamily="34" charset="0"/>
                <a:cs typeface="Arial" pitchFamily="34" charset="0"/>
              </a:rPr>
              <a:t>, h</a:t>
            </a:r>
            <a:r>
              <a:rPr lang="en-US" sz="1400" dirty="0" smtClean="0">
                <a:latin typeface="Arial" pitchFamily="34" charset="0"/>
                <a:cs typeface="Arial" pitchFamily="34" charset="0"/>
              </a:rPr>
              <a:t>eating plants in Serbia</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spent 320 million </a:t>
            </a:r>
            <a:r>
              <a:rPr lang="sr-Latn-RS" sz="1400" dirty="0" smtClean="0">
                <a:latin typeface="Arial" pitchFamily="34" charset="0"/>
                <a:cs typeface="Arial" pitchFamily="34" charset="0"/>
              </a:rPr>
              <a:t>€</a:t>
            </a:r>
            <a:r>
              <a:rPr lang="en-US" sz="1400" dirty="0" smtClean="0">
                <a:latin typeface="Arial" pitchFamily="34" charset="0"/>
                <a:cs typeface="Arial" pitchFamily="34" charset="0"/>
              </a:rPr>
              <a:t> on </a:t>
            </a:r>
            <a:r>
              <a:rPr lang="sr-Latn-RS" sz="1400" dirty="0" smtClean="0">
                <a:latin typeface="Arial" pitchFamily="34" charset="0"/>
                <a:cs typeface="Arial" pitchFamily="34" charset="0"/>
              </a:rPr>
              <a:t>fuels. </a:t>
            </a:r>
            <a:r>
              <a:rPr lang="en-US" sz="1400" dirty="0" smtClean="0">
                <a:latin typeface="Arial" pitchFamily="34" charset="0"/>
                <a:cs typeface="Arial" pitchFamily="34" charset="0"/>
              </a:rPr>
              <a:t>Using energy from geothermal sources  these costs could be reduced by half</a:t>
            </a:r>
            <a:endParaRPr lang="sr-Latn-RS" sz="1400" dirty="0" smtClean="0">
              <a:latin typeface="Arial" pitchFamily="34" charset="0"/>
              <a:cs typeface="Arial" pitchFamily="34" charset="0"/>
            </a:endParaRPr>
          </a:p>
          <a:p>
            <a:pPr marL="285750" indent="-285750" algn="just"/>
            <a:endParaRPr lang="sr-Latn-RS" sz="1400" dirty="0" smtClean="0">
              <a:latin typeface="Arial" pitchFamily="34" charset="0"/>
              <a:cs typeface="Arial" pitchFamily="34" charset="0"/>
            </a:endParaRPr>
          </a:p>
          <a:p>
            <a:pPr marL="285750" indent="-285750" algn="just">
              <a:buBlip>
                <a:blip r:embed="rId2"/>
              </a:buBlip>
            </a:pPr>
            <a:r>
              <a:rPr lang="en-US" sz="1400" dirty="0" smtClean="0">
                <a:latin typeface="Arial" pitchFamily="34" charset="0"/>
                <a:cs typeface="Arial" pitchFamily="34" charset="0"/>
              </a:rPr>
              <a:t>NIS current</a:t>
            </a:r>
            <a:r>
              <a:rPr lang="sr-Latn-RS" sz="1400" dirty="0" smtClean="0">
                <a:latin typeface="Arial" pitchFamily="34" charset="0"/>
                <a:cs typeface="Arial" pitchFamily="34" charset="0"/>
              </a:rPr>
              <a:t>ly</a:t>
            </a:r>
            <a:r>
              <a:rPr lang="en-US" sz="1400" dirty="0" smtClean="0">
                <a:latin typeface="Arial" pitchFamily="34" charset="0"/>
                <a:cs typeface="Arial" pitchFamily="34" charset="0"/>
              </a:rPr>
              <a:t> </a:t>
            </a:r>
            <a:r>
              <a:rPr lang="sr-Latn-RS" sz="1400" dirty="0" smtClean="0">
                <a:latin typeface="Arial" pitchFamily="34" charset="0"/>
                <a:cs typeface="Arial" pitchFamily="34" charset="0"/>
              </a:rPr>
              <a:t>possess </a:t>
            </a:r>
            <a:r>
              <a:rPr lang="en-US" sz="1400" dirty="0" smtClean="0">
                <a:latin typeface="Arial" pitchFamily="34" charset="0"/>
                <a:cs typeface="Arial" pitchFamily="34" charset="0"/>
              </a:rPr>
              <a:t>52 geothermal wells (10 already in operation for heating)</a:t>
            </a:r>
            <a:endParaRPr lang="sr-Latn-RS" sz="1400" dirty="0" smtClean="0">
              <a:latin typeface="Arial" pitchFamily="34" charset="0"/>
              <a:cs typeface="Arial" pitchFamily="34" charset="0"/>
            </a:endParaRPr>
          </a:p>
        </p:txBody>
      </p:sp>
      <p:sp>
        <p:nvSpPr>
          <p:cNvPr id="3" name="Rectangle 2"/>
          <p:cNvSpPr/>
          <p:nvPr/>
        </p:nvSpPr>
        <p:spPr>
          <a:xfrm>
            <a:off x="264914" y="834215"/>
            <a:ext cx="1223412" cy="400110"/>
          </a:xfrm>
          <a:prstGeom prst="rect">
            <a:avLst/>
          </a:prstGeom>
        </p:spPr>
        <p:txBody>
          <a:bodyPr wrap="none">
            <a:spAutoFit/>
          </a:bodyPr>
          <a:lstStyle/>
          <a:p>
            <a:pPr lvl="0"/>
            <a:r>
              <a:rPr lang="sr-Latn-RS" sz="2000" b="1" dirty="0">
                <a:solidFill>
                  <a:srgbClr val="0070C0"/>
                </a:solidFill>
                <a:latin typeface="Arial" pitchFamily="34" charset="0"/>
                <a:cs typeface="Arial" pitchFamily="34" charset="0"/>
              </a:rPr>
              <a:t>Our </a:t>
            </a:r>
            <a:r>
              <a:rPr lang="sr-Latn-RS" sz="2000" b="1" dirty="0" smtClean="0">
                <a:solidFill>
                  <a:srgbClr val="0070C0"/>
                </a:solidFill>
                <a:latin typeface="Arial" pitchFamily="34" charset="0"/>
                <a:cs typeface="Arial" pitchFamily="34" charset="0"/>
              </a:rPr>
              <a:t>task</a:t>
            </a:r>
            <a:endParaRPr lang="en-US" sz="2000" b="1" dirty="0">
              <a:solidFill>
                <a:srgbClr val="0070C0"/>
              </a:solidFill>
              <a:latin typeface="Arial" pitchFamily="34" charset="0"/>
              <a:cs typeface="Arial" pitchFamily="34" charset="0"/>
            </a:endParaRPr>
          </a:p>
        </p:txBody>
      </p:sp>
      <p:pic>
        <p:nvPicPr>
          <p:cNvPr id="12" name="Picture 11" descr="Untitled.png"/>
          <p:cNvPicPr>
            <a:picLocks noChangeAspect="1"/>
          </p:cNvPicPr>
          <p:nvPr/>
        </p:nvPicPr>
        <p:blipFill>
          <a:blip r:embed="rId3" cstate="print"/>
          <a:stretch>
            <a:fillRect/>
          </a:stretch>
        </p:blipFill>
        <p:spPr>
          <a:xfrm>
            <a:off x="4429124" y="1285860"/>
            <a:ext cx="4495594" cy="3450647"/>
          </a:xfrm>
          <a:prstGeom prst="rect">
            <a:avLst/>
          </a:prstGeom>
          <a:ln w="3175">
            <a:solidFill>
              <a:schemeClr val="tx1"/>
            </a:solidFill>
          </a:ln>
        </p:spPr>
      </p:pic>
      <p:sp>
        <p:nvSpPr>
          <p:cNvPr id="13" name="Rectangle 12"/>
          <p:cNvSpPr/>
          <p:nvPr/>
        </p:nvSpPr>
        <p:spPr>
          <a:xfrm>
            <a:off x="214282" y="4857760"/>
            <a:ext cx="8715436" cy="1600438"/>
          </a:xfrm>
          <a:prstGeom prst="rect">
            <a:avLst/>
          </a:prstGeom>
        </p:spPr>
        <p:txBody>
          <a:bodyPr wrap="square">
            <a:spAutoFit/>
          </a:bodyPr>
          <a:lstStyle/>
          <a:p>
            <a:pPr marL="285750" indent="-285750" algn="just">
              <a:buBlip>
                <a:blip r:embed="rId2"/>
              </a:buBlip>
            </a:pPr>
            <a:r>
              <a:rPr lang="en-US" sz="1400" dirty="0" smtClean="0">
                <a:latin typeface="Arial" pitchFamily="34" charset="0"/>
                <a:cs typeface="Arial" pitchFamily="34" charset="0"/>
              </a:rPr>
              <a:t>Big potential from wells which have finished production of oil and gas and opportunity to be used for production of geothermal water</a:t>
            </a:r>
            <a:endParaRPr lang="sr-Latn-RS" sz="1400" dirty="0" smtClean="0">
              <a:latin typeface="Arial" pitchFamily="34" charset="0"/>
              <a:cs typeface="Arial" pitchFamily="34" charset="0"/>
            </a:endParaRPr>
          </a:p>
          <a:p>
            <a:pPr marL="285750" indent="-285750" algn="just"/>
            <a:endParaRPr lang="en-US" sz="1400" dirty="0" smtClean="0">
              <a:latin typeface="Arial" pitchFamily="34" charset="0"/>
              <a:cs typeface="Arial" pitchFamily="34" charset="0"/>
            </a:endParaRPr>
          </a:p>
          <a:p>
            <a:pPr marL="285750" indent="-285750" algn="just">
              <a:buBlip>
                <a:blip r:embed="rId2"/>
              </a:buBlip>
            </a:pPr>
            <a:r>
              <a:rPr lang="en-US" sz="1400" dirty="0" smtClean="0">
                <a:latin typeface="Arial" pitchFamily="34" charset="0"/>
                <a:cs typeface="Arial" pitchFamily="34" charset="0"/>
              </a:rPr>
              <a:t>Plan for usage of geothermal water:</a:t>
            </a:r>
          </a:p>
          <a:p>
            <a:pPr marL="742950" lvl="1" indent="-285750" algn="just">
              <a:buFont typeface="Wingdings" pitchFamily="2" charset="2"/>
              <a:buChar char="Ø"/>
            </a:pPr>
            <a:r>
              <a:rPr lang="en-US" sz="1400" dirty="0" smtClean="0">
                <a:latin typeface="Arial" pitchFamily="34" charset="0"/>
                <a:cs typeface="Arial" pitchFamily="34" charset="0"/>
              </a:rPr>
              <a:t>Power generation from geothermal water (requests: temperature above 100°C</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and flow rate above 30 l/s)</a:t>
            </a:r>
          </a:p>
          <a:p>
            <a:pPr marL="742950" lvl="1" indent="-285750" algn="just">
              <a:buFont typeface="Wingdings" pitchFamily="2" charset="2"/>
              <a:buChar char="Ø"/>
            </a:pPr>
            <a:r>
              <a:rPr lang="en-US" sz="1400" dirty="0" smtClean="0">
                <a:latin typeface="Arial" pitchFamily="34" charset="0"/>
                <a:cs typeface="Arial" pitchFamily="34" charset="0"/>
              </a:rPr>
              <a:t>District heating of cities and individual consumers (sp</a:t>
            </a:r>
            <a:r>
              <a:rPr lang="sr-Latn-RS" sz="1400" dirty="0" smtClean="0">
                <a:latin typeface="Arial" pitchFamily="34" charset="0"/>
                <a:cs typeface="Arial" pitchFamily="34" charset="0"/>
              </a:rPr>
              <a:t>a</a:t>
            </a:r>
            <a:r>
              <a:rPr lang="en-US" sz="1400" dirty="0" smtClean="0">
                <a:latin typeface="Arial" pitchFamily="34" charset="0"/>
                <a:cs typeface="Arial" pitchFamily="34" charset="0"/>
              </a:rPr>
              <a:t>, green houses, etc.)</a:t>
            </a:r>
          </a:p>
        </p:txBody>
      </p:sp>
    </p:spTree>
    <p:extLst>
      <p:ext uri="{BB962C8B-B14F-4D97-AF65-F5344CB8AC3E}">
        <p14:creationId xmlns:p14="http://schemas.microsoft.com/office/powerpoint/2010/main" val="3194660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74" y="289736"/>
            <a:ext cx="5932605" cy="924079"/>
          </a:xfrm>
        </p:spPr>
        <p:txBody>
          <a:bodyPr>
            <a:normAutofit/>
          </a:bodyPr>
          <a:lstStyle/>
          <a:p>
            <a:r>
              <a:rPr lang="sr-Latn-RS" dirty="0" smtClean="0"/>
              <a:t>Hydropower</a:t>
            </a:r>
            <a:endParaRPr lang="en-GB" dirty="0"/>
          </a:p>
        </p:txBody>
      </p:sp>
      <p:sp>
        <p:nvSpPr>
          <p:cNvPr id="6" name="TextBox 5"/>
          <p:cNvSpPr txBox="1"/>
          <p:nvPr/>
        </p:nvSpPr>
        <p:spPr>
          <a:xfrm>
            <a:off x="214282" y="1456521"/>
            <a:ext cx="5786478" cy="5293757"/>
          </a:xfrm>
          <a:prstGeom prst="rect">
            <a:avLst/>
          </a:prstGeom>
        </p:spPr>
        <p:txBody>
          <a:bodyPr vert="horz" wrap="square" lIns="91440" tIns="45720" rIns="91440" bIns="45720" rtlCol="0" anchor="ctr">
            <a:spAutoFit/>
          </a:bodyPr>
          <a:lstStyle/>
          <a:p>
            <a:pPr marL="285750" lvl="1" indent="-285750" algn="just" defTabSz="457200">
              <a:buBlip>
                <a:blip r:embed="rId2"/>
              </a:buBlip>
            </a:pPr>
            <a:r>
              <a:rPr lang="en-GB" sz="1400" dirty="0" smtClean="0">
                <a:latin typeface="Arial" pitchFamily="34" charset="0"/>
                <a:cs typeface="Arial" pitchFamily="34" charset="0"/>
              </a:rPr>
              <a:t>In Serbia, a</a:t>
            </a:r>
            <a:r>
              <a:rPr lang="sr-Latn-RS" sz="1400" dirty="0" smtClean="0">
                <a:latin typeface="Arial" pitchFamily="34" charset="0"/>
                <a:cs typeface="Arial" pitchFamily="34" charset="0"/>
              </a:rPr>
              <a:t>pprox.</a:t>
            </a:r>
            <a:r>
              <a:rPr lang="en-GB" sz="1400" dirty="0" smtClean="0">
                <a:latin typeface="Arial" pitchFamily="34" charset="0"/>
                <a:cs typeface="Arial" pitchFamily="34" charset="0"/>
              </a:rPr>
              <a:t> 10.4% of the total energy potential in rivers</a:t>
            </a:r>
            <a:r>
              <a:rPr lang="sr-Latn-RS" sz="1400" dirty="0" smtClean="0">
                <a:latin typeface="Arial" pitchFamily="34" charset="0"/>
                <a:cs typeface="Arial" pitchFamily="34" charset="0"/>
              </a:rPr>
              <a:t> could be used</a:t>
            </a:r>
            <a:r>
              <a:rPr lang="en-GB" sz="1400" dirty="0" smtClean="0">
                <a:latin typeface="Arial" pitchFamily="34" charset="0"/>
                <a:cs typeface="Arial" pitchFamily="34" charset="0"/>
              </a:rPr>
              <a:t> </a:t>
            </a:r>
            <a:r>
              <a:rPr lang="sr-Latn-RS" sz="1400" dirty="0" smtClean="0">
                <a:latin typeface="Arial" pitchFamily="34" charset="0"/>
                <a:cs typeface="Arial" pitchFamily="34" charset="0"/>
              </a:rPr>
              <a:t>for </a:t>
            </a:r>
            <a:r>
              <a:rPr lang="en-GB" sz="1400" dirty="0" smtClean="0">
                <a:latin typeface="Arial" pitchFamily="34" charset="0"/>
                <a:cs typeface="Arial" pitchFamily="34" charset="0"/>
              </a:rPr>
              <a:t>build</a:t>
            </a:r>
            <a:r>
              <a:rPr lang="sr-Latn-RS" sz="1400" dirty="0" smtClean="0">
                <a:latin typeface="Arial" pitchFamily="34" charset="0"/>
                <a:cs typeface="Arial" pitchFamily="34" charset="0"/>
              </a:rPr>
              <a:t>ing</a:t>
            </a:r>
            <a:r>
              <a:rPr lang="en-GB" sz="1400" dirty="0" smtClean="0">
                <a:latin typeface="Arial" pitchFamily="34" charset="0"/>
                <a:cs typeface="Arial" pitchFamily="34" charset="0"/>
              </a:rPr>
              <a:t> small hydropower plants</a:t>
            </a:r>
            <a:endParaRPr lang="sr-Latn-RS" sz="1400" dirty="0" smtClean="0">
              <a:latin typeface="Arial" pitchFamily="34" charset="0"/>
              <a:cs typeface="Arial" pitchFamily="34" charset="0"/>
            </a:endParaRPr>
          </a:p>
          <a:p>
            <a:pPr marL="285750" lvl="1" indent="-285750" algn="just" defTabSz="457200">
              <a:buBlip>
                <a:blip r:embed="rId2"/>
              </a:buBlip>
            </a:pPr>
            <a:endParaRPr lang="sr-Latn-RS" sz="1400" dirty="0" smtClean="0">
              <a:latin typeface="Arial" pitchFamily="34" charset="0"/>
              <a:cs typeface="Arial" pitchFamily="34" charset="0"/>
            </a:endParaRPr>
          </a:p>
          <a:p>
            <a:pPr marL="285750" lvl="1" indent="-285750" algn="just" defTabSz="457200">
              <a:buBlip>
                <a:blip r:embed="rId2"/>
              </a:buBlip>
            </a:pPr>
            <a:r>
              <a:rPr lang="en-GB" sz="1400" dirty="0" smtClean="0">
                <a:latin typeface="Arial" pitchFamily="34" charset="0"/>
                <a:cs typeface="Arial" pitchFamily="34" charset="0"/>
              </a:rPr>
              <a:t>Serbia has </a:t>
            </a:r>
            <a:r>
              <a:rPr lang="sr-Latn-RS" sz="1400" dirty="0" smtClean="0">
                <a:latin typeface="Arial" pitchFamily="34" charset="0"/>
                <a:cs typeface="Arial" pitchFamily="34" charset="0"/>
              </a:rPr>
              <a:t>0.6</a:t>
            </a:r>
            <a:r>
              <a:rPr lang="en-GB" sz="1400" dirty="0" smtClean="0">
                <a:latin typeface="Arial" pitchFamily="34" charset="0"/>
                <a:cs typeface="Arial" pitchFamily="34" charset="0"/>
              </a:rPr>
              <a:t> million </a:t>
            </a:r>
            <a:r>
              <a:rPr lang="sr-Latn-RS" sz="1400" dirty="0" smtClean="0">
                <a:latin typeface="Arial" pitchFamily="34" charset="0"/>
                <a:cs typeface="Arial" pitchFamily="34" charset="0"/>
              </a:rPr>
              <a:t>toe per annum in the unused potential of hydro power</a:t>
            </a:r>
          </a:p>
          <a:p>
            <a:pPr marL="285750" lvl="1" indent="-285750" algn="just" defTabSz="457200">
              <a:buBlip>
                <a:blip r:embed="rId2"/>
              </a:buBlip>
            </a:pPr>
            <a:endParaRPr lang="sr-Latn-RS" sz="1400" dirty="0" smtClean="0">
              <a:latin typeface="Arial" pitchFamily="34" charset="0"/>
              <a:cs typeface="Arial" pitchFamily="34" charset="0"/>
            </a:endParaRPr>
          </a:p>
          <a:p>
            <a:pPr marL="285750" lvl="1" indent="-285750" algn="just" defTabSz="457200">
              <a:buBlip>
                <a:blip r:embed="rId2"/>
              </a:buBlip>
            </a:pPr>
            <a:r>
              <a:rPr lang="en-US" sz="1400" dirty="0" smtClean="0">
                <a:latin typeface="Arial" pitchFamily="34" charset="0"/>
                <a:cs typeface="Arial" pitchFamily="34" charset="0"/>
              </a:rPr>
              <a:t>Serbian</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potential of hydropower generation is 19TWh/year, out of  which: </a:t>
            </a:r>
            <a:endParaRPr lang="sr-Latn-RS" sz="1400" dirty="0" smtClean="0">
              <a:latin typeface="Arial" pitchFamily="34" charset="0"/>
              <a:cs typeface="Arial" pitchFamily="34" charset="0"/>
            </a:endParaRPr>
          </a:p>
          <a:p>
            <a:pPr marL="285750" lvl="1" indent="-285750" algn="just" defTabSz="457200"/>
            <a:endParaRPr lang="en-US" sz="1400" dirty="0" smtClean="0">
              <a:latin typeface="Arial" pitchFamily="34" charset="0"/>
              <a:cs typeface="Arial" pitchFamily="34" charset="0"/>
            </a:endParaRPr>
          </a:p>
          <a:p>
            <a:pPr marL="742950" lvl="2" indent="-285750" algn="just" defTabSz="457200">
              <a:buFont typeface="Wingdings" pitchFamily="2" charset="2"/>
              <a:buChar char="Ø"/>
            </a:pPr>
            <a:r>
              <a:rPr lang="en-US" sz="1400" dirty="0" smtClean="0">
                <a:latin typeface="Arial" pitchFamily="34" charset="0"/>
                <a:cs typeface="Arial" pitchFamily="34" charset="0"/>
              </a:rPr>
              <a:t>18 </a:t>
            </a:r>
            <a:r>
              <a:rPr lang="en-US" sz="1400" dirty="0" err="1" smtClean="0">
                <a:latin typeface="Arial" pitchFamily="34" charset="0"/>
                <a:cs typeface="Arial" pitchFamily="34" charset="0"/>
              </a:rPr>
              <a:t>TWh</a:t>
            </a:r>
            <a:r>
              <a:rPr lang="en-US" sz="1400" dirty="0" smtClean="0">
                <a:latin typeface="Arial" pitchFamily="34" charset="0"/>
                <a:cs typeface="Arial" pitchFamily="34" charset="0"/>
              </a:rPr>
              <a:t>/year hydro power plants (HPP) with the power capacity above 10MW;</a:t>
            </a:r>
          </a:p>
          <a:p>
            <a:pPr marL="742950" lvl="2" indent="-285750" algn="just" defTabSz="457200">
              <a:buFont typeface="Wingdings" pitchFamily="2" charset="2"/>
              <a:buChar char="Ø"/>
            </a:pPr>
            <a:r>
              <a:rPr lang="en-US" sz="1400" dirty="0" smtClean="0">
                <a:latin typeface="Arial" pitchFamily="34" charset="0"/>
                <a:cs typeface="Arial" pitchFamily="34" charset="0"/>
              </a:rPr>
              <a:t>1,8 </a:t>
            </a:r>
            <a:r>
              <a:rPr lang="en-US" sz="1400" dirty="0" err="1" smtClean="0">
                <a:latin typeface="Arial" pitchFamily="34" charset="0"/>
                <a:cs typeface="Arial" pitchFamily="34" charset="0"/>
              </a:rPr>
              <a:t>TWh</a:t>
            </a:r>
            <a:r>
              <a:rPr lang="en-US" sz="1400" dirty="0" smtClean="0">
                <a:latin typeface="Arial" pitchFamily="34" charset="0"/>
                <a:cs typeface="Arial" pitchFamily="34" charset="0"/>
              </a:rPr>
              <a:t>/year </a:t>
            </a:r>
            <a:r>
              <a:rPr lang="sr-Latn-RS" sz="1400" dirty="0" smtClean="0">
                <a:latin typeface="Arial" pitchFamily="34" charset="0"/>
                <a:cs typeface="Arial" pitchFamily="34" charset="0"/>
              </a:rPr>
              <a:t>small </a:t>
            </a:r>
            <a:r>
              <a:rPr lang="en-US" sz="1400" dirty="0" smtClean="0">
                <a:latin typeface="Arial" pitchFamily="34" charset="0"/>
                <a:cs typeface="Arial" pitchFamily="34" charset="0"/>
              </a:rPr>
              <a:t>hydro power plants (SHPP) with the power capacity up to 10MW</a:t>
            </a:r>
            <a:endParaRPr lang="sr-Latn-RS" sz="1400" dirty="0" smtClean="0">
              <a:latin typeface="Arial" pitchFamily="34" charset="0"/>
              <a:cs typeface="Arial" pitchFamily="34" charset="0"/>
            </a:endParaRPr>
          </a:p>
          <a:p>
            <a:pPr marL="742950" lvl="2" indent="-285750" algn="just" defTabSz="457200"/>
            <a:endParaRPr lang="sr-Latn-RS" sz="1400" dirty="0" smtClean="0">
              <a:latin typeface="Arial" pitchFamily="34" charset="0"/>
              <a:cs typeface="Arial" pitchFamily="34" charset="0"/>
            </a:endParaRPr>
          </a:p>
          <a:p>
            <a:pPr marL="285750" lvl="1" indent="-285750" algn="just" defTabSz="457200">
              <a:buBlip>
                <a:blip r:embed="rId2"/>
              </a:buBlip>
            </a:pPr>
            <a:r>
              <a:rPr lang="sr-Latn-RS" sz="1400" dirty="0" smtClean="0">
                <a:latin typeface="Arial" pitchFamily="34" charset="0"/>
                <a:cs typeface="Arial" pitchFamily="34" charset="0"/>
              </a:rPr>
              <a:t>The major rivers as Danube, Sava, Drina which belong Black Sea drainage basen present  the most important hydro power asset</a:t>
            </a:r>
          </a:p>
          <a:p>
            <a:pPr marL="285750" lvl="1" indent="-285750" algn="just" defTabSz="457200">
              <a:buBlip>
                <a:blip r:embed="rId2"/>
              </a:buBlip>
            </a:pPr>
            <a:endParaRPr lang="sr-Latn-RS" sz="1400" dirty="0" smtClean="0">
              <a:latin typeface="Arial" pitchFamily="34" charset="0"/>
              <a:cs typeface="Arial" pitchFamily="34" charset="0"/>
            </a:endParaRPr>
          </a:p>
          <a:p>
            <a:pPr marL="285750" lvl="1" indent="-285750" algn="just" defTabSz="457200">
              <a:buBlip>
                <a:blip r:embed="rId2"/>
              </a:buBlip>
            </a:pPr>
            <a:r>
              <a:rPr lang="en-US" sz="1400" dirty="0" smtClean="0">
                <a:latin typeface="Arial" pitchFamily="34" charset="0"/>
                <a:cs typeface="Arial" pitchFamily="34" charset="0"/>
              </a:rPr>
              <a:t>Mini hydropower</a:t>
            </a:r>
            <a:r>
              <a:rPr lang="sr-Latn-RS" sz="1400" dirty="0" smtClean="0">
                <a:latin typeface="Arial" pitchFamily="34" charset="0"/>
                <a:cs typeface="Arial" pitchFamily="34" charset="0"/>
              </a:rPr>
              <a:t> plants</a:t>
            </a:r>
            <a:r>
              <a:rPr lang="en-US" sz="1400" dirty="0" smtClean="0">
                <a:latin typeface="Arial" pitchFamily="34" charset="0"/>
                <a:cs typeface="Arial" pitchFamily="34" charset="0"/>
              </a:rPr>
              <a:t> is great potential for the production of electricity in Serbia</a:t>
            </a:r>
            <a:endParaRPr lang="sr-Latn-RS" sz="1400" dirty="0" smtClean="0">
              <a:latin typeface="Arial" pitchFamily="34" charset="0"/>
              <a:cs typeface="Arial" pitchFamily="34" charset="0"/>
            </a:endParaRPr>
          </a:p>
          <a:p>
            <a:pPr marL="285750" lvl="1" indent="-285750" algn="just" defTabSz="457200">
              <a:buBlip>
                <a:blip r:embed="rId2"/>
              </a:buBlip>
            </a:pPr>
            <a:endParaRPr lang="sr-Latn-RS" sz="1400" dirty="0" smtClean="0">
              <a:latin typeface="Arial" pitchFamily="34" charset="0"/>
              <a:cs typeface="Arial" pitchFamily="34" charset="0"/>
            </a:endParaRPr>
          </a:p>
          <a:p>
            <a:pPr marL="285750" lvl="1" indent="-285750" algn="just" defTabSz="457200">
              <a:buBlip>
                <a:blip r:embed="rId2"/>
              </a:buBlip>
            </a:pPr>
            <a:r>
              <a:rPr lang="en-US" sz="1400" dirty="0" smtClean="0">
                <a:latin typeface="Arial" pitchFamily="34" charset="0"/>
                <a:cs typeface="Arial" pitchFamily="34" charset="0"/>
              </a:rPr>
              <a:t>Small hydropower plants are suitable for both the power supply</a:t>
            </a:r>
            <a:r>
              <a:rPr lang="sr-Latn-RS" sz="1400" dirty="0" smtClean="0">
                <a:latin typeface="Arial" pitchFamily="34" charset="0"/>
                <a:cs typeface="Arial" pitchFamily="34" charset="0"/>
              </a:rPr>
              <a:t> for</a:t>
            </a:r>
            <a:r>
              <a:rPr lang="en-US" sz="1400" dirty="0" smtClean="0">
                <a:latin typeface="Arial" pitchFamily="34" charset="0"/>
                <a:cs typeface="Arial" pitchFamily="34" charset="0"/>
              </a:rPr>
              <a:t> isolated consumers</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and for the development of tourism, agriculture, water supply and other activities primarily country households</a:t>
            </a:r>
            <a:endParaRPr lang="sr-Latn-RS" sz="1400" dirty="0" smtClean="0">
              <a:latin typeface="Arial" pitchFamily="34" charset="0"/>
              <a:cs typeface="Arial" pitchFamily="34" charset="0"/>
            </a:endParaRPr>
          </a:p>
          <a:p>
            <a:pPr algn="just" defTabSz="457200">
              <a:buBlip>
                <a:blip r:embed="rId2"/>
              </a:buBlip>
            </a:pPr>
            <a:endParaRPr lang="sr-Latn-RS" sz="1600" dirty="0">
              <a:latin typeface="Arial" pitchFamily="34" charset="0"/>
              <a:cs typeface="Arial"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0814" y="1285860"/>
            <a:ext cx="3193185" cy="407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261864" y="836712"/>
            <a:ext cx="5936731" cy="349247"/>
          </a:xfrm>
          <a:prstGeom prst="rect">
            <a:avLst/>
          </a:prstGeom>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r-Latn-RS" sz="2000" b="1" dirty="0" smtClean="0">
                <a:solidFill>
                  <a:srgbClr val="0070C0"/>
                </a:solidFill>
                <a:latin typeface="Arial" pitchFamily="34" charset="0"/>
                <a:cs typeface="Arial" pitchFamily="34" charset="0"/>
              </a:rPr>
              <a:t>Our task</a:t>
            </a:r>
            <a:endParaRPr lang="en-US" sz="2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958725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Solar energy</a:t>
            </a:r>
            <a:endParaRPr lang="en-GB" dirty="0"/>
          </a:p>
        </p:txBody>
      </p:sp>
      <p:sp>
        <p:nvSpPr>
          <p:cNvPr id="3" name="TextBox 2"/>
          <p:cNvSpPr txBox="1"/>
          <p:nvPr/>
        </p:nvSpPr>
        <p:spPr>
          <a:xfrm>
            <a:off x="142844" y="1285860"/>
            <a:ext cx="4143404" cy="2071702"/>
          </a:xfrm>
          <a:prstGeom prst="rect">
            <a:avLst/>
          </a:prstGeom>
        </p:spPr>
        <p:txBody>
          <a:bodyPr vert="horz" wrap="square" lIns="91440" tIns="45720" rIns="91440" bIns="45720" rtlCol="0" anchor="ctr">
            <a:spAutoFit/>
          </a:bodyPr>
          <a:lstStyle/>
          <a:p>
            <a:pPr marL="285750" indent="-285750" algn="just" defTabSz="457200">
              <a:buBlip>
                <a:blip r:embed="rId2"/>
              </a:buBlip>
            </a:pPr>
            <a:r>
              <a:rPr lang="en-GB" sz="1400" dirty="0" smtClean="0">
                <a:latin typeface="Arial" pitchFamily="34" charset="0"/>
                <a:cs typeface="Arial" pitchFamily="34" charset="0"/>
              </a:rPr>
              <a:t>The </a:t>
            </a:r>
            <a:r>
              <a:rPr lang="en-GB" sz="1400" dirty="0">
                <a:latin typeface="Arial" pitchFamily="34" charset="0"/>
                <a:cs typeface="Arial" pitchFamily="34" charset="0"/>
              </a:rPr>
              <a:t>average solar radiation in Serbia is about 40% greater than the European average, but still the use of solar energy for electricity generation is far behind the countries of the European </a:t>
            </a:r>
            <a:r>
              <a:rPr lang="en-GB" sz="1400" dirty="0" smtClean="0">
                <a:latin typeface="Arial" pitchFamily="34" charset="0"/>
                <a:cs typeface="Arial" pitchFamily="34" charset="0"/>
              </a:rPr>
              <a:t>Union</a:t>
            </a:r>
            <a:endParaRPr lang="sr-Latn-RS" sz="1400" dirty="0">
              <a:latin typeface="Arial" pitchFamily="34" charset="0"/>
              <a:cs typeface="Arial" pitchFamily="34" charset="0"/>
            </a:endParaRPr>
          </a:p>
          <a:p>
            <a:pPr marL="285750" indent="-285750" algn="just" defTabSz="457200">
              <a:buBlip>
                <a:blip r:embed="rId2"/>
              </a:buBlip>
            </a:pPr>
            <a:endParaRPr lang="sr-Latn-RS" sz="1400" dirty="0" smtClean="0">
              <a:latin typeface="Arial" pitchFamily="34" charset="0"/>
              <a:cs typeface="Arial" pitchFamily="34" charset="0"/>
            </a:endParaRPr>
          </a:p>
          <a:p>
            <a:pPr marL="285750" indent="-285750" algn="just" defTabSz="457200">
              <a:buBlip>
                <a:blip r:embed="rId2"/>
              </a:buBlip>
            </a:pPr>
            <a:r>
              <a:rPr lang="en-GB" sz="1400" dirty="0" smtClean="0">
                <a:latin typeface="Arial" pitchFamily="34" charset="0"/>
                <a:cs typeface="Arial" pitchFamily="34" charset="0"/>
              </a:rPr>
              <a:t>The potential of solar energy is 16,7% of total of useful potential of RES in Serbia</a:t>
            </a:r>
            <a:endParaRPr lang="sr-Latn-RS" sz="1400" dirty="0">
              <a:latin typeface="Arial" pitchFamily="34" charset="0"/>
              <a:cs typeface="Arial" pitchFamily="34" charset="0"/>
            </a:endParaRPr>
          </a:p>
          <a:p>
            <a:pPr marL="285750" indent="-285750" algn="just" defTabSz="457200"/>
            <a:endParaRPr lang="sr-Latn-RS" sz="1400" dirty="0" smtClean="0">
              <a:latin typeface="Arial" pitchFamily="34" charset="0"/>
              <a:cs typeface="Arial" pitchFamily="34" charset="0"/>
            </a:endParaRPr>
          </a:p>
        </p:txBody>
      </p:sp>
      <p:pic>
        <p:nvPicPr>
          <p:cNvPr id="3074" name="Picture 2" descr="http://ars.els-cdn.com/content/image/1-s2.0-S1364032112002250-gr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143248"/>
            <a:ext cx="2286016" cy="3167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a:xfrm>
            <a:off x="261864" y="825699"/>
            <a:ext cx="5936731" cy="349247"/>
          </a:xfrm>
          <a:prstGeom prst="rect">
            <a:avLst/>
          </a:prstGeom>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r-Latn-RS" sz="2000" b="1" dirty="0" smtClean="0">
                <a:solidFill>
                  <a:srgbClr val="0070C0"/>
                </a:solidFill>
                <a:latin typeface="Arial" pitchFamily="34" charset="0"/>
                <a:cs typeface="Arial" pitchFamily="34" charset="0"/>
              </a:rPr>
              <a:t>Our task</a:t>
            </a:r>
            <a:endParaRPr lang="en-US" sz="2000" b="1" dirty="0">
              <a:solidFill>
                <a:srgbClr val="0070C0"/>
              </a:solidFill>
              <a:latin typeface="Arial" pitchFamily="34" charset="0"/>
              <a:cs typeface="Arial" pitchFamily="34" charset="0"/>
            </a:endParaRPr>
          </a:p>
        </p:txBody>
      </p:sp>
      <p:pic>
        <p:nvPicPr>
          <p:cNvPr id="4" name="Picture 2" descr="http://upload.wikimedia.org/wikipedia/commons/5/59/SolarGIS-Solar-map-Europe-en.png?uselang=ru"/>
          <p:cNvPicPr>
            <a:picLocks noChangeAspect="1" noChangeArrowheads="1"/>
          </p:cNvPicPr>
          <p:nvPr/>
        </p:nvPicPr>
        <p:blipFill>
          <a:blip r:embed="rId4" cstate="print"/>
          <a:srcRect/>
          <a:stretch>
            <a:fillRect/>
          </a:stretch>
        </p:blipFill>
        <p:spPr bwMode="auto">
          <a:xfrm>
            <a:off x="4286248" y="1285860"/>
            <a:ext cx="4714908" cy="3328725"/>
          </a:xfrm>
          <a:prstGeom prst="rect">
            <a:avLst/>
          </a:prstGeom>
          <a:noFill/>
        </p:spPr>
      </p:pic>
      <p:sp>
        <p:nvSpPr>
          <p:cNvPr id="7" name="Rectangle 6"/>
          <p:cNvSpPr/>
          <p:nvPr/>
        </p:nvSpPr>
        <p:spPr>
          <a:xfrm>
            <a:off x="2857488" y="4786322"/>
            <a:ext cx="6143668" cy="1600438"/>
          </a:xfrm>
          <a:prstGeom prst="rect">
            <a:avLst/>
          </a:prstGeom>
        </p:spPr>
        <p:txBody>
          <a:bodyPr wrap="square">
            <a:spAutoFit/>
          </a:bodyPr>
          <a:lstStyle/>
          <a:p>
            <a:pPr marL="285750" lvl="0" indent="-285750" algn="just" defTabSz="457200">
              <a:buBlip>
                <a:blip r:embed="rId2"/>
              </a:buBlip>
            </a:pPr>
            <a:r>
              <a:rPr lang="en-GB" sz="1400" dirty="0" smtClean="0">
                <a:solidFill>
                  <a:prstClr val="black"/>
                </a:solidFill>
                <a:latin typeface="Arial" pitchFamily="34" charset="0"/>
                <a:cs typeface="Arial" pitchFamily="34" charset="0"/>
              </a:rPr>
              <a:t>Serbia has an annual potential of </a:t>
            </a:r>
            <a:r>
              <a:rPr lang="sr-Latn-RS" sz="1400" dirty="0" smtClean="0">
                <a:solidFill>
                  <a:prstClr val="black"/>
                </a:solidFill>
                <a:latin typeface="Arial" pitchFamily="34" charset="0"/>
                <a:cs typeface="Arial" pitchFamily="34" charset="0"/>
              </a:rPr>
              <a:t>0.6</a:t>
            </a:r>
            <a:r>
              <a:rPr lang="en-GB" sz="1400" dirty="0" smtClean="0">
                <a:solidFill>
                  <a:prstClr val="black"/>
                </a:solidFill>
                <a:latin typeface="Arial" pitchFamily="34" charset="0"/>
                <a:cs typeface="Arial" pitchFamily="34" charset="0"/>
              </a:rPr>
              <a:t> million tonnes of oil equivalent</a:t>
            </a:r>
            <a:r>
              <a:rPr lang="sr-Latn-RS" sz="1400" dirty="0" smtClean="0">
                <a:solidFill>
                  <a:prstClr val="black"/>
                </a:solidFill>
                <a:latin typeface="Arial" pitchFamily="34" charset="0"/>
                <a:cs typeface="Arial" pitchFamily="34" charset="0"/>
              </a:rPr>
              <a:t> in solar energy</a:t>
            </a:r>
          </a:p>
          <a:p>
            <a:pPr marL="285750" lvl="0" indent="-285750" algn="just" defTabSz="457200">
              <a:buBlip>
                <a:blip r:embed="rId2"/>
              </a:buBlip>
            </a:pPr>
            <a:endParaRPr lang="sr-Latn-RS" sz="1400" dirty="0" smtClean="0">
              <a:solidFill>
                <a:prstClr val="black"/>
              </a:solidFill>
              <a:latin typeface="Arial" pitchFamily="34" charset="0"/>
              <a:cs typeface="Arial" pitchFamily="34" charset="0"/>
            </a:endParaRPr>
          </a:p>
          <a:p>
            <a:pPr marL="285750" lvl="0" indent="-285750" algn="just" defTabSz="457200">
              <a:buBlip>
                <a:blip r:embed="rId2"/>
              </a:buBlip>
            </a:pPr>
            <a:r>
              <a:rPr lang="en-US" sz="1400" dirty="0" smtClean="0">
                <a:solidFill>
                  <a:prstClr val="black"/>
                </a:solidFill>
                <a:latin typeface="Arial" pitchFamily="34" charset="0"/>
                <a:cs typeface="Arial" pitchFamily="34" charset="0"/>
              </a:rPr>
              <a:t>Average daily energy of</a:t>
            </a:r>
            <a:r>
              <a:rPr lang="sr-Latn-RS"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global radiation for flat surface during winter ranges between 1.1 kWh/m² in the north and</a:t>
            </a:r>
            <a:r>
              <a:rPr lang="sr-Latn-RS"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1.7 kWh/m²in the south, and during the summer period between 5.4 kWh/m² in the north</a:t>
            </a:r>
            <a:r>
              <a:rPr lang="sr-Latn-RS"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and 6.9 kWh/m² in the south</a:t>
            </a:r>
            <a:endParaRPr lang="sr-Latn-RS" sz="1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00372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z="2200" dirty="0" smtClean="0"/>
              <a:t>Conclusions</a:t>
            </a:r>
            <a:r>
              <a:rPr lang="sr-Latn-RS" dirty="0" smtClean="0"/>
              <a:t/>
            </a:r>
            <a:br>
              <a:rPr lang="sr-Latn-RS" dirty="0" smtClean="0"/>
            </a:br>
            <a:r>
              <a:rPr lang="sr-Latn-RS" dirty="0"/>
              <a:t/>
            </a:r>
            <a:br>
              <a:rPr lang="sr-Latn-RS" dirty="0"/>
            </a:br>
            <a:r>
              <a:rPr lang="sr-Latn-RS" dirty="0">
                <a:solidFill>
                  <a:srgbClr val="0070C0"/>
                </a:solidFill>
              </a:rPr>
              <a:t>NIS wishes for the future „business Environment“</a:t>
            </a:r>
            <a:endParaRPr lang="en-GB" dirty="0">
              <a:solidFill>
                <a:srgbClr val="0070C0"/>
              </a:solidFill>
            </a:endParaRPr>
          </a:p>
        </p:txBody>
      </p:sp>
      <p:sp>
        <p:nvSpPr>
          <p:cNvPr id="4" name="Rectangle 3"/>
          <p:cNvSpPr/>
          <p:nvPr/>
        </p:nvSpPr>
        <p:spPr>
          <a:xfrm>
            <a:off x="251520" y="1285860"/>
            <a:ext cx="8892480" cy="2462213"/>
          </a:xfrm>
          <a:prstGeom prst="rect">
            <a:avLst/>
          </a:prstGeom>
        </p:spPr>
        <p:txBody>
          <a:bodyPr wrap="square">
            <a:spAutoFit/>
          </a:bodyPr>
          <a:lstStyle/>
          <a:p>
            <a:pPr marL="285750" indent="-285750" algn="just" defTabSz="457200"/>
            <a:endParaRPr lang="sr-Latn-RS" sz="1400" dirty="0" smtClean="0">
              <a:latin typeface="Arial" pitchFamily="34" charset="0"/>
              <a:cs typeface="Arial" pitchFamily="34" charset="0"/>
            </a:endParaRPr>
          </a:p>
          <a:p>
            <a:pPr marL="285750" indent="-285750" algn="just" defTabSz="457200">
              <a:buBlip>
                <a:blip r:embed="rId2"/>
              </a:buBlip>
            </a:pPr>
            <a:r>
              <a:rPr lang="en-US" sz="1400" dirty="0" smtClean="0">
                <a:latin typeface="Arial" pitchFamily="34" charset="0"/>
                <a:cs typeface="Arial" pitchFamily="34" charset="0"/>
              </a:rPr>
              <a:t>Since Serbia is in the group of countries whose energy consumption, particularly</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electricity, is not too rational, it is necessary to increase interest in renewable energy</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sources (RES) and allow educating people about the importance and benefits of energy</a:t>
            </a:r>
            <a:r>
              <a:rPr lang="sr-Latn-RS" sz="1400" dirty="0" smtClean="0">
                <a:latin typeface="Arial" pitchFamily="34" charset="0"/>
                <a:cs typeface="Arial" pitchFamily="34" charset="0"/>
              </a:rPr>
              <a:t> </a:t>
            </a:r>
            <a:r>
              <a:rPr lang="en-US" sz="1400" dirty="0" smtClean="0">
                <a:latin typeface="Arial" pitchFamily="34" charset="0"/>
                <a:cs typeface="Arial" pitchFamily="34" charset="0"/>
              </a:rPr>
              <a:t>efficiency and </a:t>
            </a:r>
            <a:r>
              <a:rPr lang="sr-Latn-RS" sz="1400" dirty="0" smtClean="0">
                <a:latin typeface="Arial" pitchFamily="34" charset="0"/>
                <a:cs typeface="Arial" pitchFamily="34" charset="0"/>
              </a:rPr>
              <a:t>using green power</a:t>
            </a:r>
          </a:p>
          <a:p>
            <a:pPr marL="285750" indent="-285750" algn="just" defTabSz="457200">
              <a:buBlip>
                <a:blip r:embed="rId2"/>
              </a:buBlip>
            </a:pPr>
            <a:endParaRPr lang="sr-Latn-RS" sz="1400" dirty="0" smtClean="0">
              <a:latin typeface="Arial" pitchFamily="34" charset="0"/>
              <a:cs typeface="Arial" pitchFamily="34" charset="0"/>
            </a:endParaRPr>
          </a:p>
          <a:p>
            <a:pPr marL="285750" indent="-285750" algn="just" defTabSz="457200">
              <a:buBlip>
                <a:blip r:embed="rId2"/>
              </a:buBlip>
            </a:pPr>
            <a:r>
              <a:rPr lang="en-GB" sz="1400" dirty="0" smtClean="0">
                <a:latin typeface="Arial" pitchFamily="34" charset="0"/>
                <a:cs typeface="Arial" pitchFamily="34" charset="0"/>
              </a:rPr>
              <a:t>To become a leading energy company – a leader among competitors in South European market</a:t>
            </a:r>
            <a:endParaRPr lang="sr-Latn-RS" sz="1400" dirty="0" smtClean="0">
              <a:latin typeface="Arial" pitchFamily="34" charset="0"/>
              <a:cs typeface="Arial" pitchFamily="34" charset="0"/>
            </a:endParaRPr>
          </a:p>
          <a:p>
            <a:pPr marL="285750" indent="-285750" algn="just" defTabSz="457200">
              <a:buBlip>
                <a:blip r:embed="rId2"/>
              </a:buBlip>
            </a:pPr>
            <a:endParaRPr lang="sr-Latn-RS" sz="1400" dirty="0">
              <a:latin typeface="Arial" pitchFamily="34" charset="0"/>
              <a:cs typeface="Arial" pitchFamily="34" charset="0"/>
            </a:endParaRPr>
          </a:p>
          <a:p>
            <a:pPr marL="285750" indent="-285750" algn="just" defTabSz="457200">
              <a:buBlip>
                <a:blip r:embed="rId2"/>
              </a:buBlip>
            </a:pPr>
            <a:r>
              <a:rPr lang="en-GB" sz="1400" dirty="0" smtClean="0">
                <a:latin typeface="Arial" pitchFamily="34" charset="0"/>
                <a:cs typeface="Arial" pitchFamily="34" charset="0"/>
              </a:rPr>
              <a:t>To </a:t>
            </a:r>
            <a:r>
              <a:rPr lang="en-GB" sz="1400" dirty="0">
                <a:latin typeface="Arial" pitchFamily="34" charset="0"/>
                <a:cs typeface="Arial" pitchFamily="34" charset="0"/>
              </a:rPr>
              <a:t>become a regional player with the fastest growth in production, refining and retail sales volume the </a:t>
            </a:r>
            <a:r>
              <a:rPr lang="en-GB" sz="1400" dirty="0" smtClean="0">
                <a:latin typeface="Arial" pitchFamily="34" charset="0"/>
                <a:cs typeface="Arial" pitchFamily="34" charset="0"/>
              </a:rPr>
              <a:t>Balkans</a:t>
            </a:r>
            <a:endParaRPr lang="sr-Latn-RS" sz="1400" dirty="0">
              <a:latin typeface="Arial" pitchFamily="34" charset="0"/>
              <a:cs typeface="Arial" pitchFamily="34" charset="0"/>
            </a:endParaRPr>
          </a:p>
          <a:p>
            <a:pPr marL="285750" indent="-285750" algn="just" defTabSz="457200">
              <a:buBlip>
                <a:blip r:embed="rId2"/>
              </a:buBlip>
            </a:pPr>
            <a:endParaRPr lang="sr-Latn-RS" sz="1400" dirty="0" smtClean="0">
              <a:latin typeface="Arial" pitchFamily="34" charset="0"/>
              <a:cs typeface="Arial" pitchFamily="34" charset="0"/>
            </a:endParaRPr>
          </a:p>
          <a:p>
            <a:pPr marL="285750" indent="-285750" algn="just" defTabSz="457200">
              <a:buBlip>
                <a:blip r:embed="rId2"/>
              </a:buBlip>
            </a:pPr>
            <a:r>
              <a:rPr lang="sr-Latn-RS" sz="1400" dirty="0" smtClean="0">
                <a:latin typeface="Arial" pitchFamily="34" charset="0"/>
                <a:cs typeface="Arial" pitchFamily="34" charset="0"/>
              </a:rPr>
              <a:t>To give the people of Balkan region energy by responsible use of natural resources and modern technology</a:t>
            </a:r>
          </a:p>
        </p:txBody>
      </p:sp>
      <p:pic>
        <p:nvPicPr>
          <p:cNvPr id="6146" name="Picture 2" descr="C:\Users\ana.petras\Desktop\dani energetike\RenewableEnergy_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918" y="3857628"/>
            <a:ext cx="4297160" cy="285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2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7552812"/>
              </p:ext>
            </p:extLst>
          </p:nvPr>
        </p:nvGraphicFramePr>
        <p:xfrm>
          <a:off x="323528" y="980728"/>
          <a:ext cx="69847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230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a:solidFill>
                  <a:srgbClr val="C00000"/>
                </a:solidFill>
              </a:rPr>
              <a:t>Summary</a:t>
            </a:r>
            <a:endParaRPr lang="en-GB" dirty="0">
              <a:solidFill>
                <a:srgbClr val="C00000"/>
              </a:solidFill>
            </a:endParaRPr>
          </a:p>
        </p:txBody>
      </p:sp>
      <p:sp>
        <p:nvSpPr>
          <p:cNvPr id="5" name="Rectangle 4"/>
          <p:cNvSpPr/>
          <p:nvPr/>
        </p:nvSpPr>
        <p:spPr>
          <a:xfrm>
            <a:off x="766317" y="1166256"/>
            <a:ext cx="7334075" cy="5509200"/>
          </a:xfrm>
          <a:prstGeom prst="rect">
            <a:avLst/>
          </a:prstGeom>
        </p:spPr>
        <p:txBody>
          <a:bodyPr wrap="square">
            <a:spAutoFit/>
          </a:bodyPr>
          <a:lstStyle/>
          <a:p>
            <a:pPr marL="342900" indent="-342900">
              <a:buFont typeface="+mj-lt"/>
              <a:buAutoNum type="arabicPeriod"/>
            </a:pPr>
            <a:r>
              <a:rPr lang="sr-Latn-RS" sz="1600" b="1" dirty="0" smtClean="0">
                <a:solidFill>
                  <a:srgbClr val="0070C0"/>
                </a:solidFill>
                <a:latin typeface="Arial"/>
                <a:ea typeface="+mj-ea"/>
                <a:cs typeface="Arial"/>
              </a:rPr>
              <a:t>NIS GAZPROM </a:t>
            </a:r>
            <a:r>
              <a:rPr lang="sr-Latn-RS" sz="1600" b="1" dirty="0">
                <a:solidFill>
                  <a:srgbClr val="0070C0"/>
                </a:solidFill>
                <a:latin typeface="Arial"/>
                <a:ea typeface="+mj-ea"/>
                <a:cs typeface="Arial"/>
              </a:rPr>
              <a:t>NEFT</a:t>
            </a:r>
            <a:endParaRPr lang="sr-Latn-RS" sz="1600" b="1" dirty="0" smtClean="0">
              <a:solidFill>
                <a:srgbClr val="0070C0"/>
              </a:solidFill>
              <a:latin typeface="Arial"/>
              <a:ea typeface="+mj-ea"/>
              <a:cs typeface="Arial"/>
            </a:endParaRPr>
          </a:p>
          <a:p>
            <a:pPr marL="800100" lvl="1" indent="-342900">
              <a:buFont typeface="Wingdings" pitchFamily="2" charset="2"/>
              <a:buChar char="q"/>
            </a:pPr>
            <a:r>
              <a:rPr lang="sr-Latn-RS" sz="1600" b="1" dirty="0" smtClean="0">
                <a:solidFill>
                  <a:srgbClr val="0070C0"/>
                </a:solidFill>
                <a:latin typeface="Arial"/>
                <a:ea typeface="+mj-ea"/>
                <a:cs typeface="Arial"/>
              </a:rPr>
              <a:t>About us</a:t>
            </a:r>
          </a:p>
          <a:p>
            <a:pPr marL="800100" lvl="1" indent="-342900">
              <a:buFont typeface="Wingdings" pitchFamily="2" charset="2"/>
              <a:buChar char="q"/>
            </a:pPr>
            <a:r>
              <a:rPr lang="sr-Latn-RS" sz="1600" b="1" dirty="0" smtClean="0">
                <a:solidFill>
                  <a:srgbClr val="0070C0"/>
                </a:solidFill>
                <a:latin typeface="Arial"/>
                <a:ea typeface="+mj-ea"/>
                <a:cs typeface="Arial"/>
              </a:rPr>
              <a:t>Strategy</a:t>
            </a:r>
            <a:r>
              <a:rPr lang="sr-Latn-RS" sz="1600" b="1" dirty="0">
                <a:solidFill>
                  <a:srgbClr val="0070C0"/>
                </a:solidFill>
                <a:latin typeface="Arial"/>
                <a:ea typeface="+mj-ea"/>
                <a:cs typeface="Arial"/>
              </a:rPr>
              <a:t>	</a:t>
            </a:r>
            <a:endParaRPr lang="sr-Latn-RS" sz="1600" b="1" dirty="0" smtClean="0">
              <a:solidFill>
                <a:srgbClr val="0070C0"/>
              </a:solidFill>
              <a:latin typeface="Arial"/>
              <a:ea typeface="+mj-ea"/>
              <a:cs typeface="Arial"/>
            </a:endParaRPr>
          </a:p>
          <a:p>
            <a:endParaRPr lang="sr-Latn-RS" sz="1600" b="1" dirty="0" smtClean="0">
              <a:solidFill>
                <a:srgbClr val="0070C0"/>
              </a:solidFill>
              <a:latin typeface="Arial"/>
              <a:ea typeface="+mj-ea"/>
              <a:cs typeface="Arial"/>
            </a:endParaRPr>
          </a:p>
          <a:p>
            <a:pPr marL="342900" indent="-342900">
              <a:buFont typeface="+mj-lt"/>
              <a:buAutoNum type="arabicPeriod" startAt="2"/>
            </a:pPr>
            <a:r>
              <a:rPr lang="sr-Latn-RS" sz="1600" b="1" dirty="0" smtClean="0">
                <a:solidFill>
                  <a:srgbClr val="0070C0"/>
                </a:solidFill>
                <a:latin typeface="Arial"/>
                <a:ea typeface="+mj-ea"/>
                <a:cs typeface="Arial"/>
              </a:rPr>
              <a:t>Energy Block</a:t>
            </a:r>
          </a:p>
          <a:p>
            <a:pPr marL="800100" lvl="1" indent="-342900">
              <a:buFont typeface="Wingdings" pitchFamily="2" charset="2"/>
              <a:buChar char="q"/>
            </a:pPr>
            <a:r>
              <a:rPr lang="sr-Latn-RS" sz="1600" b="1" dirty="0" smtClean="0">
                <a:solidFill>
                  <a:srgbClr val="0070C0"/>
                </a:solidFill>
                <a:latin typeface="Arial"/>
                <a:ea typeface="+mj-ea"/>
                <a:cs typeface="Arial"/>
              </a:rPr>
              <a:t>Objectives and strategy</a:t>
            </a:r>
          </a:p>
          <a:p>
            <a:pPr marL="800100" lvl="1" indent="-342900">
              <a:buFont typeface="Wingdings" pitchFamily="2" charset="2"/>
              <a:buChar char="q"/>
            </a:pPr>
            <a:r>
              <a:rPr lang="en-GB" sz="1600" b="1" dirty="0">
                <a:solidFill>
                  <a:srgbClr val="0070C0"/>
                </a:solidFill>
                <a:latin typeface="Arial"/>
                <a:ea typeface="+mj-ea"/>
                <a:cs typeface="Arial"/>
              </a:rPr>
              <a:t>Renewable Energy Sources (RES) department</a:t>
            </a:r>
          </a:p>
          <a:p>
            <a:pPr marL="800100" lvl="1" indent="-342900">
              <a:buFont typeface="Wingdings" pitchFamily="2" charset="2"/>
              <a:buChar char="q"/>
            </a:pPr>
            <a:r>
              <a:rPr lang="sr-Latn-RS" sz="1600" b="1" dirty="0">
                <a:solidFill>
                  <a:srgbClr val="0070C0"/>
                </a:solidFill>
                <a:latin typeface="Arial"/>
                <a:ea typeface="+mj-ea"/>
                <a:cs typeface="Arial"/>
              </a:rPr>
              <a:t>Social-Environmental background of RES</a:t>
            </a:r>
          </a:p>
          <a:p>
            <a:pPr marL="800100" lvl="1" indent="-342900">
              <a:buFont typeface="Wingdings" pitchFamily="2" charset="2"/>
              <a:buChar char="q"/>
            </a:pPr>
            <a:r>
              <a:rPr lang="sr-Latn-RS" sz="1600" b="1" dirty="0">
                <a:solidFill>
                  <a:srgbClr val="0070C0"/>
                </a:solidFill>
                <a:latin typeface="Arial"/>
                <a:ea typeface="+mj-ea"/>
                <a:cs typeface="Arial"/>
              </a:rPr>
              <a:t>Serbia RES-power </a:t>
            </a:r>
            <a:r>
              <a:rPr lang="sr-Latn-RS" sz="1600" b="1" dirty="0" smtClean="0">
                <a:solidFill>
                  <a:srgbClr val="0070C0"/>
                </a:solidFill>
                <a:latin typeface="Arial"/>
                <a:ea typeface="+mj-ea"/>
                <a:cs typeface="Arial"/>
              </a:rPr>
              <a:t>potential</a:t>
            </a:r>
          </a:p>
          <a:p>
            <a:r>
              <a:rPr lang="sr-Latn-RS" sz="1600" b="1" dirty="0" smtClean="0">
                <a:solidFill>
                  <a:srgbClr val="0070C0"/>
                </a:solidFill>
                <a:latin typeface="Arial"/>
                <a:ea typeface="+mj-ea"/>
                <a:cs typeface="Arial"/>
              </a:rPr>
              <a:t> </a:t>
            </a:r>
            <a:endParaRPr lang="sr-Latn-RS" sz="1600" b="1" dirty="0">
              <a:solidFill>
                <a:srgbClr val="0070C0"/>
              </a:solidFill>
              <a:latin typeface="Arial"/>
              <a:ea typeface="+mj-ea"/>
              <a:cs typeface="Arial"/>
            </a:endParaRPr>
          </a:p>
          <a:p>
            <a:pPr marL="342900" indent="-342900">
              <a:buFont typeface="+mj-lt"/>
              <a:buAutoNum type="arabicPeriod" startAt="3"/>
            </a:pPr>
            <a:r>
              <a:rPr lang="sr-Latn-RS" sz="1600" b="1" dirty="0" smtClean="0">
                <a:solidFill>
                  <a:srgbClr val="0070C0"/>
                </a:solidFill>
                <a:latin typeface="Arial"/>
                <a:ea typeface="+mj-ea"/>
                <a:cs typeface="Arial"/>
              </a:rPr>
              <a:t>Biomass </a:t>
            </a:r>
            <a:r>
              <a:rPr lang="sr-Latn-RS" sz="1600" b="1" dirty="0">
                <a:solidFill>
                  <a:srgbClr val="0070C0"/>
                </a:solidFill>
                <a:latin typeface="Arial"/>
                <a:ea typeface="+mj-ea"/>
                <a:cs typeface="Arial"/>
              </a:rPr>
              <a:t>and </a:t>
            </a:r>
            <a:r>
              <a:rPr lang="sr-Latn-RS" sz="1600" b="1" dirty="0" smtClean="0">
                <a:solidFill>
                  <a:srgbClr val="0070C0"/>
                </a:solidFill>
                <a:latin typeface="Arial"/>
                <a:ea typeface="+mj-ea"/>
                <a:cs typeface="Arial"/>
              </a:rPr>
              <a:t>Biogas</a:t>
            </a:r>
          </a:p>
          <a:p>
            <a:endParaRPr lang="sr-Latn-RS" sz="1600" b="1" dirty="0" smtClean="0">
              <a:solidFill>
                <a:srgbClr val="0070C0"/>
              </a:solidFill>
              <a:latin typeface="Arial"/>
              <a:ea typeface="+mj-ea"/>
              <a:cs typeface="Arial"/>
            </a:endParaRPr>
          </a:p>
          <a:p>
            <a:pPr marL="342900" indent="-342900">
              <a:buFont typeface="+mj-lt"/>
              <a:buAutoNum type="arabicPeriod" startAt="4"/>
            </a:pPr>
            <a:r>
              <a:rPr lang="sr-Latn-RS" sz="1600" b="1" dirty="0" smtClean="0">
                <a:solidFill>
                  <a:srgbClr val="0070C0"/>
                </a:solidFill>
                <a:latin typeface="Arial"/>
                <a:ea typeface="+mj-ea"/>
                <a:cs typeface="Arial"/>
              </a:rPr>
              <a:t>Wind energy</a:t>
            </a:r>
          </a:p>
          <a:p>
            <a:pPr marL="342900" indent="-342900">
              <a:buFont typeface="+mj-lt"/>
              <a:buAutoNum type="arabicPeriod" startAt="4"/>
            </a:pPr>
            <a:endParaRPr lang="sr-Latn-RS" sz="1600" b="1" dirty="0" smtClean="0">
              <a:solidFill>
                <a:srgbClr val="0070C0"/>
              </a:solidFill>
              <a:latin typeface="Arial"/>
              <a:ea typeface="+mj-ea"/>
              <a:cs typeface="Arial"/>
            </a:endParaRPr>
          </a:p>
          <a:p>
            <a:pPr marL="342900" indent="-342900">
              <a:buFont typeface="+mj-lt"/>
              <a:buAutoNum type="arabicPeriod" startAt="4"/>
            </a:pPr>
            <a:r>
              <a:rPr lang="sr-Latn-RS" sz="1600" b="1" dirty="0" smtClean="0">
                <a:solidFill>
                  <a:srgbClr val="0070C0"/>
                </a:solidFill>
                <a:latin typeface="Arial"/>
                <a:ea typeface="+mj-ea"/>
                <a:cs typeface="Arial"/>
              </a:rPr>
              <a:t>Geothermal </a:t>
            </a:r>
            <a:r>
              <a:rPr lang="sr-Latn-RS" sz="1600" b="1" dirty="0">
                <a:solidFill>
                  <a:srgbClr val="0070C0"/>
                </a:solidFill>
                <a:latin typeface="Arial"/>
                <a:ea typeface="+mj-ea"/>
                <a:cs typeface="Arial"/>
              </a:rPr>
              <a:t>energy</a:t>
            </a:r>
          </a:p>
          <a:p>
            <a:pPr marL="342900" indent="-342900">
              <a:buFont typeface="+mj-lt"/>
              <a:buAutoNum type="arabicPeriod" startAt="4"/>
            </a:pPr>
            <a:endParaRPr lang="sr-Latn-RS" sz="1600" b="1" dirty="0" smtClean="0">
              <a:solidFill>
                <a:srgbClr val="0070C0"/>
              </a:solidFill>
              <a:latin typeface="Arial"/>
              <a:ea typeface="+mj-ea"/>
              <a:cs typeface="Arial"/>
            </a:endParaRPr>
          </a:p>
          <a:p>
            <a:pPr marL="342900" indent="-342900">
              <a:buFont typeface="+mj-lt"/>
              <a:buAutoNum type="arabicPeriod" startAt="4"/>
            </a:pPr>
            <a:r>
              <a:rPr lang="sr-Latn-RS" sz="1600" b="1" dirty="0" smtClean="0">
                <a:solidFill>
                  <a:srgbClr val="0070C0"/>
                </a:solidFill>
                <a:latin typeface="Arial"/>
                <a:ea typeface="+mj-ea"/>
                <a:cs typeface="Arial"/>
              </a:rPr>
              <a:t>Hydropower</a:t>
            </a:r>
          </a:p>
          <a:p>
            <a:pPr marL="342900" indent="-342900">
              <a:buFont typeface="+mj-lt"/>
              <a:buAutoNum type="arabicPeriod" startAt="4"/>
            </a:pPr>
            <a:endParaRPr lang="sr-Latn-RS" sz="1600" b="1" dirty="0" smtClean="0">
              <a:solidFill>
                <a:srgbClr val="0070C0"/>
              </a:solidFill>
              <a:latin typeface="Arial"/>
              <a:ea typeface="+mj-ea"/>
              <a:cs typeface="Arial"/>
            </a:endParaRPr>
          </a:p>
          <a:p>
            <a:pPr marL="342900" indent="-342900">
              <a:buFont typeface="+mj-lt"/>
              <a:buAutoNum type="arabicPeriod" startAt="4"/>
            </a:pPr>
            <a:r>
              <a:rPr lang="sr-Latn-RS" sz="1600" b="1" dirty="0" smtClean="0">
                <a:solidFill>
                  <a:srgbClr val="0070C0"/>
                </a:solidFill>
                <a:latin typeface="Arial"/>
                <a:ea typeface="+mj-ea"/>
                <a:cs typeface="Arial"/>
              </a:rPr>
              <a:t>Solar energy</a:t>
            </a:r>
          </a:p>
          <a:p>
            <a:pPr marL="342900" indent="-342900">
              <a:buFont typeface="+mj-lt"/>
              <a:buAutoNum type="arabicPeriod" startAt="4"/>
            </a:pPr>
            <a:endParaRPr lang="sr-Latn-RS" sz="1600" b="1" dirty="0" smtClean="0">
              <a:solidFill>
                <a:srgbClr val="0070C0"/>
              </a:solidFill>
              <a:latin typeface="Arial"/>
              <a:ea typeface="+mj-ea"/>
              <a:cs typeface="Arial"/>
            </a:endParaRPr>
          </a:p>
          <a:p>
            <a:pPr marL="342900" indent="-342900">
              <a:buFont typeface="+mj-lt"/>
              <a:buAutoNum type="arabicPeriod" startAt="4"/>
            </a:pPr>
            <a:r>
              <a:rPr lang="sr-Latn-RS" sz="1600" b="1" dirty="0" smtClean="0">
                <a:solidFill>
                  <a:srgbClr val="0070C0"/>
                </a:solidFill>
                <a:latin typeface="Arial"/>
                <a:ea typeface="+mj-ea"/>
                <a:cs typeface="Arial"/>
              </a:rPr>
              <a:t>Conclusions</a:t>
            </a:r>
          </a:p>
          <a:p>
            <a:endParaRPr lang="en-GB" sz="1600" dirty="0">
              <a:solidFill>
                <a:srgbClr val="0070C0"/>
              </a:solidFill>
            </a:endParaRPr>
          </a:p>
        </p:txBody>
      </p:sp>
    </p:spTree>
    <p:extLst>
      <p:ext uri="{BB962C8B-B14F-4D97-AF65-F5344CB8AC3E}">
        <p14:creationId xmlns:p14="http://schemas.microsoft.com/office/powerpoint/2010/main" val="2153413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509864" cy="924079"/>
          </a:xfrm>
        </p:spPr>
        <p:txBody>
          <a:bodyPr>
            <a:normAutofit/>
          </a:bodyPr>
          <a:lstStyle/>
          <a:p>
            <a:r>
              <a:rPr lang="sr-Latn-RS" dirty="0" smtClean="0">
                <a:solidFill>
                  <a:srgbClr val="C00000"/>
                </a:solidFill>
              </a:rPr>
              <a:t>Nis </a:t>
            </a:r>
            <a:r>
              <a:rPr lang="en-GB" dirty="0" smtClean="0">
                <a:solidFill>
                  <a:srgbClr val="C00000"/>
                </a:solidFill>
              </a:rPr>
              <a:t>G</a:t>
            </a:r>
            <a:r>
              <a:rPr lang="sr-Latn-RS" dirty="0" smtClean="0">
                <a:solidFill>
                  <a:srgbClr val="C00000"/>
                </a:solidFill>
              </a:rPr>
              <a:t>AZPROM</a:t>
            </a:r>
            <a:r>
              <a:rPr lang="en-GB" dirty="0" smtClean="0">
                <a:solidFill>
                  <a:srgbClr val="C00000"/>
                </a:solidFill>
              </a:rPr>
              <a:t> N</a:t>
            </a:r>
            <a:r>
              <a:rPr lang="sr-Latn-RS" dirty="0" smtClean="0">
                <a:solidFill>
                  <a:srgbClr val="C00000"/>
                </a:solidFill>
              </a:rPr>
              <a:t>EFT</a:t>
            </a:r>
            <a:br>
              <a:rPr lang="sr-Latn-RS" dirty="0" smtClean="0">
                <a:solidFill>
                  <a:srgbClr val="C00000"/>
                </a:solidFill>
              </a:rPr>
            </a:br>
            <a:r>
              <a:rPr lang="sr-Latn-RS" dirty="0">
                <a:solidFill>
                  <a:srgbClr val="C00000"/>
                </a:solidFill>
              </a:rPr>
              <a:t/>
            </a:r>
            <a:br>
              <a:rPr lang="sr-Latn-RS" dirty="0">
                <a:solidFill>
                  <a:srgbClr val="C00000"/>
                </a:solidFill>
              </a:rPr>
            </a:br>
            <a:r>
              <a:rPr lang="sr-Latn-RS" dirty="0" smtClean="0">
                <a:solidFill>
                  <a:srgbClr val="C00000"/>
                </a:solidFill>
              </a:rPr>
              <a:t>About us</a:t>
            </a:r>
            <a:endParaRPr lang="en-GB" dirty="0">
              <a:solidFill>
                <a:srgbClr val="C00000"/>
              </a:solidFill>
            </a:endParaRPr>
          </a:p>
        </p:txBody>
      </p:sp>
      <p:graphicFrame>
        <p:nvGraphicFramePr>
          <p:cNvPr id="6" name="Diagram 5"/>
          <p:cNvGraphicFramePr/>
          <p:nvPr>
            <p:extLst>
              <p:ext uri="{D42A27DB-BD31-4B8C-83A1-F6EECF244321}">
                <p14:modId xmlns:p14="http://schemas.microsoft.com/office/powerpoint/2010/main" val="2706764983"/>
              </p:ext>
            </p:extLst>
          </p:nvPr>
        </p:nvGraphicFramePr>
        <p:xfrm>
          <a:off x="163274" y="4990239"/>
          <a:ext cx="275986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2830" y="4376137"/>
            <a:ext cx="2791170" cy="196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7504" y="4518798"/>
            <a:ext cx="2592288" cy="276999"/>
          </a:xfrm>
          <a:prstGeom prst="rect">
            <a:avLst/>
          </a:prstGeom>
        </p:spPr>
        <p:txBody>
          <a:bodyPr wrap="square">
            <a:spAutoFit/>
          </a:bodyPr>
          <a:lstStyle/>
          <a:p>
            <a:pPr lvl="0"/>
            <a:r>
              <a:rPr lang="en-GB" sz="1200" dirty="0">
                <a:latin typeface="Arial" pitchFamily="34" charset="0"/>
                <a:cs typeface="Arial" pitchFamily="34" charset="0"/>
              </a:rPr>
              <a:t>Main business </a:t>
            </a:r>
            <a:r>
              <a:rPr lang="en-GB" sz="1200" dirty="0" smtClean="0">
                <a:latin typeface="Arial" pitchFamily="34" charset="0"/>
                <a:cs typeface="Arial" pitchFamily="34" charset="0"/>
              </a:rPr>
              <a:t>activities</a:t>
            </a:r>
            <a:r>
              <a:rPr lang="sr-Latn-RS" sz="1200" dirty="0" smtClean="0">
                <a:latin typeface="Arial" pitchFamily="34" charset="0"/>
                <a:cs typeface="Arial" pitchFamily="34" charset="0"/>
              </a:rPr>
              <a:t> of NIS</a:t>
            </a:r>
            <a:r>
              <a:rPr lang="en-GB" sz="1200" dirty="0" smtClean="0">
                <a:latin typeface="Arial" pitchFamily="34" charset="0"/>
                <a:cs typeface="Arial" pitchFamily="34" charset="0"/>
              </a:rPr>
              <a:t> </a:t>
            </a:r>
            <a:r>
              <a:rPr lang="en-GB" sz="1200" dirty="0">
                <a:latin typeface="Arial" pitchFamily="34" charset="0"/>
                <a:cs typeface="Arial" pitchFamily="34" charset="0"/>
              </a:rPr>
              <a:t>are:</a:t>
            </a:r>
            <a:r>
              <a:rPr lang="en-GB" sz="1200" dirty="0">
                <a:solidFill>
                  <a:prstClr val="black"/>
                </a:solidFill>
                <a:latin typeface="Arial" pitchFamily="34" charset="0"/>
                <a:cs typeface="Arial" pitchFamily="34" charset="0"/>
              </a:rPr>
              <a:t> </a:t>
            </a:r>
            <a:endParaRPr lang="en-GB" sz="1200" dirty="0"/>
          </a:p>
        </p:txBody>
      </p:sp>
      <p:graphicFrame>
        <p:nvGraphicFramePr>
          <p:cNvPr id="12" name="Diagram 11"/>
          <p:cNvGraphicFramePr/>
          <p:nvPr>
            <p:extLst>
              <p:ext uri="{D42A27DB-BD31-4B8C-83A1-F6EECF244321}">
                <p14:modId xmlns:p14="http://schemas.microsoft.com/office/powerpoint/2010/main" val="3722695098"/>
              </p:ext>
            </p:extLst>
          </p:nvPr>
        </p:nvGraphicFramePr>
        <p:xfrm>
          <a:off x="251520" y="1556792"/>
          <a:ext cx="5623817"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ectangle 12"/>
          <p:cNvSpPr/>
          <p:nvPr/>
        </p:nvSpPr>
        <p:spPr>
          <a:xfrm>
            <a:off x="2953172" y="4376137"/>
            <a:ext cx="3429959" cy="2308324"/>
          </a:xfrm>
          <a:prstGeom prst="rect">
            <a:avLst/>
          </a:prstGeom>
        </p:spPr>
        <p:txBody>
          <a:bodyPr wrap="square">
            <a:spAutoFit/>
          </a:bodyPr>
          <a:lstStyle/>
          <a:p>
            <a:pPr marL="285750" lvl="0" indent="-285750" algn="just">
              <a:buBlip>
                <a:blip r:embed="rId13"/>
              </a:buBlip>
            </a:pPr>
            <a:r>
              <a:rPr lang="en-GB" sz="1200" dirty="0">
                <a:solidFill>
                  <a:prstClr val="black"/>
                </a:solidFill>
                <a:latin typeface="Arial" pitchFamily="34" charset="0"/>
                <a:cs typeface="Arial" pitchFamily="34" charset="0"/>
              </a:rPr>
              <a:t>The entering of Gazprom </a:t>
            </a:r>
            <a:r>
              <a:rPr lang="en-GB" sz="1200" dirty="0" err="1">
                <a:solidFill>
                  <a:prstClr val="black"/>
                </a:solidFill>
                <a:latin typeface="Arial" pitchFamily="34" charset="0"/>
                <a:cs typeface="Arial" pitchFamily="34" charset="0"/>
              </a:rPr>
              <a:t>Neft</a:t>
            </a:r>
            <a:r>
              <a:rPr lang="en-GB" sz="1200" dirty="0">
                <a:solidFill>
                  <a:prstClr val="black"/>
                </a:solidFill>
                <a:latin typeface="Arial" pitchFamily="34" charset="0"/>
                <a:cs typeface="Arial" pitchFamily="34" charset="0"/>
              </a:rPr>
              <a:t>, as a majority shareholder, in the ownership structure of NIS brought a thorough restructuring of the Company, with the basic objective to increase NIS competitiveness at the market</a:t>
            </a:r>
            <a:r>
              <a:rPr lang="en-GB" sz="1200" dirty="0" smtClean="0">
                <a:solidFill>
                  <a:prstClr val="black"/>
                </a:solidFill>
                <a:latin typeface="Arial" pitchFamily="34" charset="0"/>
                <a:cs typeface="Arial" pitchFamily="34" charset="0"/>
              </a:rPr>
              <a:t>.</a:t>
            </a:r>
            <a:endParaRPr lang="sr-Latn-RS" sz="1200" dirty="0" smtClean="0">
              <a:solidFill>
                <a:prstClr val="black"/>
              </a:solidFill>
              <a:latin typeface="Arial" pitchFamily="34" charset="0"/>
              <a:cs typeface="Arial" pitchFamily="34" charset="0"/>
            </a:endParaRPr>
          </a:p>
          <a:p>
            <a:pPr marL="285750" lvl="0" indent="-285750" algn="just">
              <a:buBlip>
                <a:blip r:embed="rId13"/>
              </a:buBlip>
            </a:pPr>
            <a:endParaRPr lang="sr-Latn-RS" sz="1200" dirty="0">
              <a:solidFill>
                <a:prstClr val="black"/>
              </a:solidFill>
              <a:latin typeface="Arial" pitchFamily="34" charset="0"/>
              <a:cs typeface="Arial" pitchFamily="34" charset="0"/>
            </a:endParaRPr>
          </a:p>
          <a:p>
            <a:pPr marL="285750" indent="-285750" algn="just">
              <a:buBlip>
                <a:blip r:embed="rId13"/>
              </a:buBlip>
            </a:pPr>
            <a:r>
              <a:rPr lang="en-GB" sz="1200" dirty="0">
                <a:latin typeface="Arial" pitchFamily="34" charset="0"/>
                <a:cs typeface="Arial" pitchFamily="34" charset="0"/>
              </a:rPr>
              <a:t>In June 2010 NIS was transformed into an open joint stock company, and is listed on the Belgrade Stock Exchange since August 30, 2010</a:t>
            </a:r>
            <a:r>
              <a:rPr lang="sr-Latn-RS" sz="1200" dirty="0">
                <a:latin typeface="Arial" pitchFamily="34" charset="0"/>
                <a:cs typeface="Arial" pitchFamily="34" charset="0"/>
              </a:rPr>
              <a:t>. </a:t>
            </a:r>
            <a:endParaRPr lang="sr-Latn-RS" sz="1200" dirty="0" smtClean="0">
              <a:solidFill>
                <a:prstClr val="black"/>
              </a:solidFill>
              <a:latin typeface="Arial" pitchFamily="34" charset="0"/>
              <a:cs typeface="Arial" pitchFamily="34" charset="0"/>
            </a:endParaRPr>
          </a:p>
          <a:p>
            <a:pPr marL="285750" lvl="0" indent="-285750" algn="just">
              <a:buBlip>
                <a:blip r:embed="rId13"/>
              </a:buBlip>
            </a:pPr>
            <a:endParaRPr lang="sr-Latn-RS" sz="1200" dirty="0">
              <a:solidFill>
                <a:prstClr val="black"/>
              </a:solidFill>
              <a:latin typeface="Arial" pitchFamily="34" charset="0"/>
              <a:cs typeface="Arial" pitchFamily="34" charset="0"/>
            </a:endParaRPr>
          </a:p>
        </p:txBody>
      </p:sp>
      <p:graphicFrame>
        <p:nvGraphicFramePr>
          <p:cNvPr id="19" name="Diagram 18"/>
          <p:cNvGraphicFramePr/>
          <p:nvPr>
            <p:extLst>
              <p:ext uri="{D42A27DB-BD31-4B8C-83A1-F6EECF244321}">
                <p14:modId xmlns:p14="http://schemas.microsoft.com/office/powerpoint/2010/main" val="3386280978"/>
              </p:ext>
            </p:extLst>
          </p:nvPr>
        </p:nvGraphicFramePr>
        <p:xfrm>
          <a:off x="4283968" y="1292789"/>
          <a:ext cx="4560168" cy="254158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08189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61150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12998"/>
            <a:ext cx="6853237"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3568" y="3742928"/>
            <a:ext cx="3528394" cy="1200329"/>
          </a:xfrm>
          <a:prstGeom prst="rect">
            <a:avLst/>
          </a:prstGeom>
        </p:spPr>
        <p:txBody>
          <a:bodyPr wrap="square">
            <a:spAutoFit/>
          </a:bodyPr>
          <a:lstStyle/>
          <a:p>
            <a:pPr algn="just"/>
            <a:r>
              <a:rPr lang="en-GB" b="1" dirty="0">
                <a:solidFill>
                  <a:srgbClr val="0070C0"/>
                </a:solidFill>
                <a:latin typeface="Arial"/>
              </a:rPr>
              <a:t>NIS Development Strategy entails </a:t>
            </a:r>
            <a:r>
              <a:rPr lang="en-GB" b="1" dirty="0" smtClean="0">
                <a:solidFill>
                  <a:srgbClr val="0070C0"/>
                </a:solidFill>
                <a:latin typeface="Arial"/>
              </a:rPr>
              <a:t>implementation</a:t>
            </a:r>
            <a:r>
              <a:rPr lang="sr-Latn-RS" b="1" dirty="0">
                <a:solidFill>
                  <a:srgbClr val="0070C0"/>
                </a:solidFill>
                <a:latin typeface="Arial"/>
              </a:rPr>
              <a:t> </a:t>
            </a:r>
            <a:r>
              <a:rPr lang="en-GB" b="1" dirty="0" smtClean="0">
                <a:solidFill>
                  <a:srgbClr val="0070C0"/>
                </a:solidFill>
                <a:latin typeface="Arial"/>
              </a:rPr>
              <a:t>of </a:t>
            </a:r>
            <a:r>
              <a:rPr lang="en-GB" b="1" dirty="0">
                <a:solidFill>
                  <a:srgbClr val="0070C0"/>
                </a:solidFill>
                <a:latin typeface="Arial"/>
              </a:rPr>
              <a:t>the programme </a:t>
            </a:r>
            <a:r>
              <a:rPr lang="sr-Latn-RS" b="1" dirty="0" smtClean="0">
                <a:solidFill>
                  <a:srgbClr val="0070C0"/>
                </a:solidFill>
                <a:latin typeface="Arial"/>
              </a:rPr>
              <a:t>“</a:t>
            </a:r>
            <a:r>
              <a:rPr lang="sr-Latn-RS" b="1" dirty="0">
                <a:solidFill>
                  <a:srgbClr val="0070C0"/>
                </a:solidFill>
                <a:latin typeface="Arial"/>
              </a:rPr>
              <a:t>FIVE FIVES“ </a:t>
            </a:r>
            <a:r>
              <a:rPr lang="en-GB" b="1" dirty="0">
                <a:solidFill>
                  <a:srgbClr val="0070C0"/>
                </a:solidFill>
                <a:latin typeface="Arial"/>
              </a:rPr>
              <a:t>that includes:</a:t>
            </a:r>
            <a:endParaRPr lang="en-GB" b="1" dirty="0">
              <a:solidFill>
                <a:srgbClr val="0070C0"/>
              </a:solidFill>
              <a:latin typeface="Arial" pitchFamily="34" charset="0"/>
              <a:cs typeface="Arial" pitchFamily="34" charset="0"/>
            </a:endParaRPr>
          </a:p>
        </p:txBody>
      </p:sp>
      <p:graphicFrame>
        <p:nvGraphicFramePr>
          <p:cNvPr id="6" name="Diagram 5"/>
          <p:cNvGraphicFramePr/>
          <p:nvPr>
            <p:extLst>
              <p:ext uri="{D42A27DB-BD31-4B8C-83A1-F6EECF244321}">
                <p14:modId xmlns:p14="http://schemas.microsoft.com/office/powerpoint/2010/main" val="1595064726"/>
              </p:ext>
            </p:extLst>
          </p:nvPr>
        </p:nvGraphicFramePr>
        <p:xfrm>
          <a:off x="3750145" y="2780928"/>
          <a:ext cx="5616624"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5724128" y="4221088"/>
            <a:ext cx="158889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r-Latn-R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2020</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40209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Energy Block</a:t>
            </a:r>
            <a:endParaRPr lang="en-GB" dirty="0"/>
          </a:p>
        </p:txBody>
      </p:sp>
      <p:sp>
        <p:nvSpPr>
          <p:cNvPr id="3" name="TextBox 2"/>
          <p:cNvSpPr txBox="1"/>
          <p:nvPr/>
        </p:nvSpPr>
        <p:spPr>
          <a:xfrm>
            <a:off x="287016" y="1237982"/>
            <a:ext cx="8856984" cy="1723549"/>
          </a:xfrm>
          <a:prstGeom prst="rect">
            <a:avLst/>
          </a:prstGeom>
        </p:spPr>
        <p:txBody>
          <a:bodyPr vert="horz" wrap="square" lIns="91440" tIns="45720" rIns="91440" bIns="45720" rtlCol="0" anchor="ctr">
            <a:spAutoFit/>
          </a:bodyPr>
          <a:lstStyle/>
          <a:p>
            <a:pPr marL="285750" indent="-285750" algn="just">
              <a:buBlip>
                <a:blip r:embed="rId2"/>
              </a:buBlip>
            </a:pPr>
            <a:r>
              <a:rPr lang="en-GB" sz="1400" dirty="0">
                <a:latin typeface="Arial" pitchFamily="34" charset="0"/>
                <a:cs typeface="Arial" pitchFamily="34" charset="0"/>
              </a:rPr>
              <a:t>In line with the company’s strategy to become a </a:t>
            </a:r>
            <a:r>
              <a:rPr lang="en-GB" sz="1400" b="1" dirty="0">
                <a:solidFill>
                  <a:srgbClr val="0070C0"/>
                </a:solidFill>
                <a:latin typeface="Arial" pitchFamily="34" charset="0"/>
                <a:cs typeface="Arial" pitchFamily="34" charset="0"/>
              </a:rPr>
              <a:t>leading </a:t>
            </a:r>
            <a:r>
              <a:rPr lang="en-GB" sz="1400" b="1" dirty="0" err="1" smtClean="0">
                <a:solidFill>
                  <a:srgbClr val="0070C0"/>
                </a:solidFill>
                <a:latin typeface="Arial" pitchFamily="34" charset="0"/>
                <a:cs typeface="Arial" pitchFamily="34" charset="0"/>
              </a:rPr>
              <a:t>ener</a:t>
            </a:r>
            <a:r>
              <a:rPr lang="sr-Latn-RS" sz="1400" b="1" dirty="0" smtClean="0">
                <a:solidFill>
                  <a:srgbClr val="0070C0"/>
                </a:solidFill>
                <a:latin typeface="Arial" pitchFamily="34" charset="0"/>
                <a:cs typeface="Arial" pitchFamily="34" charset="0"/>
              </a:rPr>
              <a:t>g</a:t>
            </a:r>
            <a:r>
              <a:rPr lang="en-GB" sz="1400" b="1" dirty="0" smtClean="0">
                <a:solidFill>
                  <a:srgbClr val="0070C0"/>
                </a:solidFill>
                <a:latin typeface="Arial" pitchFamily="34" charset="0"/>
                <a:cs typeface="Arial" pitchFamily="34" charset="0"/>
              </a:rPr>
              <a:t>y </a:t>
            </a:r>
            <a:r>
              <a:rPr lang="en-GB" sz="1400" b="1" dirty="0">
                <a:solidFill>
                  <a:srgbClr val="0070C0"/>
                </a:solidFill>
                <a:latin typeface="Arial" pitchFamily="34" charset="0"/>
                <a:cs typeface="Arial" pitchFamily="34" charset="0"/>
              </a:rPr>
              <a:t>company</a:t>
            </a:r>
            <a:r>
              <a:rPr lang="en-GB" sz="1400" dirty="0">
                <a:latin typeface="Arial" pitchFamily="34" charset="0"/>
                <a:cs typeface="Arial" pitchFamily="34" charset="0"/>
              </a:rPr>
              <a:t> in the Balkan region, the Energy organizational unit was established in </a:t>
            </a:r>
            <a:r>
              <a:rPr lang="en-GB" sz="1400" dirty="0" smtClean="0">
                <a:latin typeface="Arial" pitchFamily="34" charset="0"/>
                <a:cs typeface="Arial" pitchFamily="34" charset="0"/>
              </a:rPr>
              <a:t>2011</a:t>
            </a:r>
            <a:endParaRPr lang="sr-Latn-RS" sz="1400" dirty="0" smtClean="0">
              <a:latin typeface="Arial" pitchFamily="34" charset="0"/>
              <a:cs typeface="Arial" pitchFamily="34" charset="0"/>
            </a:endParaRPr>
          </a:p>
          <a:p>
            <a:pPr algn="just"/>
            <a:endParaRPr lang="sr-Latn-RS" sz="1400" dirty="0" smtClean="0">
              <a:latin typeface="Arial" pitchFamily="34" charset="0"/>
              <a:cs typeface="Arial" pitchFamily="34" charset="0"/>
            </a:endParaRPr>
          </a:p>
          <a:p>
            <a:pPr marL="285750" indent="-285750" algn="just">
              <a:buBlip>
                <a:blip r:embed="rId2"/>
              </a:buBlip>
            </a:pPr>
            <a:r>
              <a:rPr lang="sr-Latn-RS" sz="1400" dirty="0" smtClean="0">
                <a:latin typeface="Arial" pitchFamily="34" charset="0"/>
                <a:cs typeface="Arial" pitchFamily="34" charset="0"/>
              </a:rPr>
              <a:t>The most attractive markets outside of Serbia  are</a:t>
            </a:r>
            <a:r>
              <a:rPr lang="sr-Latn-RS" sz="1400" dirty="0">
                <a:latin typeface="Arial" pitchFamily="34" charset="0"/>
                <a:cs typeface="Arial" pitchFamily="34" charset="0"/>
              </a:rPr>
              <a:t> the surrounding </a:t>
            </a:r>
            <a:r>
              <a:rPr lang="sr-Latn-RS" sz="1400" dirty="0" smtClean="0">
                <a:latin typeface="Arial" pitchFamily="34" charset="0"/>
                <a:cs typeface="Arial" pitchFamily="34" charset="0"/>
              </a:rPr>
              <a:t>countries  (Balkan countries)</a:t>
            </a:r>
            <a:endParaRPr lang="sr-Latn-RS" sz="1400" dirty="0">
              <a:latin typeface="Arial" pitchFamily="34" charset="0"/>
              <a:cs typeface="Arial" pitchFamily="34" charset="0"/>
            </a:endParaRPr>
          </a:p>
          <a:p>
            <a:pPr algn="just"/>
            <a:endParaRPr lang="sr-Latn-RS" dirty="0" smtClean="0">
              <a:solidFill>
                <a:srgbClr val="0070C0"/>
              </a:solidFill>
              <a:latin typeface="Arial" pitchFamily="34" charset="0"/>
              <a:cs typeface="Arial" pitchFamily="34" charset="0"/>
            </a:endParaRPr>
          </a:p>
          <a:p>
            <a:pPr algn="just"/>
            <a:r>
              <a:rPr lang="en-GB" dirty="0" smtClean="0">
                <a:solidFill>
                  <a:srgbClr val="0070C0"/>
                </a:solidFill>
                <a:latin typeface="Arial" pitchFamily="34" charset="0"/>
                <a:cs typeface="Arial" pitchFamily="34" charset="0"/>
              </a:rPr>
              <a:t>The </a:t>
            </a:r>
            <a:r>
              <a:rPr lang="en-GB" dirty="0">
                <a:solidFill>
                  <a:srgbClr val="0070C0"/>
                </a:solidFill>
                <a:latin typeface="Arial" pitchFamily="34" charset="0"/>
                <a:cs typeface="Arial" pitchFamily="34" charset="0"/>
              </a:rPr>
              <a:t>basic </a:t>
            </a:r>
            <a:r>
              <a:rPr lang="en-GB" b="1" dirty="0">
                <a:solidFill>
                  <a:srgbClr val="0070C0"/>
                </a:solidFill>
                <a:latin typeface="Arial" pitchFamily="34" charset="0"/>
                <a:cs typeface="Arial" pitchFamily="34" charset="0"/>
              </a:rPr>
              <a:t>objectives</a:t>
            </a:r>
            <a:r>
              <a:rPr lang="en-GB" dirty="0">
                <a:solidFill>
                  <a:srgbClr val="0070C0"/>
                </a:solidFill>
                <a:latin typeface="Arial" pitchFamily="34" charset="0"/>
                <a:cs typeface="Arial" pitchFamily="34" charset="0"/>
              </a:rPr>
              <a:t> of a new direction in business operations </a:t>
            </a:r>
            <a:r>
              <a:rPr lang="en-GB" dirty="0" smtClean="0">
                <a:solidFill>
                  <a:srgbClr val="0070C0"/>
                </a:solidFill>
                <a:latin typeface="Arial" pitchFamily="34" charset="0"/>
                <a:cs typeface="Arial" pitchFamily="34" charset="0"/>
              </a:rPr>
              <a:t>include:</a:t>
            </a:r>
            <a:endParaRPr lang="sr-Latn-RS" dirty="0" smtClean="0">
              <a:solidFill>
                <a:srgbClr val="0070C0"/>
              </a:solidFill>
              <a:latin typeface="Arial" pitchFamily="34" charset="0"/>
              <a:cs typeface="Arial" pitchFamily="34" charset="0"/>
            </a:endParaRPr>
          </a:p>
          <a:p>
            <a:pPr algn="just"/>
            <a:endParaRPr lang="sr-Latn-RS" sz="1400" dirty="0" smtClean="0">
              <a:solidFill>
                <a:srgbClr val="0070C0"/>
              </a:solidFill>
              <a:latin typeface="Arial" pitchFamily="34" charset="0"/>
              <a:cs typeface="Arial" pitchFamily="34" charset="0"/>
            </a:endParaRPr>
          </a:p>
        </p:txBody>
      </p:sp>
      <p:pic>
        <p:nvPicPr>
          <p:cNvPr id="2050" name="Picture 2" descr="C:\Users\ana.petras\Desktop\dani energetike\icon_squar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226636"/>
            <a:ext cx="2809478" cy="2648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29533"/>
            <a:ext cx="5902446" cy="3539430"/>
          </a:xfrm>
          <a:prstGeom prst="rect">
            <a:avLst/>
          </a:prstGeom>
        </p:spPr>
        <p:txBody>
          <a:bodyPr wrap="square">
            <a:spAutoFit/>
          </a:bodyPr>
          <a:lstStyle/>
          <a:p>
            <a:pPr marL="285750" indent="-285750" algn="just">
              <a:buBlip>
                <a:blip r:embed="rId2"/>
              </a:buBlip>
            </a:pPr>
            <a:r>
              <a:rPr lang="en-GB" sz="1400" dirty="0">
                <a:latin typeface="Arial" pitchFamily="34" charset="0"/>
                <a:cs typeface="Arial" pitchFamily="34" charset="0"/>
              </a:rPr>
              <a:t>Synergy with other NIS organisational units in the field of natural gas and electrical energy consumption</a:t>
            </a:r>
            <a:endParaRPr lang="sr-Latn-RS" sz="1400" dirty="0">
              <a:latin typeface="Arial" pitchFamily="34" charset="0"/>
              <a:cs typeface="Arial" pitchFamily="34" charset="0"/>
            </a:endParaRPr>
          </a:p>
          <a:p>
            <a:pPr algn="just"/>
            <a:endParaRPr lang="sr-Latn-RS" sz="1400" dirty="0">
              <a:latin typeface="Arial" pitchFamily="34" charset="0"/>
              <a:cs typeface="Arial" pitchFamily="34" charset="0"/>
            </a:endParaRPr>
          </a:p>
          <a:p>
            <a:pPr marL="285750" indent="-285750" algn="just">
              <a:buBlip>
                <a:blip r:embed="rId2"/>
              </a:buBlip>
            </a:pPr>
            <a:r>
              <a:rPr lang="en-GB" sz="1400" dirty="0">
                <a:latin typeface="Arial" pitchFamily="34" charset="0"/>
                <a:cs typeface="Arial" pitchFamily="34" charset="0"/>
              </a:rPr>
              <a:t>Business diversification</a:t>
            </a:r>
            <a:endParaRPr lang="sr-Latn-RS" sz="1400" dirty="0">
              <a:latin typeface="Arial" pitchFamily="34" charset="0"/>
              <a:cs typeface="Arial" pitchFamily="34" charset="0"/>
            </a:endParaRPr>
          </a:p>
          <a:p>
            <a:pPr algn="just"/>
            <a:endParaRPr lang="sr-Latn-RS" sz="1400" dirty="0">
              <a:latin typeface="Arial" pitchFamily="34" charset="0"/>
              <a:cs typeface="Arial" pitchFamily="34" charset="0"/>
            </a:endParaRPr>
          </a:p>
          <a:p>
            <a:pPr marL="285750" indent="-285750" algn="just">
              <a:buBlip>
                <a:blip r:embed="rId2"/>
              </a:buBlip>
            </a:pPr>
            <a:r>
              <a:rPr lang="en-GB" sz="1400" dirty="0">
                <a:latin typeface="Arial" pitchFamily="34" charset="0"/>
                <a:cs typeface="Arial" pitchFamily="34" charset="0"/>
              </a:rPr>
              <a:t>Reducing negative consequences from external factors</a:t>
            </a:r>
            <a:endParaRPr lang="sr-Latn-RS" sz="1400" dirty="0">
              <a:latin typeface="Arial" pitchFamily="34" charset="0"/>
              <a:cs typeface="Arial" pitchFamily="34" charset="0"/>
            </a:endParaRPr>
          </a:p>
          <a:p>
            <a:pPr marL="285750" indent="-285750" algn="just">
              <a:buBlip>
                <a:blip r:embed="rId2"/>
              </a:buBlip>
            </a:pPr>
            <a:endParaRPr lang="sr-Latn-RS" sz="1400" dirty="0">
              <a:latin typeface="Arial" pitchFamily="34" charset="0"/>
              <a:cs typeface="Arial" pitchFamily="34" charset="0"/>
            </a:endParaRPr>
          </a:p>
          <a:p>
            <a:pPr marL="285750" indent="-285750" algn="just">
              <a:buBlip>
                <a:blip r:embed="rId2"/>
              </a:buBlip>
            </a:pPr>
            <a:r>
              <a:rPr lang="en-GB" sz="1400" dirty="0">
                <a:latin typeface="Arial" pitchFamily="34" charset="0"/>
                <a:cs typeface="Arial" pitchFamily="34" charset="0"/>
              </a:rPr>
              <a:t>Using unique possibilities in Serbian and regional energy market development</a:t>
            </a:r>
            <a:endParaRPr lang="sr-Latn-RS" sz="1400" dirty="0">
              <a:latin typeface="Arial" pitchFamily="34" charset="0"/>
              <a:cs typeface="Arial" pitchFamily="34" charset="0"/>
            </a:endParaRPr>
          </a:p>
          <a:p>
            <a:pPr algn="just"/>
            <a:endParaRPr lang="sr-Latn-RS" sz="1400" dirty="0">
              <a:latin typeface="Arial" pitchFamily="34" charset="0"/>
              <a:cs typeface="Arial" pitchFamily="34" charset="0"/>
            </a:endParaRPr>
          </a:p>
          <a:p>
            <a:pPr marL="285750" indent="-285750" algn="just">
              <a:buBlip>
                <a:blip r:embed="rId2"/>
              </a:buBlip>
            </a:pPr>
            <a:r>
              <a:rPr lang="en-GB" sz="1400" dirty="0">
                <a:latin typeface="Arial" pitchFamily="34" charset="0"/>
                <a:cs typeface="Arial" pitchFamily="34" charset="0"/>
              </a:rPr>
              <a:t>Adopting best practice from leading regional and global energy companies</a:t>
            </a:r>
            <a:endParaRPr lang="sr-Latn-RS" sz="1400" dirty="0">
              <a:latin typeface="Arial" pitchFamily="34" charset="0"/>
              <a:cs typeface="Arial" pitchFamily="34" charset="0"/>
            </a:endParaRPr>
          </a:p>
          <a:p>
            <a:pPr marL="285750" indent="-285750" algn="just">
              <a:buBlip>
                <a:blip r:embed="rId2"/>
              </a:buBlip>
            </a:pPr>
            <a:endParaRPr lang="sr-Latn-RS" sz="1400" dirty="0">
              <a:latin typeface="Arial" pitchFamily="34" charset="0"/>
              <a:cs typeface="Arial" pitchFamily="34" charset="0"/>
            </a:endParaRPr>
          </a:p>
          <a:p>
            <a:pPr marL="285750" indent="-285750" algn="just">
              <a:buBlip>
                <a:blip r:embed="rId2"/>
              </a:buBlip>
            </a:pPr>
            <a:r>
              <a:rPr lang="en-GB" sz="1400" dirty="0">
                <a:latin typeface="Arial" pitchFamily="34" charset="0"/>
                <a:cs typeface="Arial" pitchFamily="34" charset="0"/>
              </a:rPr>
              <a:t>Developing business and improving company image, having in mind future stipulations concerning energy efficiency, environmental protection and use of renewable energy sources</a:t>
            </a:r>
            <a:endParaRPr lang="ru-RU" sz="1400" b="1" dirty="0">
              <a:latin typeface="Arial" pitchFamily="34" charset="0"/>
              <a:cs typeface="Arial" pitchFamily="34" charset="0"/>
            </a:endParaRPr>
          </a:p>
        </p:txBody>
      </p:sp>
    </p:spTree>
    <p:extLst>
      <p:ext uri="{BB962C8B-B14F-4D97-AF65-F5344CB8AC3E}">
        <p14:creationId xmlns:p14="http://schemas.microsoft.com/office/powerpoint/2010/main" val="2965820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3744416" cy="400110"/>
          </a:xfrm>
          <a:prstGeom prst="rect">
            <a:avLst/>
          </a:prstGeom>
        </p:spPr>
        <p:txBody>
          <a:bodyPr wrap="square">
            <a:spAutoFit/>
          </a:bodyPr>
          <a:lstStyle/>
          <a:p>
            <a:r>
              <a:rPr lang="sr-Latn-RS" sz="2000" b="1" dirty="0" smtClean="0">
                <a:solidFill>
                  <a:srgbClr val="C00000"/>
                </a:solidFill>
                <a:latin typeface="Arial"/>
                <a:ea typeface="+mj-ea"/>
                <a:cs typeface="Arial"/>
              </a:rPr>
              <a:t>Energy Block Strategy</a:t>
            </a:r>
            <a:endParaRPr lang="en-GB" sz="2000" dirty="0">
              <a:solidFill>
                <a:srgbClr val="C00000"/>
              </a:solidFill>
            </a:endParaRPr>
          </a:p>
        </p:txBody>
      </p:sp>
      <p:sp>
        <p:nvSpPr>
          <p:cNvPr id="3" name="TextBox 2"/>
          <p:cNvSpPr txBox="1"/>
          <p:nvPr/>
        </p:nvSpPr>
        <p:spPr>
          <a:xfrm>
            <a:off x="179512" y="593686"/>
            <a:ext cx="6984776" cy="2677656"/>
          </a:xfrm>
          <a:prstGeom prst="rect">
            <a:avLst/>
          </a:prstGeom>
        </p:spPr>
        <p:txBody>
          <a:bodyPr vert="horz" wrap="square" lIns="91440" tIns="45720" rIns="91440" bIns="45720" rtlCol="0" anchor="ctr">
            <a:spAutoFit/>
          </a:bodyPr>
          <a:lstStyle/>
          <a:p>
            <a:pPr marL="285750" indent="-285750" algn="just">
              <a:buBlip>
                <a:blip r:embed="rId2"/>
              </a:buBlip>
            </a:pPr>
            <a:r>
              <a:rPr lang="sr-Latn-RS" sz="1400" dirty="0" smtClean="0">
                <a:latin typeface="Arial" pitchFamily="34" charset="0"/>
                <a:cs typeface="Arial" pitchFamily="34" charset="0"/>
              </a:rPr>
              <a:t>I</a:t>
            </a:r>
            <a:r>
              <a:rPr lang="en-GB" sz="1400" dirty="0" err="1" smtClean="0">
                <a:latin typeface="Arial" pitchFamily="34" charset="0"/>
                <a:cs typeface="Arial" pitchFamily="34" charset="0"/>
              </a:rPr>
              <a:t>ncreased</a:t>
            </a:r>
            <a:r>
              <a:rPr lang="en-GB" sz="1400" dirty="0" smtClean="0">
                <a:latin typeface="Arial" pitchFamily="34" charset="0"/>
                <a:cs typeface="Arial" pitchFamily="34" charset="0"/>
              </a:rPr>
              <a:t> </a:t>
            </a:r>
            <a:r>
              <a:rPr lang="en-GB" sz="1400" dirty="0">
                <a:latin typeface="Arial" pitchFamily="34" charset="0"/>
                <a:cs typeface="Arial" pitchFamily="34" charset="0"/>
              </a:rPr>
              <a:t>power usage in </a:t>
            </a:r>
            <a:r>
              <a:rPr lang="en-GB" sz="1400" dirty="0" smtClean="0">
                <a:latin typeface="Arial" pitchFamily="34" charset="0"/>
                <a:cs typeface="Arial" pitchFamily="34" charset="0"/>
              </a:rPr>
              <a:t>Serbia </a:t>
            </a:r>
            <a:endParaRPr lang="sr-Latn-RS" sz="1400" dirty="0" smtClean="0">
              <a:latin typeface="Arial" pitchFamily="34" charset="0"/>
              <a:cs typeface="Arial" pitchFamily="34" charset="0"/>
            </a:endParaRPr>
          </a:p>
          <a:p>
            <a:pPr marL="285750" indent="-285750" algn="just">
              <a:buBlip>
                <a:blip r:embed="rId2"/>
              </a:buBlip>
            </a:pPr>
            <a:endParaRPr lang="sr-Latn-RS" sz="1400" dirty="0" smtClean="0">
              <a:latin typeface="Arial" pitchFamily="34" charset="0"/>
              <a:cs typeface="Arial" pitchFamily="34" charset="0"/>
            </a:endParaRPr>
          </a:p>
          <a:p>
            <a:pPr marL="285750" indent="-285750" algn="just">
              <a:buBlip>
                <a:blip r:embed="rId2"/>
              </a:buBlip>
            </a:pPr>
            <a:r>
              <a:rPr lang="sr-Latn-RS" sz="1400" dirty="0">
                <a:latin typeface="Arial" pitchFamily="34" charset="0"/>
                <a:cs typeface="Arial" pitchFamily="34" charset="0"/>
              </a:rPr>
              <a:t>I</a:t>
            </a:r>
            <a:r>
              <a:rPr lang="en-GB" sz="1400" dirty="0" err="1" smtClean="0">
                <a:latin typeface="Arial" pitchFamily="34" charset="0"/>
                <a:cs typeface="Arial" pitchFamily="34" charset="0"/>
              </a:rPr>
              <a:t>ncreased</a:t>
            </a:r>
            <a:r>
              <a:rPr lang="en-GB" sz="1400" dirty="0" smtClean="0">
                <a:latin typeface="Arial" pitchFamily="34" charset="0"/>
                <a:cs typeface="Arial" pitchFamily="34" charset="0"/>
              </a:rPr>
              <a:t> </a:t>
            </a:r>
            <a:r>
              <a:rPr lang="en-GB" sz="1400" dirty="0">
                <a:latin typeface="Arial" pitchFamily="34" charset="0"/>
                <a:cs typeface="Arial" pitchFamily="34" charset="0"/>
              </a:rPr>
              <a:t>natural gas usage in the region, due to its environmental </a:t>
            </a:r>
            <a:r>
              <a:rPr lang="en-GB" sz="1400" dirty="0" smtClean="0">
                <a:latin typeface="Arial" pitchFamily="34" charset="0"/>
                <a:cs typeface="Arial" pitchFamily="34" charset="0"/>
              </a:rPr>
              <a:t>friendliness</a:t>
            </a:r>
            <a:endParaRPr lang="sr-Latn-RS" sz="1400" dirty="0" smtClean="0">
              <a:latin typeface="Arial" pitchFamily="34" charset="0"/>
              <a:cs typeface="Arial" pitchFamily="34" charset="0"/>
            </a:endParaRPr>
          </a:p>
          <a:p>
            <a:pPr marL="285750" indent="-285750" algn="just">
              <a:buBlip>
                <a:blip r:embed="rId2"/>
              </a:buBlip>
            </a:pPr>
            <a:endParaRPr lang="sr-Latn-RS" sz="1400" dirty="0" smtClean="0">
              <a:latin typeface="Arial" pitchFamily="34" charset="0"/>
              <a:cs typeface="Arial" pitchFamily="34" charset="0"/>
            </a:endParaRPr>
          </a:p>
          <a:p>
            <a:pPr marL="285750" indent="-285750" algn="just">
              <a:buBlip>
                <a:blip r:embed="rId2"/>
              </a:buBlip>
            </a:pPr>
            <a:r>
              <a:rPr lang="sr-Latn-RS" sz="1400" dirty="0">
                <a:latin typeface="Arial" pitchFamily="34" charset="0"/>
                <a:cs typeface="Arial" pitchFamily="34" charset="0"/>
              </a:rPr>
              <a:t>U</a:t>
            </a:r>
            <a:r>
              <a:rPr lang="en-GB" sz="1400" dirty="0" smtClean="0">
                <a:latin typeface="Arial" pitchFamily="34" charset="0"/>
                <a:cs typeface="Arial" pitchFamily="34" charset="0"/>
              </a:rPr>
              <a:t>se </a:t>
            </a:r>
            <a:r>
              <a:rPr lang="en-GB" sz="1400" dirty="0">
                <a:latin typeface="Arial" pitchFamily="34" charset="0"/>
                <a:cs typeface="Arial" pitchFamily="34" charset="0"/>
              </a:rPr>
              <a:t>of clean renewable energy </a:t>
            </a:r>
            <a:r>
              <a:rPr lang="en-GB" sz="1400" dirty="0" smtClean="0">
                <a:latin typeface="Arial" pitchFamily="34" charset="0"/>
                <a:cs typeface="Arial" pitchFamily="34" charset="0"/>
              </a:rPr>
              <a:t>sources</a:t>
            </a:r>
            <a:r>
              <a:rPr lang="sr-Latn-RS" sz="1400" dirty="0" smtClean="0">
                <a:latin typeface="Arial" pitchFamily="34" charset="0"/>
                <a:cs typeface="Arial" pitchFamily="34" charset="0"/>
              </a:rPr>
              <a:t> in Balkan region</a:t>
            </a:r>
          </a:p>
          <a:p>
            <a:pPr marL="285750" indent="-285750" algn="just">
              <a:buBlip>
                <a:blip r:embed="rId2"/>
              </a:buBlip>
            </a:pPr>
            <a:endParaRPr lang="sr-Latn-RS" sz="1400" dirty="0" smtClean="0">
              <a:latin typeface="Arial" pitchFamily="34" charset="0"/>
              <a:cs typeface="Arial" pitchFamily="34" charset="0"/>
            </a:endParaRPr>
          </a:p>
          <a:p>
            <a:pPr marL="285750" indent="-285750" algn="just">
              <a:buBlip>
                <a:blip r:embed="rId2"/>
              </a:buBlip>
            </a:pPr>
            <a:r>
              <a:rPr lang="sr-Latn-RS" sz="1400" dirty="0" smtClean="0">
                <a:latin typeface="Arial" pitchFamily="34" charset="0"/>
                <a:cs typeface="Arial" pitchFamily="34" charset="0"/>
              </a:rPr>
              <a:t>I</a:t>
            </a:r>
            <a:r>
              <a:rPr lang="en-GB" sz="1400" dirty="0" err="1" smtClean="0">
                <a:latin typeface="Arial" pitchFamily="34" charset="0"/>
                <a:cs typeface="Arial" pitchFamily="34" charset="0"/>
              </a:rPr>
              <a:t>mproving</a:t>
            </a:r>
            <a:r>
              <a:rPr lang="en-GB" sz="1400" dirty="0" smtClean="0">
                <a:latin typeface="Arial" pitchFamily="34" charset="0"/>
                <a:cs typeface="Arial" pitchFamily="34" charset="0"/>
              </a:rPr>
              <a:t> </a:t>
            </a:r>
            <a:r>
              <a:rPr lang="en-GB" sz="1400" dirty="0">
                <a:latin typeface="Arial" pitchFamily="34" charset="0"/>
                <a:cs typeface="Arial" pitchFamily="34" charset="0"/>
              </a:rPr>
              <a:t>NIS energy </a:t>
            </a:r>
            <a:r>
              <a:rPr lang="en-GB" sz="1400" dirty="0" smtClean="0">
                <a:latin typeface="Arial" pitchFamily="34" charset="0"/>
                <a:cs typeface="Arial" pitchFamily="34" charset="0"/>
              </a:rPr>
              <a:t>efficiency</a:t>
            </a:r>
            <a:endParaRPr lang="sr-Latn-RS" sz="1400" dirty="0" smtClean="0">
              <a:latin typeface="Arial" pitchFamily="34" charset="0"/>
              <a:cs typeface="Arial" pitchFamily="34" charset="0"/>
            </a:endParaRPr>
          </a:p>
          <a:p>
            <a:pPr marL="285750" indent="-285750" algn="just">
              <a:buBlip>
                <a:blip r:embed="rId2"/>
              </a:buBlip>
            </a:pPr>
            <a:endParaRPr lang="sr-Latn-RS" sz="1400" dirty="0" smtClean="0">
              <a:latin typeface="Arial" pitchFamily="34" charset="0"/>
              <a:cs typeface="Arial" pitchFamily="34" charset="0"/>
            </a:endParaRPr>
          </a:p>
          <a:p>
            <a:pPr marL="285750" indent="-285750" algn="just">
              <a:buBlip>
                <a:blip r:embed="rId2"/>
              </a:buBlip>
            </a:pPr>
            <a:r>
              <a:rPr lang="sr-Latn-RS" sz="1400" dirty="0">
                <a:latin typeface="Arial" pitchFamily="34" charset="0"/>
                <a:cs typeface="Arial" pitchFamily="34" charset="0"/>
              </a:rPr>
              <a:t>U</a:t>
            </a:r>
            <a:r>
              <a:rPr lang="en-GB" sz="1400" dirty="0" smtClean="0">
                <a:latin typeface="Arial" pitchFamily="34" charset="0"/>
                <a:cs typeface="Arial" pitchFamily="34" charset="0"/>
              </a:rPr>
              <a:t>se </a:t>
            </a:r>
            <a:r>
              <a:rPr lang="en-GB" sz="1400" dirty="0">
                <a:latin typeface="Arial" pitchFamily="34" charset="0"/>
                <a:cs typeface="Arial" pitchFamily="34" charset="0"/>
              </a:rPr>
              <a:t>of modern technologies for energy production by using domestic energy sources with minimum impact on the </a:t>
            </a:r>
            <a:r>
              <a:rPr lang="en-GB" sz="1400" dirty="0" smtClean="0">
                <a:latin typeface="Arial" pitchFamily="34" charset="0"/>
                <a:cs typeface="Arial" pitchFamily="34" charset="0"/>
              </a:rPr>
              <a:t>environment</a:t>
            </a:r>
            <a:endParaRPr lang="sr-Latn-RS" sz="1400" dirty="0" smtClean="0">
              <a:latin typeface="Arial" pitchFamily="34" charset="0"/>
              <a:cs typeface="Arial" pitchFamily="34" charset="0"/>
            </a:endParaRPr>
          </a:p>
          <a:p>
            <a:pPr marL="285750" indent="-285750" algn="just">
              <a:buBlip>
                <a:blip r:embed="rId2"/>
              </a:buBlip>
            </a:pPr>
            <a:endParaRPr lang="sr-Latn-RS" sz="1400" dirty="0" smtClean="0">
              <a:latin typeface="Arial" pitchFamily="34" charset="0"/>
              <a:cs typeface="Arial" pitchFamily="34" charset="0"/>
            </a:endParaRPr>
          </a:p>
          <a:p>
            <a:pPr marL="285750" indent="-285750" algn="just">
              <a:buBlip>
                <a:blip r:embed="rId2"/>
              </a:buBlip>
            </a:pPr>
            <a:r>
              <a:rPr lang="sr-Latn-RS" sz="1400" dirty="0">
                <a:latin typeface="Arial" pitchFamily="34" charset="0"/>
                <a:cs typeface="Arial" pitchFamily="34" charset="0"/>
              </a:rPr>
              <a:t>B</a:t>
            </a:r>
            <a:r>
              <a:rPr lang="en-GB" sz="1400" dirty="0" err="1" smtClean="0">
                <a:latin typeface="Arial" pitchFamily="34" charset="0"/>
                <a:cs typeface="Arial" pitchFamily="34" charset="0"/>
              </a:rPr>
              <a:t>usiness</a:t>
            </a:r>
            <a:r>
              <a:rPr lang="en-GB" sz="1400" dirty="0" smtClean="0">
                <a:latin typeface="Arial" pitchFamily="34" charset="0"/>
                <a:cs typeface="Arial" pitchFamily="34" charset="0"/>
              </a:rPr>
              <a:t> </a:t>
            </a:r>
            <a:r>
              <a:rPr lang="en-GB" sz="1400" dirty="0">
                <a:latin typeface="Arial" pitchFamily="34" charset="0"/>
                <a:cs typeface="Arial" pitchFamily="34" charset="0"/>
              </a:rPr>
              <a:t>optimisation for energy and natural gas trade in liberalized market as </a:t>
            </a:r>
            <a:r>
              <a:rPr lang="en-GB" sz="1400" dirty="0" smtClean="0">
                <a:latin typeface="Arial" pitchFamily="34" charset="0"/>
                <a:cs typeface="Arial" pitchFamily="34" charset="0"/>
              </a:rPr>
              <a:t>well</a:t>
            </a:r>
            <a:endParaRPr lang="en-GB" sz="1400" dirty="0">
              <a:latin typeface="Arial" pitchFamily="34" charset="0"/>
              <a:cs typeface="Arial" pitchFamily="34" charset="0"/>
            </a:endParaRPr>
          </a:p>
        </p:txBody>
      </p:sp>
      <p:pic>
        <p:nvPicPr>
          <p:cNvPr id="4" name="Picture 2" descr="C:\Users\ana.petras\Desktop\General ENERGY\oie_srbij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124743"/>
            <a:ext cx="1979712" cy="25922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561" y="3342597"/>
            <a:ext cx="6014740" cy="369332"/>
          </a:xfrm>
          <a:prstGeom prst="rect">
            <a:avLst/>
          </a:prstGeom>
        </p:spPr>
        <p:txBody>
          <a:bodyPr wrap="square">
            <a:spAutoFit/>
          </a:bodyPr>
          <a:lstStyle/>
          <a:p>
            <a:r>
              <a:rPr lang="sr-Latn-RS" b="1" dirty="0">
                <a:solidFill>
                  <a:srgbClr val="C00000"/>
                </a:solidFill>
                <a:latin typeface="Arial" pitchFamily="34" charset="0"/>
                <a:cs typeface="Arial" pitchFamily="34" charset="0"/>
              </a:rPr>
              <a:t>Renewable Energy Sources (RES) department</a:t>
            </a:r>
            <a:endParaRPr lang="en-GB" b="1" dirty="0">
              <a:solidFill>
                <a:srgbClr val="C00000"/>
              </a:solidFill>
            </a:endParaRPr>
          </a:p>
        </p:txBody>
      </p:sp>
      <p:sp>
        <p:nvSpPr>
          <p:cNvPr id="7" name="Rectangle 6"/>
          <p:cNvSpPr/>
          <p:nvPr/>
        </p:nvSpPr>
        <p:spPr>
          <a:xfrm>
            <a:off x="179512" y="3789040"/>
            <a:ext cx="8784976" cy="523220"/>
          </a:xfrm>
          <a:prstGeom prst="rect">
            <a:avLst/>
          </a:prstGeom>
        </p:spPr>
        <p:txBody>
          <a:bodyPr wrap="square">
            <a:spAutoFit/>
          </a:bodyPr>
          <a:lstStyle/>
          <a:p>
            <a:pPr marL="285750" indent="-285750" algn="just">
              <a:buBlip>
                <a:blip r:embed="rId2"/>
              </a:buBlip>
            </a:pPr>
            <a:r>
              <a:rPr lang="sr-Latn-RS" sz="1400" dirty="0" smtClean="0">
                <a:latin typeface="Arial" pitchFamily="34" charset="0"/>
                <a:cs typeface="Arial" pitchFamily="34" charset="0"/>
              </a:rPr>
              <a:t>Has </a:t>
            </a:r>
            <a:r>
              <a:rPr lang="sr-Latn-RS" sz="1400" dirty="0">
                <a:latin typeface="Arial" pitchFamily="34" charset="0"/>
                <a:cs typeface="Arial" pitchFamily="34" charset="0"/>
              </a:rPr>
              <a:t>been formed i</a:t>
            </a:r>
            <a:r>
              <a:rPr lang="sr-Latn-RS" sz="1400" dirty="0" smtClean="0">
                <a:latin typeface="Arial" pitchFamily="34" charset="0"/>
                <a:cs typeface="Arial" pitchFamily="34" charset="0"/>
              </a:rPr>
              <a:t>n </a:t>
            </a:r>
            <a:r>
              <a:rPr lang="sr-Latn-RS" sz="1400" dirty="0">
                <a:latin typeface="Arial" pitchFamily="34" charset="0"/>
                <a:cs typeface="Arial" pitchFamily="34" charset="0"/>
              </a:rPr>
              <a:t>2011 </a:t>
            </a:r>
            <a:r>
              <a:rPr lang="sr-Latn-RS" sz="1400" dirty="0" smtClean="0">
                <a:latin typeface="Arial" pitchFamily="34" charset="0"/>
                <a:cs typeface="Arial" pitchFamily="34" charset="0"/>
              </a:rPr>
              <a:t>and is </a:t>
            </a:r>
            <a:r>
              <a:rPr lang="en-US" sz="1400" dirty="0" smtClean="0">
                <a:latin typeface="Arial" pitchFamily="34" charset="0"/>
                <a:cs typeface="Arial" pitchFamily="34" charset="0"/>
              </a:rPr>
              <a:t>engaged </a:t>
            </a:r>
            <a:r>
              <a:rPr lang="en-US" sz="1400" dirty="0">
                <a:latin typeface="Arial" pitchFamily="34" charset="0"/>
                <a:cs typeface="Arial" pitchFamily="34" charset="0"/>
              </a:rPr>
              <a:t>in the development and implementation of projects of electricity and thermal energy</a:t>
            </a:r>
            <a:r>
              <a:rPr lang="sr-Latn-RS" sz="1400" dirty="0">
                <a:latin typeface="Arial" pitchFamily="34" charset="0"/>
                <a:cs typeface="Arial" pitchFamily="34" charset="0"/>
              </a:rPr>
              <a:t> production</a:t>
            </a:r>
            <a:r>
              <a:rPr lang="en-US" sz="1400" dirty="0">
                <a:latin typeface="Arial" pitchFamily="34" charset="0"/>
                <a:cs typeface="Arial" pitchFamily="34" charset="0"/>
              </a:rPr>
              <a:t> </a:t>
            </a:r>
            <a:r>
              <a:rPr lang="en-US" sz="1400" dirty="0" smtClean="0">
                <a:latin typeface="Arial" pitchFamily="34" charset="0"/>
                <a:cs typeface="Arial" pitchFamily="34" charset="0"/>
              </a:rPr>
              <a:t>from</a:t>
            </a:r>
            <a:r>
              <a:rPr lang="sr-Latn-RS" sz="1400" dirty="0" smtClean="0">
                <a:latin typeface="Arial" pitchFamily="34" charset="0"/>
                <a:cs typeface="Arial" pitchFamily="34" charset="0"/>
              </a:rPr>
              <a:t>:</a:t>
            </a:r>
          </a:p>
        </p:txBody>
      </p:sp>
      <p:graphicFrame>
        <p:nvGraphicFramePr>
          <p:cNvPr id="8" name="Diagram 7"/>
          <p:cNvGraphicFramePr/>
          <p:nvPr>
            <p:extLst>
              <p:ext uri="{D42A27DB-BD31-4B8C-83A1-F6EECF244321}">
                <p14:modId xmlns:p14="http://schemas.microsoft.com/office/powerpoint/2010/main" val="1000611782"/>
              </p:ext>
            </p:extLst>
          </p:nvPr>
        </p:nvGraphicFramePr>
        <p:xfrm>
          <a:off x="552700" y="3789040"/>
          <a:ext cx="7601444" cy="3170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5473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024" y="188640"/>
            <a:ext cx="6678488" cy="400110"/>
          </a:xfrm>
          <a:prstGeom prst="rect">
            <a:avLst/>
          </a:prstGeom>
        </p:spPr>
        <p:txBody>
          <a:bodyPr wrap="square">
            <a:spAutoFit/>
          </a:bodyPr>
          <a:lstStyle/>
          <a:p>
            <a:r>
              <a:rPr lang="en-GB" sz="2000" b="1" dirty="0">
                <a:solidFill>
                  <a:srgbClr val="C30C21"/>
                </a:solidFill>
                <a:latin typeface="Arial"/>
                <a:ea typeface="+mj-ea"/>
                <a:cs typeface="Arial"/>
              </a:rPr>
              <a:t>Social-Environmental background </a:t>
            </a:r>
            <a:r>
              <a:rPr lang="sr-Latn-RS" sz="2000" b="1" dirty="0">
                <a:solidFill>
                  <a:srgbClr val="C30C21"/>
                </a:solidFill>
                <a:latin typeface="Arial"/>
                <a:ea typeface="+mj-ea"/>
                <a:cs typeface="Arial"/>
              </a:rPr>
              <a:t>of RES</a:t>
            </a:r>
            <a:endParaRPr lang="en-GB" dirty="0"/>
          </a:p>
        </p:txBody>
      </p:sp>
      <p:sp>
        <p:nvSpPr>
          <p:cNvPr id="5" name="Rectangle 4"/>
          <p:cNvSpPr/>
          <p:nvPr/>
        </p:nvSpPr>
        <p:spPr>
          <a:xfrm>
            <a:off x="185242" y="675076"/>
            <a:ext cx="6124711" cy="2246769"/>
          </a:xfrm>
          <a:prstGeom prst="rect">
            <a:avLst/>
          </a:prstGeom>
        </p:spPr>
        <p:txBody>
          <a:bodyPr wrap="square">
            <a:spAutoFit/>
          </a:bodyPr>
          <a:lstStyle/>
          <a:p>
            <a:pPr marL="285750" indent="-285750" algn="just">
              <a:buBlip>
                <a:blip r:embed="rId2"/>
              </a:buBlip>
            </a:pPr>
            <a:r>
              <a:rPr lang="en-GB" sz="1400" dirty="0" smtClean="0">
                <a:latin typeface="Arial" pitchFamily="34" charset="0"/>
                <a:cs typeface="Arial" pitchFamily="34" charset="0"/>
              </a:rPr>
              <a:t>The </a:t>
            </a:r>
            <a:r>
              <a:rPr lang="en-GB" sz="1400" dirty="0">
                <a:latin typeface="Arial" pitchFamily="34" charset="0"/>
                <a:cs typeface="Arial" pitchFamily="34" charset="0"/>
              </a:rPr>
              <a:t>targets of current Climate Change </a:t>
            </a:r>
            <a:r>
              <a:rPr lang="en-GB" sz="1400" dirty="0" err="1" smtClean="0">
                <a:latin typeface="Arial" pitchFamily="34" charset="0"/>
                <a:cs typeface="Arial" pitchFamily="34" charset="0"/>
              </a:rPr>
              <a:t>Chall</a:t>
            </a:r>
            <a:r>
              <a:rPr lang="sr-Latn-RS" sz="1400" dirty="0">
                <a:latin typeface="Arial" pitchFamily="34" charset="0"/>
                <a:cs typeface="Arial" pitchFamily="34" charset="0"/>
              </a:rPr>
              <a:t>e</a:t>
            </a:r>
            <a:r>
              <a:rPr lang="en-GB" sz="1400" dirty="0" err="1" smtClean="0">
                <a:latin typeface="Arial" pitchFamily="34" charset="0"/>
                <a:cs typeface="Arial" pitchFamily="34" charset="0"/>
              </a:rPr>
              <a:t>nge</a:t>
            </a:r>
            <a:r>
              <a:rPr lang="sr-Latn-RS" sz="1400" dirty="0" smtClean="0">
                <a:latin typeface="Arial" pitchFamily="34" charset="0"/>
                <a:cs typeface="Arial" pitchFamily="34" charset="0"/>
              </a:rPr>
              <a:t>s</a:t>
            </a:r>
            <a:r>
              <a:rPr lang="en-GB" sz="1400" dirty="0" smtClean="0">
                <a:latin typeface="Arial" pitchFamily="34" charset="0"/>
                <a:cs typeface="Arial" pitchFamily="34" charset="0"/>
              </a:rPr>
              <a:t> are</a:t>
            </a:r>
            <a:r>
              <a:rPr lang="sr-Latn-RS" sz="1400" dirty="0" smtClean="0">
                <a:latin typeface="Arial" pitchFamily="34" charset="0"/>
                <a:cs typeface="Arial" pitchFamily="34" charset="0"/>
              </a:rPr>
              <a:t> to </a:t>
            </a:r>
            <a:r>
              <a:rPr lang="en-GB" sz="1400" dirty="0" smtClean="0">
                <a:latin typeface="Arial" pitchFamily="34" charset="0"/>
                <a:cs typeface="Arial" pitchFamily="34" charset="0"/>
              </a:rPr>
              <a:t>create </a:t>
            </a:r>
            <a:r>
              <a:rPr lang="en-GB" sz="1400" dirty="0">
                <a:latin typeface="Arial" pitchFamily="34" charset="0"/>
                <a:cs typeface="Arial" pitchFamily="34" charset="0"/>
              </a:rPr>
              <a:t>more </a:t>
            </a:r>
            <a:r>
              <a:rPr lang="en-GB" sz="1400" dirty="0" smtClean="0">
                <a:latin typeface="Arial" pitchFamily="34" charset="0"/>
                <a:cs typeface="Arial" pitchFamily="34" charset="0"/>
              </a:rPr>
              <a:t>energy</a:t>
            </a:r>
            <a:r>
              <a:rPr lang="sr-Latn-RS" sz="1400" dirty="0" smtClean="0">
                <a:latin typeface="Arial" pitchFamily="34" charset="0"/>
                <a:cs typeface="Arial" pitchFamily="34" charset="0"/>
              </a:rPr>
              <a:t>,</a:t>
            </a:r>
            <a:r>
              <a:rPr lang="en-GB" sz="1400" dirty="0" smtClean="0">
                <a:latin typeface="Arial" pitchFamily="34" charset="0"/>
                <a:cs typeface="Arial" pitchFamily="34" charset="0"/>
              </a:rPr>
              <a:t> securing </a:t>
            </a:r>
            <a:r>
              <a:rPr lang="en-GB" sz="1400" dirty="0">
                <a:latin typeface="Arial" pitchFamily="34" charset="0"/>
                <a:cs typeface="Arial" pitchFamily="34" charset="0"/>
              </a:rPr>
              <a:t>it’s increasing </a:t>
            </a:r>
            <a:r>
              <a:rPr lang="en-GB" sz="1400" dirty="0" smtClean="0">
                <a:latin typeface="Arial" pitchFamily="34" charset="0"/>
                <a:cs typeface="Arial" pitchFamily="34" charset="0"/>
              </a:rPr>
              <a:t>demand</a:t>
            </a:r>
            <a:r>
              <a:rPr lang="sr-Latn-RS" sz="1400" dirty="0" smtClean="0">
                <a:latin typeface="Arial" pitchFamily="34" charset="0"/>
                <a:cs typeface="Arial" pitchFamily="34" charset="0"/>
              </a:rPr>
              <a:t> and to </a:t>
            </a:r>
            <a:r>
              <a:rPr lang="en-GB" sz="1400" dirty="0" smtClean="0">
                <a:latin typeface="Arial" pitchFamily="34" charset="0"/>
                <a:cs typeface="Arial" pitchFamily="34" charset="0"/>
              </a:rPr>
              <a:t>lower</a:t>
            </a:r>
            <a:r>
              <a:rPr lang="sr-Latn-RS" sz="1400" dirty="0" smtClean="0">
                <a:latin typeface="Arial" pitchFamily="34" charset="0"/>
                <a:cs typeface="Arial" pitchFamily="34" charset="0"/>
              </a:rPr>
              <a:t> </a:t>
            </a:r>
            <a:r>
              <a:rPr lang="en-GB" sz="1400" dirty="0" smtClean="0">
                <a:latin typeface="Arial" pitchFamily="34" charset="0"/>
                <a:cs typeface="Arial" pitchFamily="34" charset="0"/>
              </a:rPr>
              <a:t>CO2</a:t>
            </a:r>
            <a:r>
              <a:rPr lang="sr-Latn-RS" sz="1400" dirty="0" smtClean="0">
                <a:latin typeface="Arial" pitchFamily="34" charset="0"/>
                <a:cs typeface="Arial" pitchFamily="34" charset="0"/>
              </a:rPr>
              <a:t> </a:t>
            </a:r>
            <a:r>
              <a:rPr lang="en-GB" sz="1400" dirty="0" smtClean="0">
                <a:latin typeface="Arial" pitchFamily="34" charset="0"/>
                <a:cs typeface="Arial" pitchFamily="34" charset="0"/>
              </a:rPr>
              <a:t>emissions</a:t>
            </a:r>
            <a:endParaRPr lang="sr-Latn-RS" sz="1400" dirty="0" smtClean="0">
              <a:latin typeface="Arial" pitchFamily="34" charset="0"/>
              <a:cs typeface="Arial" pitchFamily="34" charset="0"/>
            </a:endParaRPr>
          </a:p>
          <a:p>
            <a:pPr algn="just"/>
            <a:endParaRPr lang="sr-Latn-RS" sz="1400" dirty="0" smtClean="0">
              <a:latin typeface="Arial" pitchFamily="34" charset="0"/>
              <a:cs typeface="Arial" pitchFamily="34" charset="0"/>
            </a:endParaRPr>
          </a:p>
          <a:p>
            <a:pPr marL="285750" indent="-285750" algn="just">
              <a:buBlip>
                <a:blip r:embed="rId2"/>
              </a:buBlip>
            </a:pPr>
            <a:r>
              <a:rPr lang="en-GB" sz="1400" dirty="0" smtClean="0">
                <a:latin typeface="Arial" pitchFamily="34" charset="0"/>
                <a:cs typeface="Arial" pitchFamily="34" charset="0"/>
              </a:rPr>
              <a:t>Energy </a:t>
            </a:r>
            <a:r>
              <a:rPr lang="en-GB" sz="1400" dirty="0">
                <a:latin typeface="Arial" pitchFamily="34" charset="0"/>
                <a:cs typeface="Arial" pitchFamily="34" charset="0"/>
              </a:rPr>
              <a:t>production from renewable energy sources is greatly reducing the amount of emitted </a:t>
            </a:r>
            <a:r>
              <a:rPr lang="en-GB" sz="1400" dirty="0" smtClean="0">
                <a:latin typeface="Arial" pitchFamily="34" charset="0"/>
                <a:cs typeface="Arial" pitchFamily="34" charset="0"/>
              </a:rPr>
              <a:t>CO2</a:t>
            </a:r>
            <a:endParaRPr lang="sr-Latn-RS" sz="1400" dirty="0" smtClean="0">
              <a:latin typeface="Arial" pitchFamily="34" charset="0"/>
              <a:cs typeface="Arial" pitchFamily="34" charset="0"/>
            </a:endParaRPr>
          </a:p>
          <a:p>
            <a:pPr algn="just"/>
            <a:endParaRPr lang="sr-Latn-RS" sz="1400" dirty="0" smtClean="0">
              <a:latin typeface="Arial" pitchFamily="34" charset="0"/>
              <a:cs typeface="Arial" pitchFamily="34" charset="0"/>
            </a:endParaRPr>
          </a:p>
          <a:p>
            <a:pPr marL="285750" indent="-285750" algn="just">
              <a:buBlip>
                <a:blip r:embed="rId2"/>
              </a:buBlip>
            </a:pPr>
            <a:r>
              <a:rPr lang="en-GB" sz="1400" dirty="0" smtClean="0">
                <a:latin typeface="Arial" pitchFamily="34" charset="0"/>
                <a:cs typeface="Arial" pitchFamily="34" charset="0"/>
              </a:rPr>
              <a:t>NIS</a:t>
            </a:r>
            <a:r>
              <a:rPr lang="sr-Latn-RS" sz="1400" dirty="0" smtClean="0">
                <a:latin typeface="Arial" pitchFamily="34" charset="0"/>
                <a:cs typeface="Arial" pitchFamily="34" charset="0"/>
              </a:rPr>
              <a:t> </a:t>
            </a:r>
            <a:r>
              <a:rPr lang="en-GB" sz="1400" dirty="0" smtClean="0">
                <a:latin typeface="Arial" pitchFamily="34" charset="0"/>
                <a:cs typeface="Arial" pitchFamily="34" charset="0"/>
              </a:rPr>
              <a:t>has </a:t>
            </a:r>
            <a:r>
              <a:rPr lang="en-GB" sz="1400" dirty="0">
                <a:latin typeface="Arial" pitchFamily="34" charset="0"/>
                <a:cs typeface="Arial" pitchFamily="34" charset="0"/>
              </a:rPr>
              <a:t>already carried out a preliminary data collection and indicative assessment of CO2 emission or equivalent GHGs, coming from the existing and operating assets under business activities in Republic of </a:t>
            </a:r>
            <a:r>
              <a:rPr lang="en-GB" sz="1400" dirty="0" smtClean="0">
                <a:latin typeface="Arial" pitchFamily="34" charset="0"/>
                <a:cs typeface="Arial" pitchFamily="34" charset="0"/>
              </a:rPr>
              <a:t>Serbia</a:t>
            </a:r>
            <a:endParaRPr lang="sr-Latn-RS" sz="1400" dirty="0" smtClean="0">
              <a:latin typeface="Arial" pitchFamily="34" charset="0"/>
              <a:cs typeface="Arial" pitchFamily="34" charset="0"/>
            </a:endParaRPr>
          </a:p>
        </p:txBody>
      </p:sp>
      <p:pic>
        <p:nvPicPr>
          <p:cNvPr id="6" name="Picture 2" descr="C:\Users\ana.petras\Desktop\dani energetike\potent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374" y="4457903"/>
            <a:ext cx="2697481" cy="2448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63993" y="5182587"/>
            <a:ext cx="5771653" cy="738664"/>
          </a:xfrm>
          <a:prstGeom prst="rect">
            <a:avLst/>
          </a:prstGeom>
        </p:spPr>
        <p:txBody>
          <a:bodyPr vert="horz" wrap="square" lIns="91440" tIns="45720" rIns="91440" bIns="45720" rtlCol="0" anchor="ctr">
            <a:spAutoFit/>
          </a:bodyPr>
          <a:lstStyle/>
          <a:p>
            <a:pPr marL="285750" indent="-285750" algn="just" defTabSz="457200">
              <a:buBlip>
                <a:blip r:embed="rId2"/>
              </a:buBlip>
            </a:pPr>
            <a:r>
              <a:rPr lang="sr-Latn-RS" sz="1400" dirty="0" smtClean="0">
                <a:latin typeface="Arial" pitchFamily="34" charset="0"/>
                <a:cs typeface="Arial" pitchFamily="34" charset="0"/>
              </a:rPr>
              <a:t>Energy potentiolnal of the renewable sources in the Republic of Serbia is very significant and estimated at over </a:t>
            </a:r>
            <a:r>
              <a:rPr lang="sr-Latn-RS" sz="1400" dirty="0" smtClean="0">
                <a:solidFill>
                  <a:srgbClr val="0070C0"/>
                </a:solidFill>
                <a:latin typeface="Arial" pitchFamily="34" charset="0"/>
                <a:cs typeface="Arial" pitchFamily="34" charset="0"/>
              </a:rPr>
              <a:t>4.3 million tons of oil equivalent</a:t>
            </a:r>
            <a:r>
              <a:rPr lang="sr-Latn-RS" sz="1400" dirty="0" smtClean="0">
                <a:latin typeface="Arial" pitchFamily="34" charset="0"/>
                <a:cs typeface="Arial" pitchFamily="34" charset="0"/>
              </a:rPr>
              <a:t> or „toe“ per annum</a:t>
            </a:r>
            <a:endParaRPr kumimoji="0" lang="en-US" sz="1400" b="0" i="0" u="none" strike="noStrike" kern="1200" cap="none" spc="0" normalizeH="0" baseline="0" noProof="0" dirty="0" smtClean="0">
              <a:ln>
                <a:noFill/>
              </a:ln>
              <a:effectLst/>
              <a:uLnTx/>
              <a:uFillTx/>
              <a:latin typeface="Arial" pitchFamily="34" charset="0"/>
              <a:cs typeface="Arial" pitchFamily="34" charset="0"/>
            </a:endParaRPr>
          </a:p>
        </p:txBody>
      </p:sp>
      <p:sp>
        <p:nvSpPr>
          <p:cNvPr id="10" name="Rectangle 9"/>
          <p:cNvSpPr/>
          <p:nvPr/>
        </p:nvSpPr>
        <p:spPr>
          <a:xfrm>
            <a:off x="3488855" y="4725144"/>
            <a:ext cx="3546164" cy="400110"/>
          </a:xfrm>
          <a:prstGeom prst="rect">
            <a:avLst/>
          </a:prstGeom>
        </p:spPr>
        <p:txBody>
          <a:bodyPr wrap="none">
            <a:spAutoFit/>
          </a:bodyPr>
          <a:lstStyle/>
          <a:p>
            <a:r>
              <a:rPr lang="sr-Latn-RS" sz="2000" b="1" dirty="0" smtClean="0">
                <a:solidFill>
                  <a:srgbClr val="C30C21"/>
                </a:solidFill>
                <a:latin typeface="Arial"/>
                <a:ea typeface="+mj-ea"/>
                <a:cs typeface="Arial"/>
              </a:rPr>
              <a:t>Serbia </a:t>
            </a:r>
            <a:r>
              <a:rPr lang="sr-Latn-RS" sz="2000" b="1" dirty="0">
                <a:solidFill>
                  <a:srgbClr val="C30C21"/>
                </a:solidFill>
                <a:latin typeface="Arial"/>
                <a:ea typeface="+mj-ea"/>
                <a:cs typeface="Arial"/>
              </a:rPr>
              <a:t>RES-power </a:t>
            </a:r>
            <a:r>
              <a:rPr lang="sr-Latn-RS" sz="2000" b="1" dirty="0" smtClean="0">
                <a:solidFill>
                  <a:srgbClr val="C30C21"/>
                </a:solidFill>
                <a:latin typeface="Arial"/>
                <a:ea typeface="+mj-ea"/>
                <a:cs typeface="Arial"/>
              </a:rPr>
              <a:t>potential</a:t>
            </a:r>
            <a:endParaRPr lang="en-GB" sz="1600" dirty="0"/>
          </a:p>
        </p:txBody>
      </p:sp>
      <p:pic>
        <p:nvPicPr>
          <p:cNvPr id="3074" name="Picture 2" descr="C:\Users\ana.petras\Desktop\dani energetike\Co2-Emissi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071" y="1023661"/>
            <a:ext cx="2755064" cy="20882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2726" y="2857465"/>
            <a:ext cx="8892480" cy="1600438"/>
          </a:xfrm>
          <a:prstGeom prst="rect">
            <a:avLst/>
          </a:prstGeom>
        </p:spPr>
        <p:txBody>
          <a:bodyPr wrap="square">
            <a:spAutoFit/>
          </a:bodyPr>
          <a:lstStyle/>
          <a:p>
            <a:pPr marL="285750" lvl="0" indent="-285750" algn="just">
              <a:buBlip>
                <a:blip r:embed="rId2"/>
              </a:buBlip>
            </a:pPr>
            <a:r>
              <a:rPr lang="sr-Latn-RS" sz="1400" dirty="0" smtClean="0">
                <a:solidFill>
                  <a:prstClr val="black"/>
                </a:solidFill>
                <a:latin typeface="Arial" pitchFamily="34" charset="0"/>
                <a:cs typeface="Arial" pitchFamily="34" charset="0"/>
              </a:rPr>
              <a:t>NIS </a:t>
            </a:r>
            <a:r>
              <a:rPr lang="sr-Latn-RS" sz="1400" dirty="0">
                <a:solidFill>
                  <a:prstClr val="black"/>
                </a:solidFill>
                <a:latin typeface="Arial" pitchFamily="34" charset="0"/>
                <a:cs typeface="Arial" pitchFamily="34" charset="0"/>
              </a:rPr>
              <a:t>d</a:t>
            </a:r>
            <a:r>
              <a:rPr lang="en-GB" sz="1400" dirty="0" err="1" smtClean="0">
                <a:solidFill>
                  <a:prstClr val="black"/>
                </a:solidFill>
                <a:latin typeface="Arial" pitchFamily="34" charset="0"/>
                <a:cs typeface="Arial" pitchFamily="34" charset="0"/>
              </a:rPr>
              <a:t>efin</a:t>
            </a:r>
            <a:r>
              <a:rPr lang="sr-Latn-RS" sz="1400" dirty="0" smtClean="0">
                <a:solidFill>
                  <a:prstClr val="black"/>
                </a:solidFill>
                <a:latin typeface="Arial" pitchFamily="34" charset="0"/>
                <a:cs typeface="Arial" pitchFamily="34" charset="0"/>
              </a:rPr>
              <a:t>ed </a:t>
            </a:r>
            <a:r>
              <a:rPr lang="en-GB" sz="1400" dirty="0" smtClean="0">
                <a:solidFill>
                  <a:prstClr val="black"/>
                </a:solidFill>
                <a:latin typeface="Arial" pitchFamily="34" charset="0"/>
                <a:cs typeface="Arial" pitchFamily="34" charset="0"/>
              </a:rPr>
              <a:t>long-term </a:t>
            </a:r>
            <a:r>
              <a:rPr lang="en-GB" sz="1400" dirty="0">
                <a:solidFill>
                  <a:prstClr val="black"/>
                </a:solidFill>
                <a:latin typeface="Arial" pitchFamily="34" charset="0"/>
                <a:cs typeface="Arial" pitchFamily="34" charset="0"/>
              </a:rPr>
              <a:t>objectives in complies with</a:t>
            </a:r>
            <a:r>
              <a:rPr lang="en-GB" sz="1400" dirty="0" smtClean="0">
                <a:solidFill>
                  <a:prstClr val="black"/>
                </a:solidFill>
                <a:latin typeface="Arial" pitchFamily="34" charset="0"/>
                <a:cs typeface="Arial" pitchFamily="34" charset="0"/>
              </a:rPr>
              <a:t>:</a:t>
            </a:r>
            <a:endParaRPr lang="sr-Latn-RS" sz="1400" dirty="0" smtClean="0">
              <a:solidFill>
                <a:prstClr val="black"/>
              </a:solidFill>
              <a:latin typeface="Arial" pitchFamily="34" charset="0"/>
              <a:cs typeface="Arial" pitchFamily="34" charset="0"/>
            </a:endParaRPr>
          </a:p>
          <a:p>
            <a:pPr lvl="0" algn="just"/>
            <a:endParaRPr lang="sr-Latn-RS" sz="1400" dirty="0">
              <a:solidFill>
                <a:prstClr val="black"/>
              </a:solidFill>
              <a:latin typeface="Arial" pitchFamily="34" charset="0"/>
              <a:cs typeface="Arial" pitchFamily="34" charset="0"/>
            </a:endParaRPr>
          </a:p>
          <a:p>
            <a:pPr marL="1200150" lvl="2" indent="-285750" algn="just">
              <a:buFont typeface="Wingdings" pitchFamily="2" charset="2"/>
              <a:buChar char="Ø"/>
            </a:pPr>
            <a:r>
              <a:rPr lang="en-GB" sz="1400" dirty="0" smtClean="0">
                <a:solidFill>
                  <a:prstClr val="black"/>
                </a:solidFill>
                <a:latin typeface="Arial" pitchFamily="34" charset="0"/>
                <a:cs typeface="Arial" pitchFamily="34" charset="0"/>
              </a:rPr>
              <a:t>national </a:t>
            </a:r>
            <a:r>
              <a:rPr lang="en-GB" sz="1400" dirty="0">
                <a:solidFill>
                  <a:prstClr val="black"/>
                </a:solidFill>
                <a:latin typeface="Arial" pitchFamily="34" charset="0"/>
                <a:cs typeface="Arial" pitchFamily="34" charset="0"/>
              </a:rPr>
              <a:t>strategies in the field of environmental </a:t>
            </a:r>
            <a:r>
              <a:rPr lang="en-GB" sz="1400" dirty="0" smtClean="0">
                <a:solidFill>
                  <a:prstClr val="black"/>
                </a:solidFill>
                <a:latin typeface="Arial" pitchFamily="34" charset="0"/>
                <a:cs typeface="Arial" pitchFamily="34" charset="0"/>
              </a:rPr>
              <a:t>protection</a:t>
            </a:r>
            <a:endParaRPr lang="sr-Latn-RS" sz="1400" dirty="0" smtClean="0">
              <a:solidFill>
                <a:prstClr val="black"/>
              </a:solidFill>
              <a:latin typeface="Arial" pitchFamily="34" charset="0"/>
              <a:cs typeface="Arial" pitchFamily="34" charset="0"/>
            </a:endParaRPr>
          </a:p>
          <a:p>
            <a:pPr marL="1200150" lvl="2" indent="-285750" algn="just">
              <a:buFont typeface="Wingdings" pitchFamily="2" charset="2"/>
              <a:buChar char="Ø"/>
            </a:pPr>
            <a:r>
              <a:rPr lang="en-GB" sz="1400" dirty="0" smtClean="0">
                <a:solidFill>
                  <a:prstClr val="black"/>
                </a:solidFill>
                <a:latin typeface="Arial" pitchFamily="34" charset="0"/>
                <a:cs typeface="Arial" pitchFamily="34" charset="0"/>
              </a:rPr>
              <a:t>Company's </a:t>
            </a:r>
            <a:r>
              <a:rPr lang="en-GB" sz="1400" dirty="0">
                <a:solidFill>
                  <a:prstClr val="black"/>
                </a:solidFill>
                <a:latin typeface="Arial" pitchFamily="34" charset="0"/>
                <a:cs typeface="Arial" pitchFamily="34" charset="0"/>
              </a:rPr>
              <a:t>strategy in the field of environmental protection, which complies with the obligations under the Law on </a:t>
            </a:r>
            <a:r>
              <a:rPr lang="en-GB" sz="1400" dirty="0" smtClean="0">
                <a:solidFill>
                  <a:prstClr val="black"/>
                </a:solidFill>
                <a:latin typeface="Arial" pitchFamily="34" charset="0"/>
                <a:cs typeface="Arial" pitchFamily="34" charset="0"/>
              </a:rPr>
              <a:t>Integrated </a:t>
            </a:r>
            <a:r>
              <a:rPr lang="en-GB" sz="1400" dirty="0">
                <a:solidFill>
                  <a:prstClr val="black"/>
                </a:solidFill>
                <a:latin typeface="Arial" pitchFamily="34" charset="0"/>
                <a:cs typeface="Arial" pitchFamily="34" charset="0"/>
              </a:rPr>
              <a:t>Pollution </a:t>
            </a:r>
            <a:r>
              <a:rPr lang="en-GB" sz="1400" dirty="0" smtClean="0">
                <a:solidFill>
                  <a:prstClr val="black"/>
                </a:solidFill>
                <a:latin typeface="Arial" pitchFamily="34" charset="0"/>
                <a:cs typeface="Arial" pitchFamily="34" charset="0"/>
              </a:rPr>
              <a:t>Prevention </a:t>
            </a:r>
            <a:r>
              <a:rPr lang="en-GB" sz="1400" dirty="0">
                <a:solidFill>
                  <a:prstClr val="black"/>
                </a:solidFill>
                <a:latin typeface="Arial" pitchFamily="34" charset="0"/>
                <a:cs typeface="Arial" pitchFamily="34" charset="0"/>
              </a:rPr>
              <a:t>and Control, obligations under the Kyoto </a:t>
            </a:r>
            <a:r>
              <a:rPr lang="en-GB" sz="1400" dirty="0" smtClean="0">
                <a:solidFill>
                  <a:prstClr val="black"/>
                </a:solidFill>
                <a:latin typeface="Arial" pitchFamily="34" charset="0"/>
                <a:cs typeface="Arial" pitchFamily="34" charset="0"/>
              </a:rPr>
              <a:t>Protocol</a:t>
            </a:r>
            <a:r>
              <a:rPr lang="sr-Latn-RS" sz="1400" dirty="0" smtClean="0">
                <a:solidFill>
                  <a:prstClr val="black"/>
                </a:solidFill>
                <a:latin typeface="Arial" pitchFamily="34" charset="0"/>
                <a:cs typeface="Arial" pitchFamily="34" charset="0"/>
              </a:rPr>
              <a:t> and </a:t>
            </a:r>
            <a:r>
              <a:rPr lang="sr-Latn-RS" sz="1400" dirty="0">
                <a:solidFill>
                  <a:prstClr val="black"/>
                </a:solidFill>
                <a:latin typeface="Arial" pitchFamily="34" charset="0"/>
                <a:cs typeface="Arial" pitchFamily="34" charset="0"/>
              </a:rPr>
              <a:t>EU directive 20/20/20</a:t>
            </a:r>
            <a:endParaRPr lang="sr-Latn-RS" sz="1400" dirty="0" smtClean="0">
              <a:solidFill>
                <a:prstClr val="black"/>
              </a:solidFill>
              <a:latin typeface="Arial" pitchFamily="34" charset="0"/>
              <a:cs typeface="Arial" pitchFamily="34" charset="0"/>
            </a:endParaRPr>
          </a:p>
          <a:p>
            <a:pPr marL="1200150" lvl="2" indent="-285750" algn="just">
              <a:buFont typeface="Wingdings" pitchFamily="2" charset="2"/>
              <a:buChar char="Ø"/>
            </a:pPr>
            <a:r>
              <a:rPr lang="en-GB" sz="1400" dirty="0" smtClean="0">
                <a:solidFill>
                  <a:prstClr val="black"/>
                </a:solidFill>
                <a:latin typeface="Arial" pitchFamily="34" charset="0"/>
                <a:cs typeface="Arial" pitchFamily="34" charset="0"/>
              </a:rPr>
              <a:t>program </a:t>
            </a:r>
            <a:r>
              <a:rPr lang="en-GB" sz="1400" dirty="0">
                <a:solidFill>
                  <a:prstClr val="black"/>
                </a:solidFill>
                <a:latin typeface="Arial" pitchFamily="34" charset="0"/>
                <a:cs typeface="Arial" pitchFamily="34" charset="0"/>
              </a:rPr>
              <a:t>of transitions of certain plants to renewable </a:t>
            </a:r>
            <a:r>
              <a:rPr lang="en-GB" sz="1400" dirty="0" smtClean="0">
                <a:solidFill>
                  <a:prstClr val="black"/>
                </a:solidFill>
                <a:latin typeface="Arial" pitchFamily="34" charset="0"/>
                <a:cs typeface="Arial" pitchFamily="34" charset="0"/>
              </a:rPr>
              <a:t>energy</a:t>
            </a:r>
            <a:endParaRPr lang="sr-Latn-R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7382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a:t>Biomass and Biogas</a:t>
            </a:r>
            <a:endParaRPr lang="en-GB" dirty="0"/>
          </a:p>
        </p:txBody>
      </p:sp>
      <p:sp>
        <p:nvSpPr>
          <p:cNvPr id="3" name="Rectangle 2"/>
          <p:cNvSpPr/>
          <p:nvPr/>
        </p:nvSpPr>
        <p:spPr>
          <a:xfrm>
            <a:off x="214238" y="1412776"/>
            <a:ext cx="4573785" cy="2246769"/>
          </a:xfrm>
          <a:prstGeom prst="rect">
            <a:avLst/>
          </a:prstGeom>
        </p:spPr>
        <p:txBody>
          <a:bodyPr wrap="square">
            <a:spAutoFit/>
          </a:bodyPr>
          <a:lstStyle/>
          <a:p>
            <a:pPr marL="285750" indent="-285750" algn="just">
              <a:buBlip>
                <a:blip r:embed="rId2"/>
              </a:buBlip>
            </a:pPr>
            <a:r>
              <a:rPr lang="en-GB" sz="1400" dirty="0" smtClean="0">
                <a:solidFill>
                  <a:srgbClr val="0070C0"/>
                </a:solidFill>
                <a:latin typeface="Arial" pitchFamily="34" charset="0"/>
                <a:cs typeface="Arial" pitchFamily="34" charset="0"/>
              </a:rPr>
              <a:t>Biomass</a:t>
            </a:r>
            <a:r>
              <a:rPr lang="en-GB" sz="1400" dirty="0" smtClean="0">
                <a:latin typeface="Arial" pitchFamily="34" charset="0"/>
                <a:cs typeface="Arial" pitchFamily="34" charset="0"/>
              </a:rPr>
              <a:t> </a:t>
            </a:r>
            <a:r>
              <a:rPr lang="en-GB" sz="1400" dirty="0">
                <a:latin typeface="Arial" pitchFamily="34" charset="0"/>
                <a:cs typeface="Arial" pitchFamily="34" charset="0"/>
              </a:rPr>
              <a:t>include agricultural </a:t>
            </a:r>
            <a:r>
              <a:rPr lang="en-GB" sz="1400" dirty="0" smtClean="0">
                <a:latin typeface="Arial" pitchFamily="34" charset="0"/>
                <a:cs typeface="Arial" pitchFamily="34" charset="0"/>
              </a:rPr>
              <a:t>products,</a:t>
            </a:r>
            <a:r>
              <a:rPr lang="sr-Latn-RS" sz="1400" dirty="0" smtClean="0">
                <a:latin typeface="Arial" pitchFamily="34" charset="0"/>
                <a:cs typeface="Arial" pitchFamily="34" charset="0"/>
              </a:rPr>
              <a:t> </a:t>
            </a:r>
            <a:r>
              <a:rPr lang="en-GB" sz="1400" dirty="0" smtClean="0">
                <a:latin typeface="Arial" pitchFamily="34" charset="0"/>
                <a:cs typeface="Arial" pitchFamily="34" charset="0"/>
              </a:rPr>
              <a:t>by </a:t>
            </a:r>
            <a:r>
              <a:rPr lang="en-GB" sz="1400" dirty="0">
                <a:latin typeface="Arial" pitchFamily="34" charset="0"/>
                <a:cs typeface="Arial" pitchFamily="34" charset="0"/>
              </a:rPr>
              <a:t>products and waste (vegetable and animal), waste from forestry and associated industries, as well as part of industrial and municipal wastes which is </a:t>
            </a:r>
            <a:r>
              <a:rPr lang="en-GB" sz="1400" dirty="0" smtClean="0">
                <a:latin typeface="Arial" pitchFamily="34" charset="0"/>
                <a:cs typeface="Arial" pitchFamily="34" charset="0"/>
              </a:rPr>
              <a:t>biodegradable</a:t>
            </a:r>
            <a:endParaRPr lang="sr-Latn-RS" sz="1400" dirty="0" smtClean="0">
              <a:latin typeface="Arial" pitchFamily="34" charset="0"/>
              <a:cs typeface="Arial" pitchFamily="34" charset="0"/>
            </a:endParaRPr>
          </a:p>
          <a:p>
            <a:pPr algn="just"/>
            <a:endParaRPr lang="sr-Latn-RS" sz="1400" dirty="0">
              <a:latin typeface="Arial" pitchFamily="34" charset="0"/>
              <a:cs typeface="Arial" pitchFamily="34" charset="0"/>
            </a:endParaRPr>
          </a:p>
          <a:p>
            <a:pPr marL="285750" indent="-285750" algn="just">
              <a:buBlip>
                <a:blip r:embed="rId2"/>
              </a:buBlip>
            </a:pPr>
            <a:r>
              <a:rPr lang="en-GB" sz="1400" dirty="0" smtClean="0">
                <a:solidFill>
                  <a:srgbClr val="0070C0"/>
                </a:solidFill>
                <a:latin typeface="Arial" pitchFamily="34" charset="0"/>
                <a:cs typeface="Arial" pitchFamily="34" charset="0"/>
              </a:rPr>
              <a:t>Biogas</a:t>
            </a:r>
            <a:r>
              <a:rPr lang="en-GB" sz="1400" dirty="0" smtClean="0">
                <a:latin typeface="Arial" pitchFamily="34" charset="0"/>
                <a:cs typeface="Arial" pitchFamily="34" charset="0"/>
              </a:rPr>
              <a:t> </a:t>
            </a:r>
            <a:r>
              <a:rPr lang="en-GB" sz="1400" dirty="0">
                <a:latin typeface="Arial" pitchFamily="34" charset="0"/>
                <a:cs typeface="Arial" pitchFamily="34" charset="0"/>
              </a:rPr>
              <a:t>is a gas that is released during the decomposition of organic wastes and by-products formed in industry, agriculture and domestic, under anaerobic </a:t>
            </a:r>
            <a:r>
              <a:rPr lang="en-GB" sz="1400" dirty="0" smtClean="0">
                <a:latin typeface="Arial" pitchFamily="34" charset="0"/>
                <a:cs typeface="Arial" pitchFamily="34" charset="0"/>
              </a:rPr>
              <a:t>conditions</a:t>
            </a:r>
            <a:endParaRPr lang="en-GB" sz="1400" dirty="0">
              <a:latin typeface="Arial" pitchFamily="34" charset="0"/>
              <a:cs typeface="Arial" pitchFamily="34" charset="0"/>
            </a:endParaRPr>
          </a:p>
        </p:txBody>
      </p:sp>
      <p:pic>
        <p:nvPicPr>
          <p:cNvPr id="3075" name="Picture 3" descr="C:\Users\ana.petras\Desktop\General ENERGY\Biomas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279798"/>
            <a:ext cx="4064124" cy="257394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231056" y="836712"/>
            <a:ext cx="5936731" cy="349247"/>
          </a:xfrm>
          <a:prstGeom prst="rect">
            <a:avLst/>
          </a:prstGeom>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r-Latn-RS" sz="2000" b="1" dirty="0" smtClean="0">
                <a:solidFill>
                  <a:srgbClr val="0070C0"/>
                </a:solidFill>
                <a:latin typeface="Arial" pitchFamily="34" charset="0"/>
                <a:cs typeface="Arial" pitchFamily="34" charset="0"/>
              </a:rPr>
              <a:t>Our task</a:t>
            </a:r>
            <a:endParaRPr lang="en-US" sz="2000" b="1" dirty="0">
              <a:solidFill>
                <a:srgbClr val="0070C0"/>
              </a:solidFill>
              <a:latin typeface="Arial" pitchFamily="34" charset="0"/>
              <a:cs typeface="Arial" pitchFamily="34" charset="0"/>
            </a:endParaRPr>
          </a:p>
        </p:txBody>
      </p:sp>
      <p:pic>
        <p:nvPicPr>
          <p:cNvPr id="7" name="Immagin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303" y="3994423"/>
            <a:ext cx="3168352" cy="2401426"/>
          </a:xfrm>
          <a:prstGeom prst="rect">
            <a:avLst/>
          </a:prstGeom>
          <a:noFill/>
          <a:ln>
            <a:noFill/>
          </a:ln>
        </p:spPr>
      </p:pic>
      <p:sp>
        <p:nvSpPr>
          <p:cNvPr id="4" name="Rectangle 3"/>
          <p:cNvSpPr/>
          <p:nvPr/>
        </p:nvSpPr>
        <p:spPr>
          <a:xfrm>
            <a:off x="3958655" y="4000128"/>
            <a:ext cx="5185345" cy="2031325"/>
          </a:xfrm>
          <a:prstGeom prst="rect">
            <a:avLst/>
          </a:prstGeom>
        </p:spPr>
        <p:txBody>
          <a:bodyPr wrap="square">
            <a:spAutoFit/>
          </a:bodyPr>
          <a:lstStyle/>
          <a:p>
            <a:pPr marL="285750" indent="-285750" algn="just">
              <a:buBlip>
                <a:blip r:embed="rId2"/>
              </a:buBlip>
            </a:pPr>
            <a:r>
              <a:rPr lang="en-GB" sz="1400" dirty="0">
                <a:latin typeface="Arial" pitchFamily="34" charset="0"/>
                <a:cs typeface="Arial" pitchFamily="34" charset="0"/>
              </a:rPr>
              <a:t>Serbia has an annual biomass potential of 2.7 million tonnes of oil </a:t>
            </a:r>
            <a:r>
              <a:rPr lang="en-GB" sz="1400" dirty="0" smtClean="0">
                <a:latin typeface="Arial" pitchFamily="34" charset="0"/>
                <a:cs typeface="Arial" pitchFamily="34" charset="0"/>
              </a:rPr>
              <a:t>equivalent</a:t>
            </a:r>
            <a:endParaRPr lang="sr-Latn-RS" sz="1400" dirty="0" smtClean="0">
              <a:latin typeface="Arial" pitchFamily="34" charset="0"/>
              <a:cs typeface="Arial" pitchFamily="34" charset="0"/>
            </a:endParaRPr>
          </a:p>
          <a:p>
            <a:pPr marL="285750" indent="-285750" algn="just">
              <a:buBlip>
                <a:blip r:embed="rId2"/>
              </a:buBlip>
            </a:pPr>
            <a:endParaRPr lang="sr-Latn-RS" sz="1400" dirty="0">
              <a:latin typeface="Arial" pitchFamily="34" charset="0"/>
              <a:cs typeface="Arial" pitchFamily="34" charset="0"/>
            </a:endParaRPr>
          </a:p>
          <a:p>
            <a:pPr marL="285750" indent="-285750" algn="just">
              <a:buBlip>
                <a:blip r:embed="rId2"/>
              </a:buBlip>
            </a:pPr>
            <a:r>
              <a:rPr lang="sr-Latn-RS" sz="1400" dirty="0" smtClean="0">
                <a:latin typeface="Arial" pitchFamily="34" charset="0"/>
                <a:cs typeface="Arial" pitchFamily="34" charset="0"/>
              </a:rPr>
              <a:t>No </a:t>
            </a:r>
            <a:r>
              <a:rPr lang="sr-Latn-RS" sz="1400" dirty="0">
                <a:latin typeface="Arial" pitchFamily="34" charset="0"/>
                <a:cs typeface="Arial" pitchFamily="34" charset="0"/>
              </a:rPr>
              <a:t>major project for the production of energy from biomass has not been realized so far in </a:t>
            </a:r>
            <a:r>
              <a:rPr lang="sr-Latn-RS" sz="1400" dirty="0" smtClean="0">
                <a:latin typeface="Arial" pitchFamily="34" charset="0"/>
                <a:cs typeface="Arial" pitchFamily="34" charset="0"/>
              </a:rPr>
              <a:t>Serbia</a:t>
            </a:r>
          </a:p>
          <a:p>
            <a:pPr marL="285750" indent="-285750" algn="just">
              <a:buBlip>
                <a:blip r:embed="rId2"/>
              </a:buBlip>
            </a:pPr>
            <a:endParaRPr lang="sr-Latn-RS" sz="1400" dirty="0">
              <a:latin typeface="Arial" pitchFamily="34" charset="0"/>
              <a:cs typeface="Arial" pitchFamily="34" charset="0"/>
            </a:endParaRPr>
          </a:p>
          <a:p>
            <a:pPr marL="285750" indent="-285750" algn="just">
              <a:buBlip>
                <a:blip r:embed="rId2"/>
              </a:buBlip>
            </a:pPr>
            <a:r>
              <a:rPr lang="sr-Latn-RS" sz="1400" dirty="0" smtClean="0">
                <a:latin typeface="Arial" pitchFamily="34" charset="0"/>
                <a:cs typeface="Arial" pitchFamily="34" charset="0"/>
              </a:rPr>
              <a:t>NIS </a:t>
            </a:r>
            <a:r>
              <a:rPr lang="sr-Latn-RS" sz="1400" dirty="0">
                <a:latin typeface="Arial" pitchFamily="34" charset="0"/>
                <a:cs typeface="Arial" pitchFamily="34" charset="0"/>
              </a:rPr>
              <a:t>in cooperation with respectable partners has an outstanding opportunity to become the first leader in the production of energy from biomass in Serbia and region</a:t>
            </a:r>
            <a:endParaRPr lang="sr-Cyrl-RS" sz="1400" dirty="0">
              <a:latin typeface="Arial" pitchFamily="34" charset="0"/>
              <a:cs typeface="Arial" pitchFamily="34" charset="0"/>
            </a:endParaRPr>
          </a:p>
        </p:txBody>
      </p:sp>
    </p:spTree>
    <p:extLst>
      <p:ext uri="{BB962C8B-B14F-4D97-AF65-F5344CB8AC3E}">
        <p14:creationId xmlns:p14="http://schemas.microsoft.com/office/powerpoint/2010/main" val="3458875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sr-Latn-RS" dirty="0" smtClean="0"/>
              <a:t>Wind Energy</a:t>
            </a:r>
            <a:endParaRPr lang="en-US" dirty="0"/>
          </a:p>
        </p:txBody>
      </p:sp>
      <p:sp>
        <p:nvSpPr>
          <p:cNvPr id="3" name="Text Placeholder 2"/>
          <p:cNvSpPr>
            <a:spLocks noGrp="1"/>
          </p:cNvSpPr>
          <p:nvPr>
            <p:ph type="body" sz="quarter" idx="14"/>
          </p:nvPr>
        </p:nvSpPr>
        <p:spPr/>
        <p:txBody>
          <a:bodyPr>
            <a:noAutofit/>
          </a:bodyPr>
          <a:lstStyle/>
          <a:p>
            <a:r>
              <a:rPr lang="sr-Latn-RS" sz="2000" b="1" dirty="0" smtClean="0"/>
              <a:t>Our task</a:t>
            </a:r>
            <a:endParaRPr lang="en-US" sz="2000" b="1" dirty="0"/>
          </a:p>
        </p:txBody>
      </p:sp>
      <p:pic>
        <p:nvPicPr>
          <p:cNvPr id="4" name="Picture 3" descr="turbines-animated.gif"/>
          <p:cNvPicPr>
            <a:picLocks noChangeAspect="1"/>
          </p:cNvPicPr>
          <p:nvPr/>
        </p:nvPicPr>
        <p:blipFill>
          <a:blip r:embed="rId3" cstate="print"/>
          <a:stretch>
            <a:fillRect/>
          </a:stretch>
        </p:blipFill>
        <p:spPr>
          <a:xfrm>
            <a:off x="5929322" y="1428736"/>
            <a:ext cx="3039622" cy="4516915"/>
          </a:xfrm>
          <a:prstGeom prst="rect">
            <a:avLst/>
          </a:prstGeom>
        </p:spPr>
      </p:pic>
      <p:sp>
        <p:nvSpPr>
          <p:cNvPr id="7" name="TextBox 6"/>
          <p:cNvSpPr txBox="1"/>
          <p:nvPr/>
        </p:nvSpPr>
        <p:spPr>
          <a:xfrm>
            <a:off x="214282" y="1285860"/>
            <a:ext cx="5572164" cy="5786199"/>
          </a:xfrm>
          <a:prstGeom prst="rect">
            <a:avLst/>
          </a:prstGeom>
        </p:spPr>
        <p:txBody>
          <a:bodyPr vert="horz" wrap="square" lIns="91440" tIns="45720" rIns="91440" bIns="45720" rtlCol="0" anchor="ctr">
            <a:spAutoFit/>
          </a:bodyPr>
          <a:lstStyle/>
          <a:p>
            <a:pPr marL="285750" indent="-285750" algn="just" defTabSz="457200">
              <a:buBlip>
                <a:blip r:embed="rId4"/>
              </a:buBlip>
            </a:pPr>
            <a:r>
              <a:rPr lang="sr-Latn-RS" sz="1400" dirty="0" smtClean="0">
                <a:latin typeface="Arial" pitchFamily="34" charset="0"/>
                <a:cs typeface="Arial" pitchFamily="34" charset="0"/>
              </a:rPr>
              <a:t>W</a:t>
            </a:r>
            <a:r>
              <a:rPr lang="en-US" sz="1400" dirty="0" err="1" smtClean="0">
                <a:latin typeface="Arial" pitchFamily="34" charset="0"/>
                <a:cs typeface="Arial" pitchFamily="34" charset="0"/>
              </a:rPr>
              <a:t>ind</a:t>
            </a:r>
            <a:r>
              <a:rPr lang="en-US" sz="1400" dirty="0" smtClean="0">
                <a:latin typeface="Arial" pitchFamily="34" charset="0"/>
                <a:cs typeface="Arial" pitchFamily="34" charset="0"/>
              </a:rPr>
              <a:t> energy is the kinetic energy of air in motion</a:t>
            </a:r>
            <a:r>
              <a:rPr lang="sr-Latn-RS" sz="1400" dirty="0" smtClean="0">
                <a:latin typeface="Arial" pitchFamily="34" charset="0"/>
                <a:cs typeface="Arial" pitchFamily="34" charset="0"/>
              </a:rPr>
              <a:t> and</a:t>
            </a:r>
            <a:r>
              <a:rPr lang="en-US" sz="1400" dirty="0" smtClean="0">
                <a:latin typeface="Arial" pitchFamily="34" charset="0"/>
                <a:cs typeface="Arial" pitchFamily="34" charset="0"/>
              </a:rPr>
              <a:t> </a:t>
            </a:r>
            <a:r>
              <a:rPr lang="en-US" sz="1400" dirty="0">
                <a:latin typeface="Arial" pitchFamily="34" charset="0"/>
                <a:cs typeface="Arial" pitchFamily="34" charset="0"/>
              </a:rPr>
              <a:t>currently </a:t>
            </a:r>
            <a:r>
              <a:rPr lang="sr-Latn-RS" sz="1400" dirty="0">
                <a:latin typeface="Arial" pitchFamily="34" charset="0"/>
                <a:cs typeface="Arial" pitchFamily="34" charset="0"/>
              </a:rPr>
              <a:t>is </a:t>
            </a:r>
            <a:r>
              <a:rPr lang="en-US" sz="1400" dirty="0">
                <a:latin typeface="Arial" pitchFamily="34" charset="0"/>
                <a:cs typeface="Arial" pitchFamily="34" charset="0"/>
              </a:rPr>
              <a:t>the most common type of renewable energy in the </a:t>
            </a:r>
            <a:r>
              <a:rPr lang="en-US" sz="1400" dirty="0" smtClean="0">
                <a:latin typeface="Arial" pitchFamily="34" charset="0"/>
                <a:cs typeface="Arial" pitchFamily="34" charset="0"/>
              </a:rPr>
              <a:t>world</a:t>
            </a:r>
            <a:endParaRPr lang="sr-Latn-RS" sz="1400" dirty="0" smtClean="0">
              <a:latin typeface="Arial" pitchFamily="34" charset="0"/>
              <a:cs typeface="Arial" pitchFamily="34" charset="0"/>
            </a:endParaRPr>
          </a:p>
          <a:p>
            <a:pPr algn="just" defTabSz="457200"/>
            <a:endParaRPr lang="sr-Latn-RS" sz="1400" dirty="0">
              <a:latin typeface="Arial" pitchFamily="34" charset="0"/>
              <a:cs typeface="Arial" pitchFamily="34" charset="0"/>
            </a:endParaRPr>
          </a:p>
          <a:p>
            <a:pPr marL="285750" indent="-285750" algn="just" defTabSz="457200">
              <a:buBlip>
                <a:blip r:embed="rId4"/>
              </a:buBlip>
            </a:pPr>
            <a:r>
              <a:rPr lang="sr-Latn-RS" sz="1400" dirty="0" smtClean="0">
                <a:latin typeface="Arial" pitchFamily="34" charset="0"/>
                <a:cs typeface="Arial" pitchFamily="34" charset="0"/>
              </a:rPr>
              <a:t>Wind </a:t>
            </a:r>
            <a:r>
              <a:rPr lang="sr-Latn-RS" sz="1400" dirty="0">
                <a:latin typeface="Arial" pitchFamily="34" charset="0"/>
                <a:cs typeface="Arial" pitchFamily="34" charset="0"/>
              </a:rPr>
              <a:t>project development is a </a:t>
            </a:r>
            <a:r>
              <a:rPr lang="sr-Latn-RS" sz="1400" dirty="0" smtClean="0">
                <a:latin typeface="Arial" pitchFamily="34" charset="0"/>
                <a:cs typeface="Arial" pitchFamily="34" charset="0"/>
              </a:rPr>
              <a:t>time–consuming </a:t>
            </a:r>
            <a:r>
              <a:rPr lang="sr-Latn-RS" sz="1400" dirty="0">
                <a:latin typeface="Arial" pitchFamily="34" charset="0"/>
                <a:cs typeface="Arial" pitchFamily="34" charset="0"/>
              </a:rPr>
              <a:t>activity and needs proper </a:t>
            </a:r>
            <a:r>
              <a:rPr lang="sr-Latn-RS" sz="1400" dirty="0" smtClean="0">
                <a:latin typeface="Arial" pitchFamily="34" charset="0"/>
                <a:cs typeface="Arial" pitchFamily="34" charset="0"/>
              </a:rPr>
              <a:t>management </a:t>
            </a:r>
            <a:r>
              <a:rPr lang="sr-Latn-RS" sz="1400" dirty="0">
                <a:latin typeface="Arial" pitchFamily="34" charset="0"/>
                <a:cs typeface="Arial" pitchFamily="34" charset="0"/>
              </a:rPr>
              <a:t>of many stakeholders as well as several tecnical </a:t>
            </a:r>
            <a:r>
              <a:rPr lang="sr-Latn-RS" sz="1400" dirty="0" smtClean="0">
                <a:latin typeface="Arial" pitchFamily="34" charset="0"/>
                <a:cs typeface="Arial" pitchFamily="34" charset="0"/>
              </a:rPr>
              <a:t>topics and permitting issues</a:t>
            </a:r>
          </a:p>
          <a:p>
            <a:pPr marL="285750" indent="-285750" algn="just" defTabSz="457200">
              <a:buBlip>
                <a:blip r:embed="rId4"/>
              </a:buBlip>
            </a:pPr>
            <a:endParaRPr lang="sr-Latn-RS" sz="1400" dirty="0">
              <a:latin typeface="Arial" pitchFamily="34" charset="0"/>
              <a:cs typeface="Arial" pitchFamily="34" charset="0"/>
            </a:endParaRPr>
          </a:p>
          <a:p>
            <a:pPr marL="285750" indent="-285750" algn="just" defTabSz="457200">
              <a:buBlip>
                <a:blip r:embed="rId4"/>
              </a:buBlip>
            </a:pPr>
            <a:r>
              <a:rPr lang="sr-Latn-RS" sz="1400" dirty="0" smtClean="0">
                <a:latin typeface="Arial" pitchFamily="34" charset="0"/>
                <a:cs typeface="Arial" pitchFamily="34" charset="0"/>
              </a:rPr>
              <a:t>There are suitable locations with relevant source potential for installations of wind farms in Balkan region </a:t>
            </a:r>
          </a:p>
          <a:p>
            <a:pPr marL="285750" indent="-285750" algn="just" defTabSz="457200"/>
            <a:endParaRPr lang="sr-Latn-RS" sz="1400" dirty="0" smtClean="0">
              <a:latin typeface="Arial" pitchFamily="34" charset="0"/>
              <a:cs typeface="Arial" pitchFamily="34" charset="0"/>
            </a:endParaRPr>
          </a:p>
          <a:p>
            <a:pPr marL="285750" indent="-285750" algn="just" defTabSz="457200">
              <a:buBlip>
                <a:blip r:embed="rId4"/>
              </a:buBlip>
            </a:pPr>
            <a:r>
              <a:rPr lang="sr-Latn-RS" sz="1400" dirty="0" smtClean="0">
                <a:latin typeface="Arial" pitchFamily="34" charset="0"/>
                <a:cs typeface="Arial" pitchFamily="34" charset="0"/>
              </a:rPr>
              <a:t>It is estimated that there could be technologically justified wind source of around </a:t>
            </a:r>
            <a:r>
              <a:rPr lang="en-GB" sz="1400" dirty="0" smtClean="0">
                <a:latin typeface="Arial" pitchFamily="34" charset="0"/>
                <a:cs typeface="Arial" pitchFamily="34" charset="0"/>
              </a:rPr>
              <a:t>0.2 </a:t>
            </a:r>
            <a:r>
              <a:rPr lang="en-GB" sz="1400" dirty="0">
                <a:latin typeface="Arial" pitchFamily="34" charset="0"/>
                <a:cs typeface="Arial" pitchFamily="34" charset="0"/>
              </a:rPr>
              <a:t>million tonnes of oil </a:t>
            </a:r>
            <a:r>
              <a:rPr lang="en-GB" sz="1400" dirty="0" smtClean="0">
                <a:latin typeface="Arial" pitchFamily="34" charset="0"/>
                <a:cs typeface="Arial" pitchFamily="34" charset="0"/>
              </a:rPr>
              <a:t>equivalent</a:t>
            </a:r>
            <a:r>
              <a:rPr lang="sr-Latn-RS" sz="1400" dirty="0" smtClean="0">
                <a:latin typeface="Arial" pitchFamily="34" charset="0"/>
                <a:cs typeface="Arial" pitchFamily="34" charset="0"/>
              </a:rPr>
              <a:t> potential in Serbia, which could replace 10% of total electric energy consumption</a:t>
            </a:r>
          </a:p>
          <a:p>
            <a:pPr marL="285750" indent="-285750" algn="just" defTabSz="457200"/>
            <a:endParaRPr lang="sr-Latn-RS" sz="1400" dirty="0">
              <a:latin typeface="Arial" pitchFamily="34" charset="0"/>
              <a:cs typeface="Arial" pitchFamily="34" charset="0"/>
            </a:endParaRPr>
          </a:p>
          <a:p>
            <a:pPr marL="285750" indent="-285750" algn="just" defTabSz="457200">
              <a:buBlip>
                <a:blip r:embed="rId4"/>
              </a:buBlip>
            </a:pPr>
            <a:r>
              <a:rPr lang="en-GB" sz="1400" dirty="0" smtClean="0">
                <a:latin typeface="Arial" pitchFamily="34" charset="0"/>
                <a:cs typeface="Arial" pitchFamily="34" charset="0"/>
              </a:rPr>
              <a:t>Implementation </a:t>
            </a:r>
            <a:r>
              <a:rPr lang="en-GB" sz="1400" dirty="0">
                <a:latin typeface="Arial" pitchFamily="34" charset="0"/>
                <a:cs typeface="Arial" pitchFamily="34" charset="0"/>
              </a:rPr>
              <a:t>of projects in cooperation with industrial strategic </a:t>
            </a:r>
            <a:r>
              <a:rPr lang="en-GB" sz="1400" dirty="0" err="1" smtClean="0">
                <a:latin typeface="Arial" pitchFamily="34" charset="0"/>
                <a:cs typeface="Arial" pitchFamily="34" charset="0"/>
              </a:rPr>
              <a:t>inves</a:t>
            </a:r>
            <a:r>
              <a:rPr lang="sr-Latn-RS" sz="1400" dirty="0" smtClean="0">
                <a:latin typeface="Arial" pitchFamily="34" charset="0"/>
                <a:cs typeface="Arial" pitchFamily="34" charset="0"/>
              </a:rPr>
              <a:t>tors</a:t>
            </a:r>
          </a:p>
          <a:p>
            <a:pPr marL="285750" indent="-285750" algn="just" defTabSz="457200">
              <a:buBlip>
                <a:blip r:embed="rId4"/>
              </a:buBlip>
            </a:pPr>
            <a:endParaRPr lang="sr-Latn-RS" sz="1400" dirty="0" smtClean="0">
              <a:solidFill>
                <a:srgbClr val="C00000"/>
              </a:solidFill>
              <a:latin typeface="Arial" pitchFamily="34" charset="0"/>
              <a:cs typeface="Arial" pitchFamily="34" charset="0"/>
            </a:endParaRPr>
          </a:p>
          <a:p>
            <a:pPr marL="285750" indent="-285750" algn="just" defTabSz="457200">
              <a:buBlip>
                <a:blip r:embed="rId4"/>
              </a:buBlip>
            </a:pPr>
            <a:r>
              <a:rPr lang="sr-Latn-RS" sz="1400" dirty="0" smtClean="0">
                <a:solidFill>
                  <a:srgbClr val="C00000"/>
                </a:solidFill>
                <a:latin typeface="Arial" pitchFamily="34" charset="0"/>
                <a:cs typeface="Arial" pitchFamily="34" charset="0"/>
              </a:rPr>
              <a:t>Limitation</a:t>
            </a:r>
            <a:r>
              <a:rPr lang="sr-Latn-RS" sz="1400" dirty="0" smtClean="0">
                <a:latin typeface="Arial" pitchFamily="34" charset="0"/>
                <a:cs typeface="Arial" pitchFamily="34" charset="0"/>
              </a:rPr>
              <a:t>: The right to incentive measures set forth in Decree for electricity produced in power plants that use wind energy is limited to the total installed power up to 450MW in those power plants</a:t>
            </a:r>
          </a:p>
          <a:p>
            <a:pPr marL="285750" indent="-285750" algn="just" defTabSz="457200">
              <a:buBlip>
                <a:blip r:embed="rId4"/>
              </a:buBlip>
            </a:pPr>
            <a:endParaRPr lang="sr-Latn-RS" sz="1400" dirty="0" smtClean="0">
              <a:latin typeface="Arial" pitchFamily="34" charset="0"/>
              <a:cs typeface="Arial" pitchFamily="34" charset="0"/>
            </a:endParaRPr>
          </a:p>
          <a:p>
            <a:pPr marL="285750" indent="-285750" algn="just" defTabSz="457200"/>
            <a:endParaRPr lang="sr-Cyrl-RS" sz="14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tabLst/>
            </a:pPr>
            <a:endParaRPr lang="sr-Cyrl-RS" sz="2000" dirty="0" smtClean="0">
              <a:latin typeface="+mn-lt"/>
              <a:cs typeface="+mn-cs"/>
            </a:endParaRPr>
          </a:p>
        </p:txBody>
      </p:sp>
    </p:spTree>
    <p:extLst>
      <p:ext uri="{BB962C8B-B14F-4D97-AF65-F5344CB8AC3E}">
        <p14:creationId xmlns:p14="http://schemas.microsoft.com/office/powerpoint/2010/main" val="1650523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marL="0" marR="0" indent="0" algn="l" defTabSz="457200" rtl="0" eaLnBrk="1" fontAlgn="auto" latinLnBrk="0" hangingPunct="1">
          <a:lnSpc>
            <a:spcPct val="100000"/>
          </a:lnSpc>
          <a:spcBef>
            <a:spcPts val="0"/>
          </a:spcBef>
          <a:spcAft>
            <a:spcPts val="0"/>
          </a:spcAft>
          <a:buClrTx/>
          <a:buSzTx/>
          <a:buFontTx/>
          <a:buNone/>
          <a:tabLst/>
          <a:defRPr kumimoji="0" sz="1200" b="0" i="0" u="none" strike="noStrike" kern="1200" cap="none" spc="0" normalizeH="0" baseline="0" noProof="0" smtClean="0">
            <a:ln>
              <a:noFill/>
            </a:ln>
            <a:solidFill>
              <a:schemeClr val="tx1">
                <a:tint val="75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Нис_Гаспром_мастер_лат PREZENTACIJA</Template>
  <TotalTime>2190</TotalTime>
  <Words>1314</Words>
  <Application>Microsoft Office PowerPoint</Application>
  <PresentationFormat>On-screen Show (4:3)</PresentationFormat>
  <Paragraphs>174</Paragraphs>
  <Slides>14</Slides>
  <Notes>1</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Custom Design</vt:lpstr>
      <vt:lpstr>Office Theme</vt:lpstr>
      <vt:lpstr>1_Custom Design</vt:lpstr>
      <vt:lpstr>RENEWABLE ENERGY SOURCES Confindustria – Belgrade, 15th April 2013 </vt:lpstr>
      <vt:lpstr>Summary</vt:lpstr>
      <vt:lpstr>Nis GAZPROM NEFT  About us</vt:lpstr>
      <vt:lpstr>PowerPoint Presentation</vt:lpstr>
      <vt:lpstr>Energy Block</vt:lpstr>
      <vt:lpstr>PowerPoint Presentation</vt:lpstr>
      <vt:lpstr>PowerPoint Presentation</vt:lpstr>
      <vt:lpstr>Biomass and Biogas</vt:lpstr>
      <vt:lpstr>PowerPoint Presentation</vt:lpstr>
      <vt:lpstr>Geothermal energy</vt:lpstr>
      <vt:lpstr>Hydropower</vt:lpstr>
      <vt:lpstr>Solar energy</vt:lpstr>
      <vt:lpstr>Conclusions  NIS wishes for the future „business Environment“</vt:lpstr>
      <vt:lpstr>PowerPoint Presentation</vt:lpstr>
    </vt:vector>
  </TitlesOfParts>
  <Company>NIS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OБНОВЉИВИ ИЗВОРИ ЕНЕРГИЈЕ</dc:title>
  <dc:creator>Ana Petras</dc:creator>
  <cp:lastModifiedBy>oreste.bramanti</cp:lastModifiedBy>
  <cp:revision>160</cp:revision>
  <cp:lastPrinted>2012-10-26T10:24:29Z</cp:lastPrinted>
  <dcterms:created xsi:type="dcterms:W3CDTF">2012-09-19T12:57:39Z</dcterms:created>
  <dcterms:modified xsi:type="dcterms:W3CDTF">2013-04-12T13:18:43Z</dcterms:modified>
</cp:coreProperties>
</file>