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Lst>
  <p:notesMasterIdLst>
    <p:notesMasterId r:id="rId25"/>
  </p:notesMasterIdLst>
  <p:sldIdLst>
    <p:sldId id="256" r:id="rId2"/>
    <p:sldId id="352" r:id="rId3"/>
    <p:sldId id="363" r:id="rId4"/>
    <p:sldId id="329" r:id="rId5"/>
    <p:sldId id="375" r:id="rId6"/>
    <p:sldId id="376" r:id="rId7"/>
    <p:sldId id="336" r:id="rId8"/>
    <p:sldId id="340" r:id="rId9"/>
    <p:sldId id="348" r:id="rId10"/>
    <p:sldId id="365" r:id="rId11"/>
    <p:sldId id="366" r:id="rId12"/>
    <p:sldId id="367" r:id="rId13"/>
    <p:sldId id="369" r:id="rId14"/>
    <p:sldId id="360" r:id="rId15"/>
    <p:sldId id="341" r:id="rId16"/>
    <p:sldId id="342" r:id="rId17"/>
    <p:sldId id="344" r:id="rId18"/>
    <p:sldId id="345" r:id="rId19"/>
    <p:sldId id="346" r:id="rId20"/>
    <p:sldId id="372" r:id="rId21"/>
    <p:sldId id="373" r:id="rId22"/>
    <p:sldId id="374" r:id="rId23"/>
    <p:sldId id="25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62545" autoAdjust="0"/>
  </p:normalViewPr>
  <p:slideViewPr>
    <p:cSldViewPr>
      <p:cViewPr varScale="1">
        <p:scale>
          <a:sx n="44" d="100"/>
          <a:sy n="44" d="100"/>
        </p:scale>
        <p:origin x="-2262" y="-102"/>
      </p:cViewPr>
      <p:guideLst>
        <p:guide orient="horz" pos="2160"/>
        <p:guide pos="2880"/>
      </p:guideLst>
    </p:cSldViewPr>
  </p:slideViewPr>
  <p:notesTextViewPr>
    <p:cViewPr>
      <p:scale>
        <a:sx n="125" d="100"/>
        <a:sy n="125" d="100"/>
      </p:scale>
      <p:origin x="0" y="0"/>
    </p:cViewPr>
  </p:notesTextViewPr>
  <p:sorterViewPr>
    <p:cViewPr>
      <p:scale>
        <a:sx n="80" d="100"/>
        <a:sy n="80" d="100"/>
      </p:scale>
      <p:origin x="0" y="4260"/>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522FF-914C-44EA-898D-BC8397B44B1A}" type="datetimeFigureOut">
              <a:rPr lang="en-US" smtClean="0"/>
              <a:pPr/>
              <a:t>4/17/2013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07193-927A-4709-A04B-8169C84415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sr-Latn-ME" baseline="0" dirty="0" smtClean="0"/>
          </a:p>
        </p:txBody>
      </p:sp>
      <p:sp>
        <p:nvSpPr>
          <p:cNvPr id="4" name="Slide Number Placeholder 3"/>
          <p:cNvSpPr>
            <a:spLocks noGrp="1"/>
          </p:cNvSpPr>
          <p:nvPr>
            <p:ph type="sldNum" sz="quarter" idx="10"/>
          </p:nvPr>
        </p:nvSpPr>
        <p:spPr/>
        <p:txBody>
          <a:bodyPr/>
          <a:lstStyle/>
          <a:p>
            <a:fld id="{C2607193-927A-4709-A04B-8169C84415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buFont typeface="Arial" pitchFamily="34" charset="0"/>
              <a:buNone/>
            </a:pPr>
            <a:endParaRPr lang="sr-Latn-CS" sz="800" kern="1200" dirty="0" smtClean="0">
              <a:solidFill>
                <a:schemeClr val="tx1"/>
              </a:solidFill>
              <a:latin typeface="+mn-lt"/>
              <a:ea typeface="+mn-ea"/>
              <a:cs typeface="+mn-cs"/>
            </a:endParaRPr>
          </a:p>
          <a:p>
            <a:pPr lvl="0"/>
            <a:endParaRPr lang="sr-Latn-CS" sz="800" kern="1200" dirty="0" smtClean="0">
              <a:solidFill>
                <a:schemeClr val="tx1"/>
              </a:solidFill>
              <a:latin typeface="+mn-lt"/>
              <a:ea typeface="+mn-ea"/>
              <a:cs typeface="+mn-cs"/>
            </a:endParaRPr>
          </a:p>
          <a:p>
            <a:endParaRPr lang="en-US" sz="800" dirty="0" smtClean="0">
              <a:latin typeface="Constantia" pitchFamily="18" charset="0"/>
            </a:endParaRPr>
          </a:p>
          <a:p>
            <a:endParaRPr lang="sr-Latn-CS" sz="800" dirty="0" smtClean="0">
              <a:latin typeface="Constantia" pitchFamily="18" charset="0"/>
            </a:endParaRPr>
          </a:p>
          <a:p>
            <a:endParaRPr lang="en-US" sz="800" dirty="0" smtClean="0">
              <a:latin typeface="Constantia" pitchFamily="18" charset="0"/>
            </a:endParaRPr>
          </a:p>
          <a:p>
            <a:endParaRPr lang="sr-Latn-CS" sz="800" dirty="0" smtClean="0">
              <a:latin typeface="Constantia" pitchFamily="18" charset="0"/>
            </a:endParaRPr>
          </a:p>
          <a:p>
            <a:r>
              <a:rPr lang="sr-Latn-CS" sz="800" dirty="0" smtClean="0">
                <a:latin typeface="Constantia" pitchFamily="18" charset="0"/>
              </a:rPr>
              <a:t> </a:t>
            </a:r>
          </a:p>
        </p:txBody>
      </p:sp>
      <p:sp>
        <p:nvSpPr>
          <p:cNvPr id="4" name="Slide Number Placeholder 3"/>
          <p:cNvSpPr>
            <a:spLocks noGrp="1"/>
          </p:cNvSpPr>
          <p:nvPr>
            <p:ph type="sldNum" sz="quarter" idx="10"/>
          </p:nvPr>
        </p:nvSpPr>
        <p:spPr/>
        <p:txBody>
          <a:bodyPr/>
          <a:lstStyle/>
          <a:p>
            <a:fld id="{C2607193-927A-4709-A04B-8169C844156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sr-Latn-CS" sz="800" dirty="0" smtClean="0"/>
          </a:p>
          <a:p>
            <a:pPr lvl="0">
              <a:buFont typeface="Arial" pitchFamily="34" charset="0"/>
              <a:buChar char="•"/>
            </a:pPr>
            <a:endParaRPr lang="sr-Latn-CS" sz="800" kern="1200" dirty="0" smtClean="0">
              <a:solidFill>
                <a:schemeClr val="tx1"/>
              </a:solidFill>
              <a:latin typeface="+mn-lt"/>
              <a:ea typeface="+mn-ea"/>
              <a:cs typeface="+mn-cs"/>
            </a:endParaRPr>
          </a:p>
          <a:p>
            <a:pPr lvl="0"/>
            <a:endParaRPr lang="sr-Latn-CS" sz="800" kern="1200" dirty="0" smtClean="0">
              <a:solidFill>
                <a:schemeClr val="tx1"/>
              </a:solidFill>
              <a:latin typeface="+mn-lt"/>
              <a:ea typeface="+mn-ea"/>
              <a:cs typeface="+mn-cs"/>
            </a:endParaRPr>
          </a:p>
          <a:p>
            <a:endParaRPr lang="en-US" sz="800" dirty="0" smtClean="0">
              <a:latin typeface="Constantia" pitchFamily="18" charset="0"/>
            </a:endParaRPr>
          </a:p>
          <a:p>
            <a:endParaRPr lang="sr-Latn-CS" sz="800" dirty="0" smtClean="0">
              <a:latin typeface="Constantia" pitchFamily="18" charset="0"/>
            </a:endParaRPr>
          </a:p>
          <a:p>
            <a:endParaRPr lang="en-US" sz="800" dirty="0" smtClean="0">
              <a:latin typeface="Constantia" pitchFamily="18" charset="0"/>
            </a:endParaRPr>
          </a:p>
          <a:p>
            <a:endParaRPr lang="sr-Latn-CS" sz="800" dirty="0" smtClean="0">
              <a:latin typeface="Constantia" pitchFamily="18" charset="0"/>
            </a:endParaRPr>
          </a:p>
          <a:p>
            <a:r>
              <a:rPr lang="sr-Latn-CS" sz="800" dirty="0" smtClean="0">
                <a:latin typeface="Constantia" pitchFamily="18" charset="0"/>
              </a:rPr>
              <a:t> </a:t>
            </a:r>
          </a:p>
        </p:txBody>
      </p:sp>
      <p:sp>
        <p:nvSpPr>
          <p:cNvPr id="4" name="Slide Number Placeholder 3"/>
          <p:cNvSpPr>
            <a:spLocks noGrp="1"/>
          </p:cNvSpPr>
          <p:nvPr>
            <p:ph type="sldNum" sz="quarter" idx="10"/>
          </p:nvPr>
        </p:nvSpPr>
        <p:spPr/>
        <p:txBody>
          <a:bodyPr/>
          <a:lstStyle/>
          <a:p>
            <a:fld id="{C2607193-927A-4709-A04B-8169C84415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2607193-927A-4709-A04B-8169C844156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1248127-4CA4-43B4-B54A-C7EEADF7B3AA}" type="datetimeFigureOut">
              <a:rPr lang="en-US" smtClean="0"/>
              <a:pPr/>
              <a:t>4/17/2013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A7848D3-0850-452C-8ED9-7E3BCA7666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248127-4CA4-43B4-B54A-C7EEADF7B3AA}" type="datetimeFigureOut">
              <a:rPr lang="en-US" smtClean="0"/>
              <a:pPr/>
              <a:t>4/17/2013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7848D3-0850-452C-8ED9-7E3BCA7666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248127-4CA4-43B4-B54A-C7EEADF7B3AA}" type="datetimeFigureOut">
              <a:rPr lang="en-US" smtClean="0"/>
              <a:pPr/>
              <a:t>4/17/2013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7848D3-0850-452C-8ED9-7E3BCA7666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248127-4CA4-43B4-B54A-C7EEADF7B3AA}" type="datetimeFigureOut">
              <a:rPr lang="en-US" smtClean="0"/>
              <a:pPr/>
              <a:t>4/17/2013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7848D3-0850-452C-8ED9-7E3BCA7666F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1248127-4CA4-43B4-B54A-C7EEADF7B3AA}" type="datetimeFigureOut">
              <a:rPr lang="en-US" smtClean="0"/>
              <a:pPr/>
              <a:t>4/17/2013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7848D3-0850-452C-8ED9-7E3BCA7666F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1248127-4CA4-43B4-B54A-C7EEADF7B3AA}" type="datetimeFigureOut">
              <a:rPr lang="en-US" smtClean="0"/>
              <a:pPr/>
              <a:t>4/17/2013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7848D3-0850-452C-8ED9-7E3BCA7666F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1248127-4CA4-43B4-B54A-C7EEADF7B3AA}" type="datetimeFigureOut">
              <a:rPr lang="en-US" smtClean="0"/>
              <a:pPr/>
              <a:t>4/17/2013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A7848D3-0850-452C-8ED9-7E3BCA7666F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1248127-4CA4-43B4-B54A-C7EEADF7B3AA}" type="datetimeFigureOut">
              <a:rPr lang="en-US" smtClean="0"/>
              <a:pPr/>
              <a:t>4/17/2013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A7848D3-0850-452C-8ED9-7E3BCA7666F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1248127-4CA4-43B4-B54A-C7EEADF7B3AA}" type="datetimeFigureOut">
              <a:rPr lang="en-US" smtClean="0"/>
              <a:pPr/>
              <a:t>4/17/2013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A7848D3-0850-452C-8ED9-7E3BCA7666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1248127-4CA4-43B4-B54A-C7EEADF7B3AA}" type="datetimeFigureOut">
              <a:rPr lang="en-US" smtClean="0"/>
              <a:pPr/>
              <a:t>4/17/2013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A7848D3-0850-452C-8ED9-7E3BCA7666F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1248127-4CA4-43B4-B54A-C7EEADF7B3AA}" type="datetimeFigureOut">
              <a:rPr lang="en-US" smtClean="0"/>
              <a:pPr/>
              <a:t>4/17/2013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A7848D3-0850-452C-8ED9-7E3BCA7666F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1248127-4CA4-43B4-B54A-C7EEADF7B3AA}" type="datetimeFigureOut">
              <a:rPr lang="en-US" smtClean="0"/>
              <a:pPr/>
              <a:t>4/17/2013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A7848D3-0850-452C-8ED9-7E3BCA7666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www.google.me/url?sa=i&amp;rct=j&amp;q=zabljak&amp;source=images&amp;cd=&amp;cad=rja&amp;docid=CyOCzF8LnchKLM&amp;tbnid=Qaj8_c1uEldjbM:&amp;ved=&amp;url=http://nadjisam.com/izleti/izlet-na-zabljak&amp;ei=f3NtUe2MKIqbtAbHtoHYCg&amp;psig=AFQjCNE8UvVjbjwl4Ys4k2VJF1WrKHwW9Q&amp;ust=1366213888095340"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hyperlink" Target="http://www.google.me/url?sa=i&amp;rct=j&amp;q=spojimo+niti&amp;source=images&amp;cd=&amp;cad=rja&amp;docid=IXX-ZRDXiJdGUM&amp;tbnid=Xf3I-gRUqwQ7VM:&amp;ved=&amp;url=https://twitter.com/GOgreenMNE&amp;ei=_3dtUbaBKsbltQaqy4HoCA&amp;psig=AFQjCNEIcaOsttcTrVqQ1ivgYhNMndysiw&amp;ust=136621504019354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hyperlink" Target="http://www.google.me/url?sa=i&amp;rct=j&amp;q=hotel+avala&amp;source=images&amp;cd=&amp;cad=rja&amp;docid=dgxB4pN8kQ80nM&amp;tbnid=0hR7V8OJoqzJZM:&amp;ved=&amp;url=http://www.controlsystem.me/me/reference/beppler-jacobson-montenegro-hotel-avala-budva&amp;ei=t3NtUcTgM4HStAa82IGQBA&amp;psig=AFQjCNEOv9eQVASsPXqjIhX--7riCfc2Pg&amp;ust=1366213944255415" TargetMode="External"/><Relationship Id="rId10" Type="http://schemas.openxmlformats.org/officeDocument/2006/relationships/hyperlink" Target="http://www.google.me/url?sa=i&amp;rct=j&amp;q=ova+zemlja+nam+je+dom&amp;source=images&amp;cd=&amp;cad=rja&amp;docid=TB8lfJkilfdktM&amp;tbnid=cx-WmJvn5cGaoM:&amp;ved=&amp;url=http://aleksandarperovic.wordpress.com/&amp;ei=4ndtUaagDIzKsgbT6oDgCw&amp;psig=AFQjCNGsMnI0w93wkueuW2S9P28vDxqgYw&amp;ust=1366215010664888" TargetMode="External"/><Relationship Id="rId4" Type="http://schemas.openxmlformats.org/officeDocument/2006/relationships/image" Target="../media/image2.pn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www.google.me/url?sa=i&amp;rct=j&amp;q=porto+montenegro&amp;source=images&amp;cd=&amp;cad=rja&amp;docid=lHFYlL2pot3SkM&amp;tbnid=JnXRjAtF7DwRgM:&amp;ved=&amp;url=http://www.montenegro.travel/me/4044/primorski-region/tivat/sport-i-rekreacija/jahting/jedrenje/turizam-i-putovanja/porto-montenegro&amp;ei=aXxtUYnBKcfJsgbU9ID4Bg&amp;psig=AFQjCNHtWU3qmbULOQ3HepFS_BClcvYqIw&amp;ust=1366216170035498" TargetMode="External"/><Relationship Id="rId13" Type="http://schemas.openxmlformats.org/officeDocument/2006/relationships/image" Target="../media/image8.jpeg"/><Relationship Id="rId3" Type="http://schemas.openxmlformats.org/officeDocument/2006/relationships/image" Target="../media/image24.png"/><Relationship Id="rId7" Type="http://schemas.openxmlformats.org/officeDocument/2006/relationships/image" Target="../media/image26.jpeg"/><Relationship Id="rId12" Type="http://schemas.openxmlformats.org/officeDocument/2006/relationships/hyperlink" Target="http://www.google.me/url?sa=i&amp;rct=j&amp;q=spojimo+niti&amp;source=images&amp;cd=&amp;cad=rja&amp;docid=IXX-ZRDXiJdGUM&amp;tbnid=Xf3I-gRUqwQ7VM:&amp;ved=&amp;url=https://twitter.com/GOgreenMNE&amp;ei=_3dtUbaBKsbltQaqy4HoCA&amp;psig=AFQjCNEIcaOsttcTrVqQ1ivgYhNMndysiw&amp;ust=1366215040193544" TargetMode="External"/><Relationship Id="rId2" Type="http://schemas.openxmlformats.org/officeDocument/2006/relationships/hyperlink" Target="mailto:Ivana.vojinovic@mrt.gov.me" TargetMode="External"/><Relationship Id="rId1" Type="http://schemas.openxmlformats.org/officeDocument/2006/relationships/slideLayout" Target="../slideLayouts/slideLayout2.xml"/><Relationship Id="rId6" Type="http://schemas.openxmlformats.org/officeDocument/2006/relationships/hyperlink" Target="http://www.google.me/url?sa=i&amp;rct=j&amp;q=hotel+bianca&amp;source=images&amp;cd=&amp;cad=rja&amp;docid=3kxuH6LF8NzjSM&amp;tbnid=3Rz0pdZDW6ilUM:&amp;ved=&amp;url=http://turizamukl.blogspot.com/2009/04/hotel-bianca.html&amp;ei=QXNtUaicBIratAbkr4DYDA&amp;psig=AFQjCNEG8T3eJ49RriQirdpCQvB-hSx1ow&amp;ust=1366213825792792" TargetMode="External"/><Relationship Id="rId11" Type="http://schemas.openxmlformats.org/officeDocument/2006/relationships/image" Target="../media/image7.jpeg"/><Relationship Id="rId5" Type="http://schemas.openxmlformats.org/officeDocument/2006/relationships/image" Target="../media/image25.jpeg"/><Relationship Id="rId10" Type="http://schemas.openxmlformats.org/officeDocument/2006/relationships/hyperlink" Target="http://www.google.me/url?sa=i&amp;rct=j&amp;q=ova+zemlja+nam+je+dom&amp;source=images&amp;cd=&amp;cad=rja&amp;docid=TB8lfJkilfdktM&amp;tbnid=cx-WmJvn5cGaoM:&amp;ved=&amp;url=http://aleksandarperovic.wordpress.com/&amp;ei=4ndtUaagDIzKsgbT6oDgCw&amp;psig=AFQjCNGsMnI0w93wkueuW2S9P28vDxqgYw&amp;ust=1366215010664888" TargetMode="External"/><Relationship Id="rId4" Type="http://schemas.openxmlformats.org/officeDocument/2006/relationships/hyperlink" Target="http://www.google.me/url?sa=i&amp;rct=j&amp;q=ski+centar+kolasin&amp;source=images&amp;cd=&amp;cad=rja&amp;docid=IsGdWGne4xs0XM&amp;tbnid=lEHveoPxV6aubM:&amp;ved=&amp;url=http://www.antenam.net/sajt/index.php/drutvo/11668-opljakan-ski-centar-kolain&amp;ei=33JtUaCVAsfVtQbV4IC4Cw&amp;psig=AFQjCNGPGZszI8y1BiAOwUfS8aIdv9r7-A&amp;ust=1366213727530205" TargetMode="External"/><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me/url?sa=i&amp;rct=j&amp;q=zabljak&amp;source=images&amp;cd=&amp;cad=rja&amp;docid=qmvwtCpZfqIPJM&amp;tbnid=FhRXdaAipd1FnM:&amp;ved=&amp;url=http://www.booking.me/uopsteno-o-zabljaku.aspx&amp;ei=f3NtUe2MKIqbtAbHtoHYCg&amp;psig=AFQjCNE8UvVjbjwl4Ys4k2VJF1WrKHwW9Q&amp;ust=136621388809534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me/url?sa=i&amp;rct=j&amp;q=kanjon+morace&amp;source=images&amp;cd=&amp;cad=rja&amp;docid=aRX9YiA-Dle7HM&amp;tbnid=XyYy0QrHp8jB-M:&amp;ved=&amp;url=http://godislove.deviantart.com/art/Kanjon-Morace-56843182&amp;ei=uXZtUc7HJ9HxtQbat4DQDA&amp;psig=AFQjCNHngxmGpt-JwjYRyj1E9d0WOeqRIQ&amp;ust=136621471406152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me/url?sa=i&amp;rct=j&amp;q=nacionalni+park+durmitor&amp;source=images&amp;cd=&amp;cad=rja&amp;docid=9H2OWcbPatTXPM&amp;tbnid=mJ4DLv-c-mefSM:&amp;ved=&amp;url=http://www.nparkovi.me/&amp;ei=43ZtUZvZMYrQtQaoj4DgCg&amp;psig=AFQjCNFbTY_jQJaZWbLYrBdeSvRYEsGlcA&amp;ust=1366214756149952" TargetMode="External"/><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me/url?sa=i&amp;rct=j&amp;q=nacionalni+park+biogradska+gora&amp;source=images&amp;cd=&amp;cad=rja&amp;docid=dNAwySo5H6xwjM&amp;tbnid=7AGnda3hUF23yM:&amp;ved=&amp;url=http://hr.wikipedia.org/wiki/Nacionalni_park_Biogradska_gora&amp;ei=_XZtUcLMBInZtAbY14G4Bw&amp;psig=AFQjCNF5zd4oFZXAYA2Hk37RhEarCE6rCw&amp;ust=1366214781441840"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536" y="1916832"/>
            <a:ext cx="9144000" cy="1829761"/>
          </a:xfrm>
        </p:spPr>
        <p:txBody>
          <a:bodyPr>
            <a:normAutofit fontScale="90000"/>
          </a:bodyPr>
          <a:lstStyle/>
          <a:p>
            <a:pPr marL="533400" indent="-533400" algn="ctr">
              <a:lnSpc>
                <a:spcPct val="80000"/>
              </a:lnSpc>
            </a:pPr>
            <a:r>
              <a:rPr lang="hr-HR" sz="5400" dirty="0" smtClean="0">
                <a:solidFill>
                  <a:schemeClr val="tx1"/>
                </a:solidFill>
                <a:latin typeface="Constantia" pitchFamily="18" charset="0"/>
                <a:cs typeface="Times New Roman" pitchFamily="18" charset="0"/>
              </a:rPr>
              <a:t/>
            </a:r>
            <a:br>
              <a:rPr lang="hr-HR" sz="5400" dirty="0" smtClean="0">
                <a:solidFill>
                  <a:schemeClr val="tx1"/>
                </a:solidFill>
                <a:latin typeface="Constantia" pitchFamily="18" charset="0"/>
                <a:cs typeface="Times New Roman" pitchFamily="18" charset="0"/>
              </a:rPr>
            </a:br>
            <a:r>
              <a:rPr lang="hr-HR" sz="4400" dirty="0" smtClean="0">
                <a:solidFill>
                  <a:schemeClr val="tx1"/>
                </a:solidFill>
                <a:latin typeface="Constantia" pitchFamily="18" charset="0"/>
                <a:cs typeface="Times New Roman" pitchFamily="18" charset="0"/>
              </a:rPr>
              <a:t/>
            </a:r>
            <a:br>
              <a:rPr lang="hr-HR" sz="4400" dirty="0" smtClean="0">
                <a:solidFill>
                  <a:schemeClr val="tx1"/>
                </a:solidFill>
                <a:latin typeface="Constantia" pitchFamily="18" charset="0"/>
                <a:cs typeface="Times New Roman" pitchFamily="18" charset="0"/>
              </a:rPr>
            </a:br>
            <a:r>
              <a:rPr lang="hr-HR" sz="4400" dirty="0" smtClean="0">
                <a:solidFill>
                  <a:schemeClr val="tx1"/>
                </a:solidFill>
                <a:latin typeface="Constantia" pitchFamily="18" charset="0"/>
                <a:cs typeface="Times New Roman" pitchFamily="18" charset="0"/>
              </a:rPr>
              <a:t>  </a:t>
            </a:r>
            <a:r>
              <a:rPr lang="hr-HR" sz="4000" dirty="0" smtClean="0">
                <a:solidFill>
                  <a:schemeClr val="tx1"/>
                </a:solidFill>
                <a:effectLst/>
                <a:latin typeface="Constantia" pitchFamily="18" charset="0"/>
                <a:cs typeface="Times New Roman" pitchFamily="18" charset="0"/>
              </a:rPr>
              <a:t>Investment opportunities in the area of environment in Montenegro</a:t>
            </a:r>
            <a:endParaRPr lang="en-US" sz="4000" dirty="0">
              <a:solidFill>
                <a:schemeClr val="tx1"/>
              </a:solidFill>
              <a:effectLst/>
              <a:latin typeface="Constantia" pitchFamily="18" charset="0"/>
              <a:cs typeface="Times New Roman" pitchFamily="18" charset="0"/>
            </a:endParaRPr>
          </a:p>
        </p:txBody>
      </p:sp>
      <p:sp>
        <p:nvSpPr>
          <p:cNvPr id="3" name="Subtitle 2"/>
          <p:cNvSpPr>
            <a:spLocks noGrp="1"/>
          </p:cNvSpPr>
          <p:nvPr>
            <p:ph type="subTitle" idx="1"/>
          </p:nvPr>
        </p:nvSpPr>
        <p:spPr>
          <a:xfrm>
            <a:off x="755576" y="4149080"/>
            <a:ext cx="7772400" cy="1512168"/>
          </a:xfrm>
        </p:spPr>
        <p:txBody>
          <a:bodyPr>
            <a:normAutofit/>
          </a:bodyPr>
          <a:lstStyle/>
          <a:p>
            <a:pPr algn="ctr"/>
            <a:r>
              <a:rPr lang="en-US" sz="2000" b="1" dirty="0" smtClean="0">
                <a:solidFill>
                  <a:schemeClr val="tx1"/>
                </a:solidFill>
                <a:latin typeface="Constantia" pitchFamily="18" charset="0"/>
              </a:rPr>
              <a:t>Ivana </a:t>
            </a:r>
            <a:r>
              <a:rPr lang="en-US" sz="2000" b="1" dirty="0" err="1" smtClean="0">
                <a:solidFill>
                  <a:schemeClr val="tx1"/>
                </a:solidFill>
                <a:latin typeface="Constantia" pitchFamily="18" charset="0"/>
              </a:rPr>
              <a:t>Vojinovi</a:t>
            </a:r>
            <a:r>
              <a:rPr lang="sr-Latn-CS" sz="2000" b="1" dirty="0" smtClean="0">
                <a:solidFill>
                  <a:schemeClr val="tx1"/>
                </a:solidFill>
                <a:latin typeface="Constantia" pitchFamily="18" charset="0"/>
              </a:rPr>
              <a:t>ć, MSc</a:t>
            </a:r>
            <a:endParaRPr lang="en-US" sz="2000" b="1" dirty="0" smtClean="0">
              <a:solidFill>
                <a:schemeClr val="tx1"/>
              </a:solidFill>
              <a:latin typeface="Constantia" pitchFamily="18" charset="0"/>
            </a:endParaRPr>
          </a:p>
          <a:p>
            <a:pPr algn="ctr"/>
            <a:r>
              <a:rPr lang="sr-Latn-ME" sz="2000" b="1" dirty="0" smtClean="0">
                <a:solidFill>
                  <a:schemeClr val="tx1"/>
                </a:solidFill>
                <a:latin typeface="Constantia" pitchFamily="18" charset="0"/>
              </a:rPr>
              <a:t>Deputy Minister</a:t>
            </a:r>
            <a:endParaRPr lang="en-US" sz="2000" b="1" dirty="0" smtClean="0">
              <a:solidFill>
                <a:schemeClr val="tx1"/>
              </a:solidFill>
              <a:latin typeface="Constantia" pitchFamily="18" charset="0"/>
            </a:endParaRPr>
          </a:p>
          <a:p>
            <a:pPr algn="ctr"/>
            <a:r>
              <a:rPr lang="sr-Latn-ME" sz="2000" b="1" dirty="0" smtClean="0">
                <a:solidFill>
                  <a:schemeClr val="tx1"/>
                </a:solidFill>
                <a:latin typeface="Constantia" pitchFamily="18" charset="0"/>
              </a:rPr>
              <a:t>    </a:t>
            </a:r>
            <a:r>
              <a:rPr lang="en-US" sz="2000" b="1" dirty="0" smtClean="0">
                <a:solidFill>
                  <a:schemeClr val="tx1"/>
                </a:solidFill>
                <a:latin typeface="Constantia" pitchFamily="18" charset="0"/>
              </a:rPr>
              <a:t>Minis</a:t>
            </a:r>
            <a:r>
              <a:rPr lang="sr-Latn-CS" sz="2000" b="1" dirty="0" smtClean="0">
                <a:solidFill>
                  <a:schemeClr val="tx1"/>
                </a:solidFill>
                <a:latin typeface="Constantia" pitchFamily="18" charset="0"/>
              </a:rPr>
              <a:t>try of Sustainable Development and Tourism</a:t>
            </a:r>
            <a:endParaRPr lang="en-US" sz="2000" b="1" dirty="0" smtClean="0">
              <a:solidFill>
                <a:schemeClr val="tx1"/>
              </a:solidFill>
              <a:latin typeface="Constantia" pitchFamily="18" charset="0"/>
            </a:endParaRPr>
          </a:p>
        </p:txBody>
      </p:sp>
      <p:sp>
        <p:nvSpPr>
          <p:cNvPr id="5" name="Subtitle 2"/>
          <p:cNvSpPr txBox="1">
            <a:spLocks/>
          </p:cNvSpPr>
          <p:nvPr/>
        </p:nvSpPr>
        <p:spPr>
          <a:xfrm>
            <a:off x="683568" y="5877272"/>
            <a:ext cx="7772400" cy="1199704"/>
          </a:xfrm>
          <a:prstGeom prst="rect">
            <a:avLst/>
          </a:prstGeom>
        </p:spPr>
        <p:txBody>
          <a:bodyPr vert="horz" lIns="45720" rIns="45720">
            <a:normAutofit/>
          </a:bodyPr>
          <a:lstStyle/>
          <a:p>
            <a:pPr algn="ctr"/>
            <a:r>
              <a:rPr lang="sr-Latn-ME" sz="2000" dirty="0" smtClean="0">
                <a:latin typeface="Constantia" pitchFamily="18" charset="0"/>
              </a:rPr>
              <a:t>Visit of the Delegation of Confindustria to Montenegro</a:t>
            </a:r>
          </a:p>
          <a:p>
            <a:pPr algn="ctr"/>
            <a:r>
              <a:rPr lang="it-IT" sz="2000" dirty="0" smtClean="0">
                <a:latin typeface="Constantia" pitchFamily="18" charset="0"/>
              </a:rPr>
              <a:t>Podgorica, Hotel Podgorica, </a:t>
            </a:r>
            <a:r>
              <a:rPr lang="sr-Latn-ME" sz="2000" dirty="0" smtClean="0">
                <a:latin typeface="Constantia" pitchFamily="18" charset="0"/>
              </a:rPr>
              <a:t>April 17th 2013</a:t>
            </a:r>
            <a:endParaRPr lang="en-US" sz="2000" dirty="0">
              <a:latin typeface="Constantia" pitchFamily="18" charset="0"/>
            </a:endParaRPr>
          </a:p>
        </p:txBody>
      </p:sp>
      <p:pic>
        <p:nvPicPr>
          <p:cNvPr id="1026" name="Picture 2" descr="C:\Users\ivana.vojinovic\Documents\Administracija\Razno\ENG.png"/>
          <p:cNvPicPr>
            <a:picLocks noChangeAspect="1" noChangeArrowheads="1"/>
          </p:cNvPicPr>
          <p:nvPr/>
        </p:nvPicPr>
        <p:blipFill>
          <a:blip r:embed="rId3"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3079"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8202" name="Subtitle 17"/>
          <p:cNvSpPr>
            <a:spLocks noGrp="1"/>
          </p:cNvSpPr>
          <p:nvPr>
            <p:ph type="subTitle" idx="4294967295"/>
          </p:nvPr>
        </p:nvSpPr>
        <p:spPr>
          <a:xfrm>
            <a:off x="381000" y="2000250"/>
            <a:ext cx="8511480" cy="4021138"/>
          </a:xfrm>
        </p:spPr>
        <p:txBody>
          <a:bodyPr>
            <a:normAutofit/>
          </a:bodyPr>
          <a:lstStyle/>
          <a:p>
            <a:pPr algn="just">
              <a:buFont typeface="Arial" pitchFamily="34" charset="0"/>
              <a:buChar char="•"/>
              <a:defRPr/>
            </a:pPr>
            <a:r>
              <a:rPr lang="en-US" sz="2400" dirty="0" smtClean="0">
                <a:latin typeface="Constantia" pitchFamily="18" charset="0"/>
              </a:rPr>
              <a:t>At least 50% of the total weight of collected waste materials such as </a:t>
            </a:r>
            <a:r>
              <a:rPr lang="en-US" sz="2400" b="1" dirty="0" smtClean="0">
                <a:latin typeface="Constantia" pitchFamily="18" charset="0"/>
              </a:rPr>
              <a:t>paper, metal, plastic and glass </a:t>
            </a:r>
            <a:r>
              <a:rPr lang="en-US" sz="2400" dirty="0" smtClean="0">
                <a:latin typeface="Constantia" pitchFamily="18" charset="0"/>
              </a:rPr>
              <a:t>from households and other sources is prepared for reuse and recycling.</a:t>
            </a:r>
            <a:endParaRPr lang="sr-Latn-ME" sz="2400" dirty="0" smtClean="0">
              <a:latin typeface="Constantia" pitchFamily="18" charset="0"/>
            </a:endParaRPr>
          </a:p>
          <a:p>
            <a:pPr algn="just">
              <a:buNone/>
              <a:defRPr/>
            </a:pPr>
            <a:endParaRPr lang="en-US" sz="2400" dirty="0" smtClean="0">
              <a:latin typeface="Constantia" pitchFamily="18" charset="0"/>
            </a:endParaRPr>
          </a:p>
          <a:p>
            <a:pPr algn="just">
              <a:buFont typeface="Arial" pitchFamily="34" charset="0"/>
              <a:buChar char="•"/>
              <a:defRPr/>
            </a:pPr>
            <a:r>
              <a:rPr lang="en-US" sz="2400" dirty="0" smtClean="0">
                <a:latin typeface="Constantia" pitchFamily="18" charset="0"/>
              </a:rPr>
              <a:t>At least 70% of </a:t>
            </a:r>
            <a:r>
              <a:rPr lang="en-US" sz="2400" b="1" dirty="0" smtClean="0">
                <a:latin typeface="Constantia" pitchFamily="18" charset="0"/>
              </a:rPr>
              <a:t>non-hazardous construction waste </a:t>
            </a:r>
            <a:r>
              <a:rPr lang="en-US" sz="2400" dirty="0" smtClean="0">
                <a:latin typeface="Constantia" pitchFamily="18" charset="0"/>
              </a:rPr>
              <a:t>is prepared for re-use and recycling and other ways of</a:t>
            </a:r>
            <a:r>
              <a:rPr lang="sr-Latn-ME" sz="2400" dirty="0" smtClean="0">
                <a:latin typeface="Constantia" pitchFamily="18" charset="0"/>
              </a:rPr>
              <a:t> </a:t>
            </a:r>
            <a:r>
              <a:rPr lang="sr-Latn-CS" sz="2400" dirty="0" smtClean="0">
                <a:latin typeface="Constantia" pitchFamily="18" charset="0"/>
              </a:rPr>
              <a:t>recovery</a:t>
            </a:r>
            <a:r>
              <a:rPr lang="sr-Latn-ME" sz="2400" dirty="0" smtClean="0">
                <a:latin typeface="Constantia" pitchFamily="18" charset="0"/>
              </a:rPr>
              <a:t>.</a:t>
            </a:r>
            <a:r>
              <a:rPr lang="en-US" sz="2200" dirty="0" smtClean="0">
                <a:solidFill>
                  <a:schemeClr val="accent2">
                    <a:lumMod val="50000"/>
                  </a:schemeClr>
                </a:solidFill>
              </a:rPr>
              <a:t/>
            </a:r>
            <a:br>
              <a:rPr lang="en-US" sz="2200" dirty="0" smtClean="0">
                <a:solidFill>
                  <a:schemeClr val="accent2">
                    <a:lumMod val="50000"/>
                  </a:schemeClr>
                </a:solidFill>
              </a:rPr>
            </a:br>
            <a:endParaRPr lang="en-GB" sz="2200" dirty="0" smtClean="0">
              <a:solidFill>
                <a:schemeClr val="accent2">
                  <a:lumMod val="50000"/>
                </a:schemeClr>
              </a:solidFill>
            </a:endParaRPr>
          </a:p>
        </p:txBody>
      </p:sp>
      <p:pic>
        <p:nvPicPr>
          <p:cNvPr id="28" name="Picture 2" descr="C:\Users\ivana.vojinovic\Documents\Administracija\Razno\ENG.png"/>
          <p:cNvPicPr>
            <a:picLocks noChangeAspect="1" noChangeArrowheads="1"/>
          </p:cNvPicPr>
          <p:nvPr/>
        </p:nvPicPr>
        <p:blipFill>
          <a:blip r:embed="rId3" cstate="print"/>
          <a:srcRect/>
          <a:stretch>
            <a:fillRect/>
          </a:stretch>
        </p:blipFill>
        <p:spPr bwMode="auto">
          <a:xfrm>
            <a:off x="2915816" y="0"/>
            <a:ext cx="3312368" cy="16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4103"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9225" name="Title 16"/>
          <p:cNvSpPr>
            <a:spLocks noGrp="1"/>
          </p:cNvSpPr>
          <p:nvPr>
            <p:ph type="ctrTitle" idx="4294967295"/>
          </p:nvPr>
        </p:nvSpPr>
        <p:spPr>
          <a:xfrm>
            <a:off x="684213" y="1285875"/>
            <a:ext cx="7772400" cy="571500"/>
          </a:xfrm>
        </p:spPr>
        <p:txBody>
          <a:bodyPr>
            <a:normAutofit fontScale="90000"/>
          </a:bodyPr>
          <a:lstStyle/>
          <a:p>
            <a:pPr>
              <a:defRPr/>
            </a:pPr>
            <a:r>
              <a:rPr lang="sr-Latn-BA" sz="3200" b="1" dirty="0" smtClean="0">
                <a:solidFill>
                  <a:schemeClr val="accent2">
                    <a:lumMod val="50000"/>
                  </a:schemeClr>
                </a:solidFill>
              </a:rPr>
              <a:t/>
            </a:r>
            <a:br>
              <a:rPr lang="sr-Latn-BA" sz="3200" b="1" dirty="0" smtClean="0">
                <a:solidFill>
                  <a:schemeClr val="accent2">
                    <a:lumMod val="50000"/>
                  </a:schemeClr>
                </a:solidFill>
              </a:rPr>
            </a:br>
            <a:r>
              <a:rPr lang="en-US" sz="3200" dirty="0" smtClean="0">
                <a:solidFill>
                  <a:schemeClr val="accent2">
                    <a:lumMod val="50000"/>
                  </a:schemeClr>
                </a:solidFill>
              </a:rPr>
              <a:t/>
            </a:r>
            <a:br>
              <a:rPr lang="en-US" sz="3200" dirty="0" smtClean="0">
                <a:solidFill>
                  <a:schemeClr val="accent2">
                    <a:lumMod val="50000"/>
                  </a:schemeClr>
                </a:solidFill>
              </a:rPr>
            </a:br>
            <a:endParaRPr lang="en-GB" sz="3200" dirty="0" smtClean="0">
              <a:solidFill>
                <a:schemeClr val="accent2">
                  <a:lumMod val="50000"/>
                </a:schemeClr>
              </a:solidFill>
            </a:endParaRPr>
          </a:p>
        </p:txBody>
      </p:sp>
      <p:sp>
        <p:nvSpPr>
          <p:cNvPr id="9226" name="Subtitle 17"/>
          <p:cNvSpPr>
            <a:spLocks noGrp="1"/>
          </p:cNvSpPr>
          <p:nvPr>
            <p:ph type="subTitle" idx="4294967295"/>
          </p:nvPr>
        </p:nvSpPr>
        <p:spPr>
          <a:xfrm>
            <a:off x="323850" y="1357313"/>
            <a:ext cx="8229600" cy="5500687"/>
          </a:xfrm>
        </p:spPr>
        <p:txBody>
          <a:bodyPr>
            <a:normAutofit/>
          </a:bodyPr>
          <a:lstStyle/>
          <a:p>
            <a:pPr>
              <a:buFont typeface="Arial" charset="0"/>
              <a:buNone/>
              <a:defRPr/>
            </a:pPr>
            <a:endParaRPr lang="sl-SI" sz="1800" dirty="0" smtClean="0">
              <a:solidFill>
                <a:schemeClr val="accent2">
                  <a:lumMod val="50000"/>
                </a:schemeClr>
              </a:solidFill>
            </a:endParaRPr>
          </a:p>
          <a:p>
            <a:pPr algn="just">
              <a:buFont typeface="Arial" pitchFamily="34" charset="0"/>
              <a:buChar char="•"/>
              <a:defRPr/>
            </a:pPr>
            <a:r>
              <a:rPr lang="en-US" sz="2400" dirty="0" smtClean="0">
                <a:latin typeface="Constantia" pitchFamily="18" charset="0"/>
              </a:rPr>
              <a:t>80% of </a:t>
            </a:r>
            <a:r>
              <a:rPr lang="sr-Latn-CS" sz="2400" dirty="0" smtClean="0">
                <a:latin typeface="Constantia" pitchFamily="18" charset="0"/>
              </a:rPr>
              <a:t>recovery</a:t>
            </a:r>
            <a:r>
              <a:rPr lang="en-US" sz="2400" dirty="0" smtClean="0">
                <a:latin typeface="Constantia" pitchFamily="18" charset="0"/>
              </a:rPr>
              <a:t> and 75% reuse or recycling of the component parts, and waste material taken from large home appliances and vending machines;</a:t>
            </a:r>
            <a:endParaRPr lang="sr-Latn-ME" sz="2400" dirty="0" smtClean="0">
              <a:latin typeface="Constantia" pitchFamily="18" charset="0"/>
            </a:endParaRPr>
          </a:p>
          <a:p>
            <a:pPr algn="just">
              <a:buNone/>
              <a:defRPr/>
            </a:pPr>
            <a:endParaRPr lang="en-US" sz="2400" dirty="0" smtClean="0">
              <a:latin typeface="Constantia" pitchFamily="18" charset="0"/>
            </a:endParaRPr>
          </a:p>
          <a:p>
            <a:pPr algn="just">
              <a:buFont typeface="Arial" pitchFamily="34" charset="0"/>
              <a:buChar char="•"/>
              <a:defRPr/>
            </a:pPr>
            <a:r>
              <a:rPr lang="en-US" sz="2400" dirty="0" smtClean="0">
                <a:latin typeface="Constantia" pitchFamily="18" charset="0"/>
              </a:rPr>
              <a:t>75% of </a:t>
            </a:r>
            <a:r>
              <a:rPr lang="sr-Latn-CS" sz="2400" dirty="0" smtClean="0">
                <a:latin typeface="Constantia" pitchFamily="18" charset="0"/>
              </a:rPr>
              <a:t>recovery</a:t>
            </a:r>
            <a:r>
              <a:rPr lang="en-US" sz="2400" dirty="0" smtClean="0">
                <a:latin typeface="Constantia" pitchFamily="18" charset="0"/>
              </a:rPr>
              <a:t> and no less than a 65% reuse or recycling of the constituent parts and materials taken from waste equipment for information technology (IT);</a:t>
            </a:r>
            <a:endParaRPr lang="sr-Latn-ME" sz="2400" dirty="0" smtClean="0">
              <a:latin typeface="Constantia" pitchFamily="18" charset="0"/>
            </a:endParaRPr>
          </a:p>
          <a:p>
            <a:pPr algn="just">
              <a:buNone/>
              <a:defRPr/>
            </a:pPr>
            <a:endParaRPr lang="en-US" sz="2400" dirty="0" smtClean="0">
              <a:latin typeface="Constantia" pitchFamily="18" charset="0"/>
            </a:endParaRPr>
          </a:p>
          <a:p>
            <a:pPr algn="just">
              <a:buFont typeface="Arial" pitchFamily="34" charset="0"/>
              <a:buChar char="•"/>
              <a:defRPr/>
            </a:pPr>
            <a:r>
              <a:rPr lang="en-US" sz="2400" dirty="0" smtClean="0">
                <a:latin typeface="Constantia" pitchFamily="18" charset="0"/>
              </a:rPr>
              <a:t>70% of </a:t>
            </a:r>
            <a:r>
              <a:rPr lang="sr-Latn-CS" sz="2400" dirty="0" smtClean="0">
                <a:latin typeface="Constantia" pitchFamily="18" charset="0"/>
              </a:rPr>
              <a:t>recovery</a:t>
            </a:r>
            <a:r>
              <a:rPr lang="en-US" sz="2400" dirty="0" smtClean="0">
                <a:latin typeface="Constantia" pitchFamily="18" charset="0"/>
              </a:rPr>
              <a:t> and no leas than a 50% reuse or recycling of the parts and materials taken from waste in small household appliances, lighting equipment, electrical and electronic tools, toys and equipment for the leisure and sports and instruments for monitoring and supervision.</a:t>
            </a:r>
          </a:p>
          <a:p>
            <a:pPr>
              <a:buFont typeface="Arial" charset="0"/>
              <a:buNone/>
              <a:defRPr/>
            </a:pPr>
            <a:endParaRPr lang="en-US" sz="2400" dirty="0" smtClean="0">
              <a:latin typeface="Constantia" pitchFamily="18" charset="0"/>
            </a:endParaRPr>
          </a:p>
        </p:txBody>
      </p:sp>
      <p:pic>
        <p:nvPicPr>
          <p:cNvPr id="28" name="Picture 2" descr="C:\Users\ivana.vojinovic\Documents\Administracija\Razno\ENG.png"/>
          <p:cNvPicPr>
            <a:picLocks noChangeAspect="1" noChangeArrowheads="1"/>
          </p:cNvPicPr>
          <p:nvPr/>
        </p:nvPicPr>
        <p:blipFill>
          <a:blip r:embed="rId3"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5127"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10249" name="Title 16"/>
          <p:cNvSpPr>
            <a:spLocks noGrp="1"/>
          </p:cNvSpPr>
          <p:nvPr>
            <p:ph type="ctrTitle" idx="4294967295"/>
          </p:nvPr>
        </p:nvSpPr>
        <p:spPr>
          <a:xfrm>
            <a:off x="684213" y="1125538"/>
            <a:ext cx="7772400" cy="1470025"/>
          </a:xfrm>
        </p:spPr>
        <p:txBody>
          <a:bodyPr/>
          <a:lstStyle/>
          <a:p>
            <a:pPr>
              <a:defRPr/>
            </a:pPr>
            <a:endParaRPr lang="en-GB" sz="3200" b="1" dirty="0" smtClean="0">
              <a:solidFill>
                <a:schemeClr val="accent2">
                  <a:lumMod val="50000"/>
                </a:schemeClr>
              </a:solidFill>
            </a:endParaRPr>
          </a:p>
        </p:txBody>
      </p:sp>
      <p:sp>
        <p:nvSpPr>
          <p:cNvPr id="7178" name="Subtitle 17"/>
          <p:cNvSpPr>
            <a:spLocks noGrp="1"/>
          </p:cNvSpPr>
          <p:nvPr>
            <p:ph type="subTitle" idx="4294967295"/>
          </p:nvPr>
        </p:nvSpPr>
        <p:spPr>
          <a:xfrm>
            <a:off x="467544" y="1916832"/>
            <a:ext cx="8229600" cy="3500437"/>
          </a:xfrm>
        </p:spPr>
        <p:txBody>
          <a:bodyPr>
            <a:normAutofit lnSpcReduction="10000"/>
          </a:bodyPr>
          <a:lstStyle/>
          <a:p>
            <a:pPr algn="just">
              <a:buFont typeface="Arial" charset="0"/>
              <a:buNone/>
              <a:defRPr/>
            </a:pPr>
            <a:r>
              <a:rPr lang="sr-Latn-ME" sz="2200" dirty="0" smtClean="0">
                <a:solidFill>
                  <a:schemeClr val="accent2">
                    <a:lumMod val="50000"/>
                  </a:schemeClr>
                </a:solidFill>
              </a:rPr>
              <a:t>     </a:t>
            </a:r>
            <a:endParaRPr lang="en-US" sz="2400" dirty="0" smtClean="0">
              <a:latin typeface="Constantia" pitchFamily="18" charset="0"/>
            </a:endParaRPr>
          </a:p>
          <a:p>
            <a:pPr>
              <a:buFont typeface="Arial" charset="0"/>
              <a:buNone/>
              <a:defRPr/>
            </a:pPr>
            <a:endParaRPr lang="en-US" sz="2400" dirty="0" smtClean="0">
              <a:latin typeface="Constantia" pitchFamily="18" charset="0"/>
            </a:endParaRPr>
          </a:p>
          <a:p>
            <a:pPr>
              <a:buFont typeface="Arial" pitchFamily="34" charset="0"/>
              <a:buChar char="•"/>
              <a:defRPr/>
            </a:pPr>
            <a:r>
              <a:rPr lang="en-US" sz="2400" dirty="0" smtClean="0">
                <a:latin typeface="Constantia" pitchFamily="18" charset="0"/>
              </a:rPr>
              <a:t>95% of the total mass of annually collected </a:t>
            </a:r>
            <a:r>
              <a:rPr lang="en-US" sz="2400" b="1" dirty="0" smtClean="0">
                <a:latin typeface="Constantia" pitchFamily="18" charset="0"/>
              </a:rPr>
              <a:t>end-of-life vehicles</a:t>
            </a:r>
            <a:r>
              <a:rPr lang="en-US" sz="2400" dirty="0" smtClean="0">
                <a:latin typeface="Constantia" pitchFamily="18" charset="0"/>
              </a:rPr>
              <a:t> is reused or </a:t>
            </a:r>
            <a:r>
              <a:rPr lang="sr-Latn-CS" sz="2400" dirty="0" smtClean="0">
                <a:latin typeface="Constantia" pitchFamily="18" charset="0"/>
              </a:rPr>
              <a:t>recovered or </a:t>
            </a:r>
            <a:r>
              <a:rPr lang="en-US" sz="2400" dirty="0" smtClean="0">
                <a:latin typeface="Constantia" pitchFamily="18" charset="0"/>
              </a:rPr>
              <a:t>85% is reused or recycled</a:t>
            </a:r>
            <a:r>
              <a:rPr lang="sr-Latn-ME" sz="2400" dirty="0" smtClean="0">
                <a:latin typeface="Constantia" pitchFamily="18" charset="0"/>
              </a:rPr>
              <a:t>;</a:t>
            </a:r>
          </a:p>
          <a:p>
            <a:pPr>
              <a:buNone/>
              <a:defRPr/>
            </a:pPr>
            <a:endParaRPr lang="sr-Latn-ME" sz="900" dirty="0" smtClean="0">
              <a:latin typeface="Constantia" pitchFamily="18" charset="0"/>
            </a:endParaRPr>
          </a:p>
          <a:p>
            <a:pPr>
              <a:buFont typeface="Arial" pitchFamily="34" charset="0"/>
              <a:buChar char="•"/>
              <a:defRPr/>
            </a:pPr>
            <a:r>
              <a:rPr lang="en-US" sz="2400" dirty="0" smtClean="0">
                <a:latin typeface="Constantia" pitchFamily="18" charset="0"/>
              </a:rPr>
              <a:t>the extent of collection of </a:t>
            </a:r>
            <a:r>
              <a:rPr lang="en-US" sz="2400" b="1" dirty="0" smtClean="0">
                <a:latin typeface="Constantia" pitchFamily="18" charset="0"/>
              </a:rPr>
              <a:t>waste batteries and accumulators </a:t>
            </a:r>
            <a:r>
              <a:rPr lang="en-US" sz="2400" dirty="0" smtClean="0">
                <a:latin typeface="Constantia" pitchFamily="18" charset="0"/>
              </a:rPr>
              <a:t>is 45% of the total annual mass of batteries and accumulators placed on the market;</a:t>
            </a:r>
            <a:br>
              <a:rPr lang="en-US" sz="2400" dirty="0" smtClean="0">
                <a:latin typeface="Constantia" pitchFamily="18" charset="0"/>
              </a:rPr>
            </a:br>
            <a:endParaRPr lang="en-US" sz="2400" dirty="0" smtClean="0">
              <a:latin typeface="Constantia" pitchFamily="18" charset="0"/>
            </a:endParaRPr>
          </a:p>
          <a:p>
            <a:pPr marL="0" indent="0">
              <a:lnSpc>
                <a:spcPct val="90000"/>
              </a:lnSpc>
              <a:buFont typeface="Arial" pitchFamily="34" charset="0"/>
              <a:buNone/>
              <a:defRPr/>
            </a:pPr>
            <a:endParaRPr lang="en-GB" sz="2200" dirty="0" smtClean="0">
              <a:solidFill>
                <a:schemeClr val="accent2">
                  <a:lumMod val="50000"/>
                </a:schemeClr>
              </a:solidFill>
            </a:endParaRPr>
          </a:p>
        </p:txBody>
      </p:sp>
      <p:pic>
        <p:nvPicPr>
          <p:cNvPr id="28" name="Picture 2" descr="C:\Users\ivana.vojinovic\Documents\Administracija\Razno\ENG.png"/>
          <p:cNvPicPr>
            <a:picLocks noChangeAspect="1" noChangeArrowheads="1"/>
          </p:cNvPicPr>
          <p:nvPr/>
        </p:nvPicPr>
        <p:blipFill>
          <a:blip r:embed="rId3"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7175"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12297" name="Title 16"/>
          <p:cNvSpPr>
            <a:spLocks noGrp="1"/>
          </p:cNvSpPr>
          <p:nvPr>
            <p:ph type="ctrTitle" idx="4294967295"/>
          </p:nvPr>
        </p:nvSpPr>
        <p:spPr>
          <a:xfrm>
            <a:off x="684213" y="1125538"/>
            <a:ext cx="7772400" cy="1470025"/>
          </a:xfrm>
        </p:spPr>
        <p:txBody>
          <a:bodyPr/>
          <a:lstStyle/>
          <a:p>
            <a:pPr>
              <a:defRPr/>
            </a:pPr>
            <a:endParaRPr lang="en-GB" sz="3200" dirty="0" smtClean="0">
              <a:solidFill>
                <a:schemeClr val="accent2">
                  <a:lumMod val="50000"/>
                </a:schemeClr>
              </a:solidFill>
            </a:endParaRPr>
          </a:p>
        </p:txBody>
      </p:sp>
      <p:sp>
        <p:nvSpPr>
          <p:cNvPr id="12298" name="Subtitle 17"/>
          <p:cNvSpPr>
            <a:spLocks noGrp="1"/>
          </p:cNvSpPr>
          <p:nvPr>
            <p:ph type="subTitle" idx="4294967295"/>
          </p:nvPr>
        </p:nvSpPr>
        <p:spPr>
          <a:xfrm>
            <a:off x="381000" y="2143125"/>
            <a:ext cx="8229600" cy="3878263"/>
          </a:xfrm>
        </p:spPr>
        <p:txBody>
          <a:bodyPr>
            <a:normAutofit/>
          </a:bodyPr>
          <a:lstStyle/>
          <a:p>
            <a:pPr marL="0" indent="0" algn="ctr">
              <a:lnSpc>
                <a:spcPct val="90000"/>
              </a:lnSpc>
              <a:buFont typeface="Arial" charset="0"/>
              <a:buNone/>
              <a:defRPr/>
            </a:pPr>
            <a:r>
              <a:rPr lang="en-US" sz="2600" b="1" dirty="0" smtClean="0">
                <a:latin typeface="Constantia" pitchFamily="18" charset="0"/>
              </a:rPr>
              <a:t>Packaging waste </a:t>
            </a:r>
            <a:r>
              <a:rPr lang="sr-Latn-ME" sz="2600" dirty="0" smtClean="0">
                <a:latin typeface="Constantia" pitchFamily="18" charset="0"/>
              </a:rPr>
              <a:t>(55% goal)</a:t>
            </a:r>
            <a:r>
              <a:rPr lang="en-US" sz="2600" dirty="0" smtClean="0">
                <a:latin typeface="Constantia" pitchFamily="18" charset="0"/>
              </a:rPr>
              <a:t>:</a:t>
            </a:r>
          </a:p>
          <a:p>
            <a:pPr marL="0" indent="0">
              <a:lnSpc>
                <a:spcPct val="90000"/>
              </a:lnSpc>
              <a:buFont typeface="Arial" charset="0"/>
              <a:buNone/>
              <a:defRPr/>
            </a:pPr>
            <a:endParaRPr lang="en-US" sz="2600" dirty="0" smtClean="0">
              <a:latin typeface="Constantia" pitchFamily="18" charset="0"/>
            </a:endParaRPr>
          </a:p>
          <a:p>
            <a:pPr marL="0" indent="0" algn="ctr">
              <a:lnSpc>
                <a:spcPct val="90000"/>
              </a:lnSpc>
              <a:buFont typeface="Arial" pitchFamily="34" charset="0"/>
              <a:buChar char="•"/>
              <a:defRPr/>
            </a:pPr>
            <a:r>
              <a:rPr lang="en-US" sz="2600" dirty="0" smtClean="0">
                <a:latin typeface="Constantia" pitchFamily="18" charset="0"/>
              </a:rPr>
              <a:t>60% of the weight of glass;</a:t>
            </a:r>
          </a:p>
          <a:p>
            <a:pPr marL="0" indent="0" algn="ctr">
              <a:lnSpc>
                <a:spcPct val="90000"/>
              </a:lnSpc>
              <a:buFont typeface="Arial" pitchFamily="34" charset="0"/>
              <a:buChar char="•"/>
              <a:defRPr/>
            </a:pPr>
            <a:r>
              <a:rPr lang="en-US" sz="2600" dirty="0" smtClean="0">
                <a:latin typeface="Constantia" pitchFamily="18" charset="0"/>
              </a:rPr>
              <a:t>60% of the weight of paper and paperboard;</a:t>
            </a:r>
          </a:p>
          <a:p>
            <a:pPr marL="0" indent="0" algn="ctr">
              <a:lnSpc>
                <a:spcPct val="90000"/>
              </a:lnSpc>
              <a:buFont typeface="Arial" pitchFamily="34" charset="0"/>
              <a:buChar char="•"/>
              <a:defRPr/>
            </a:pPr>
            <a:r>
              <a:rPr lang="en-US" sz="2600" dirty="0" smtClean="0">
                <a:latin typeface="Constantia" pitchFamily="18" charset="0"/>
              </a:rPr>
              <a:t>50% of the weight of metal;</a:t>
            </a:r>
          </a:p>
          <a:p>
            <a:pPr marL="0" indent="0" algn="ctr">
              <a:lnSpc>
                <a:spcPct val="90000"/>
              </a:lnSpc>
              <a:buFont typeface="Arial" pitchFamily="34" charset="0"/>
              <a:buChar char="•"/>
              <a:defRPr/>
            </a:pPr>
            <a:r>
              <a:rPr lang="en-US" sz="2600" dirty="0" smtClean="0">
                <a:latin typeface="Constantia" pitchFamily="18" charset="0"/>
              </a:rPr>
              <a:t>22.5% of the weight of plastic, where this applies only to the material which is again recycled into plastics;</a:t>
            </a:r>
          </a:p>
          <a:p>
            <a:pPr marL="0" indent="0" algn="ctr">
              <a:lnSpc>
                <a:spcPct val="90000"/>
              </a:lnSpc>
              <a:buFont typeface="Arial" pitchFamily="34" charset="0"/>
              <a:buChar char="•"/>
              <a:defRPr/>
            </a:pPr>
            <a:r>
              <a:rPr lang="en-US" sz="2600" dirty="0" smtClean="0">
                <a:latin typeface="Constantia" pitchFamily="18" charset="0"/>
              </a:rPr>
              <a:t>5% of the wood mass.</a:t>
            </a:r>
            <a:br>
              <a:rPr lang="en-US" sz="2600" dirty="0" smtClean="0">
                <a:latin typeface="Constantia" pitchFamily="18" charset="0"/>
              </a:rPr>
            </a:br>
            <a:endParaRPr lang="en-US" sz="2600" dirty="0" smtClean="0">
              <a:latin typeface="Constantia" pitchFamily="18" charset="0"/>
            </a:endParaRPr>
          </a:p>
          <a:p>
            <a:pPr marL="0" indent="0">
              <a:lnSpc>
                <a:spcPct val="90000"/>
              </a:lnSpc>
              <a:buFont typeface="Wingdings" pitchFamily="2" charset="2"/>
              <a:buChar char="Ø"/>
              <a:defRPr/>
            </a:pPr>
            <a:endParaRPr lang="en-GB" sz="2200" dirty="0" smtClean="0">
              <a:solidFill>
                <a:schemeClr val="accent2">
                  <a:lumMod val="50000"/>
                </a:schemeClr>
              </a:solidFill>
            </a:endParaRPr>
          </a:p>
        </p:txBody>
      </p:sp>
      <p:pic>
        <p:nvPicPr>
          <p:cNvPr id="28" name="Picture 2" descr="C:\Users\ivana.vojinovic\Documents\Administracija\Razno\ENG.png"/>
          <p:cNvPicPr>
            <a:picLocks noChangeAspect="1" noChangeArrowheads="1"/>
          </p:cNvPicPr>
          <p:nvPr/>
        </p:nvPicPr>
        <p:blipFill>
          <a:blip r:embed="rId3"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5130" name="Subtitle 17"/>
          <p:cNvSpPr>
            <a:spLocks noGrp="1"/>
          </p:cNvSpPr>
          <p:nvPr>
            <p:ph type="subTitle" idx="4294967295"/>
          </p:nvPr>
        </p:nvSpPr>
        <p:spPr>
          <a:xfrm>
            <a:off x="395536" y="1772816"/>
            <a:ext cx="8229600" cy="4797425"/>
          </a:xfrm>
        </p:spPr>
        <p:txBody>
          <a:bodyPr>
            <a:normAutofit lnSpcReduction="10000"/>
          </a:bodyPr>
          <a:lstStyle/>
          <a:p>
            <a:pPr>
              <a:buFont typeface="Arial" charset="0"/>
              <a:buNone/>
            </a:pPr>
            <a:endParaRPr lang="en-US" sz="1600" dirty="0" smtClean="0">
              <a:solidFill>
                <a:srgbClr val="632523"/>
              </a:solidFill>
              <a:latin typeface="Cambria" pitchFamily="18" charset="0"/>
            </a:endParaRPr>
          </a:p>
          <a:p>
            <a:pPr algn="just"/>
            <a:r>
              <a:rPr lang="en-US" sz="2400" dirty="0" smtClean="0">
                <a:latin typeface="Constantia" pitchFamily="18" charset="0"/>
              </a:rPr>
              <a:t>Concessionary Act was adopted by the Government  of Montenegro for performing the activities of acceptance, collection and treatment of special wastes.</a:t>
            </a:r>
            <a:endParaRPr lang="sr-Latn-ME" sz="2400" dirty="0" smtClean="0">
              <a:latin typeface="Constantia" pitchFamily="18" charset="0"/>
            </a:endParaRPr>
          </a:p>
          <a:p>
            <a:pPr algn="just">
              <a:buNone/>
            </a:pPr>
            <a:endParaRPr lang="en-US" sz="2400" dirty="0" smtClean="0">
              <a:latin typeface="Constantia" pitchFamily="18" charset="0"/>
            </a:endParaRPr>
          </a:p>
          <a:p>
            <a:pPr algn="just"/>
            <a:r>
              <a:rPr lang="en-US" sz="2400" dirty="0" smtClean="0">
                <a:latin typeface="Constantia" pitchFamily="18" charset="0"/>
              </a:rPr>
              <a:t>Tender documents are currently under preparation for the selection of processors of waste batteries and accumulators, waste tires, end-of-life vehicles, waste from electronic and electrical products and waste packaging.</a:t>
            </a:r>
            <a:endParaRPr lang="sr-Latn-ME" sz="2400" dirty="0" smtClean="0">
              <a:latin typeface="Constantia" pitchFamily="18" charset="0"/>
            </a:endParaRPr>
          </a:p>
          <a:p>
            <a:pPr algn="just">
              <a:buNone/>
            </a:pPr>
            <a:endParaRPr lang="en-US" sz="2400" dirty="0" smtClean="0">
              <a:latin typeface="Constantia" pitchFamily="18" charset="0"/>
            </a:endParaRPr>
          </a:p>
          <a:p>
            <a:pPr algn="just"/>
            <a:r>
              <a:rPr lang="en-US" sz="2400" dirty="0" smtClean="0">
                <a:latin typeface="Constantia" pitchFamily="18" charset="0"/>
              </a:rPr>
              <a:t>The concession is given to carry out the tasks of acceptance, collection and </a:t>
            </a:r>
            <a:r>
              <a:rPr lang="sr-Latn-CS" sz="2400" dirty="0" smtClean="0">
                <a:latin typeface="Constantia" pitchFamily="18" charset="0"/>
              </a:rPr>
              <a:t>recovery </a:t>
            </a:r>
            <a:r>
              <a:rPr lang="en-US" sz="2400" dirty="0" smtClean="0">
                <a:latin typeface="Constantia" pitchFamily="18" charset="0"/>
              </a:rPr>
              <a:t>of special wastes throughout Montenegro.</a:t>
            </a:r>
          </a:p>
          <a:p>
            <a:pPr>
              <a:buFont typeface="Arial" charset="0"/>
              <a:buNone/>
            </a:pPr>
            <a:endParaRPr lang="en-US" sz="1600" dirty="0" smtClean="0">
              <a:solidFill>
                <a:srgbClr val="800000"/>
              </a:solidFill>
            </a:endParaRPr>
          </a:p>
        </p:txBody>
      </p:sp>
      <p:pic>
        <p:nvPicPr>
          <p:cNvPr id="26" name="Picture 2" descr="C:\Users\ivana.vojinovic\Documents\Administracija\Razno\ENG.png"/>
          <p:cNvPicPr>
            <a:picLocks noChangeAspect="1" noChangeArrowheads="1"/>
          </p:cNvPicPr>
          <p:nvPr/>
        </p:nvPicPr>
        <p:blipFill>
          <a:blip r:embed="rId3"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8199" name="Rectangle 41"/>
          <p:cNvSpPr>
            <a:spLocks noChangeArrowheads="1"/>
          </p:cNvSpPr>
          <p:nvPr/>
        </p:nvSpPr>
        <p:spPr bwMode="auto">
          <a:xfrm>
            <a:off x="684213" y="1773238"/>
            <a:ext cx="7924800" cy="430212"/>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8204" name="Rectangle 25"/>
          <p:cNvSpPr>
            <a:spLocks noChangeArrowheads="1"/>
          </p:cNvSpPr>
          <p:nvPr/>
        </p:nvSpPr>
        <p:spPr bwMode="auto">
          <a:xfrm>
            <a:off x="827584" y="1771962"/>
            <a:ext cx="7858125" cy="492443"/>
          </a:xfrm>
          <a:prstGeom prst="rect">
            <a:avLst/>
          </a:prstGeom>
          <a:noFill/>
          <a:ln w="9525">
            <a:noFill/>
            <a:miter lim="800000"/>
            <a:headEnd/>
            <a:tailEnd/>
          </a:ln>
        </p:spPr>
        <p:txBody>
          <a:bodyPr anchor="ctr">
            <a:spAutoFit/>
          </a:bodyPr>
          <a:lstStyle/>
          <a:p>
            <a:pPr algn="ctr" eaLnBrk="0" hangingPunct="0"/>
            <a:r>
              <a:rPr lang="sr-Latn-ME" sz="2600" b="1" dirty="0" smtClean="0">
                <a:latin typeface="Constantia" pitchFamily="18" charset="0"/>
              </a:rPr>
              <a:t>Treatment of </a:t>
            </a:r>
            <a:r>
              <a:rPr lang="en-US" sz="2600" b="1" dirty="0" smtClean="0">
                <a:latin typeface="Constantia" pitchFamily="18" charset="0"/>
              </a:rPr>
              <a:t>hazardous waste</a:t>
            </a:r>
            <a:endParaRPr lang="sr-Latn-CS" sz="2600" b="1" dirty="0" smtClean="0">
              <a:latin typeface="Constantia" pitchFamily="18" charset="0"/>
            </a:endParaRPr>
          </a:p>
        </p:txBody>
      </p:sp>
      <p:sp>
        <p:nvSpPr>
          <p:cNvPr id="8205" name="Rectangle 26"/>
          <p:cNvSpPr>
            <a:spLocks noChangeArrowheads="1"/>
          </p:cNvSpPr>
          <p:nvPr/>
        </p:nvSpPr>
        <p:spPr bwMode="auto">
          <a:xfrm>
            <a:off x="214313" y="2757677"/>
            <a:ext cx="8643937" cy="1569660"/>
          </a:xfrm>
          <a:prstGeom prst="rect">
            <a:avLst/>
          </a:prstGeom>
          <a:noFill/>
          <a:ln w="9525">
            <a:noFill/>
            <a:miter lim="800000"/>
            <a:headEnd/>
            <a:tailEnd/>
          </a:ln>
        </p:spPr>
        <p:txBody>
          <a:bodyPr anchor="ctr">
            <a:spAutoFit/>
          </a:bodyPr>
          <a:lstStyle/>
          <a:p>
            <a:pPr algn="ctr" eaLnBrk="0" hangingPunct="0">
              <a:buFontTx/>
              <a:buChar char="•"/>
            </a:pPr>
            <a:r>
              <a:rPr lang="en-US" sz="2400" dirty="0" err="1" smtClean="0">
                <a:latin typeface="Constantia" pitchFamily="18" charset="0"/>
              </a:rPr>
              <a:t>Aluminium</a:t>
            </a:r>
            <a:r>
              <a:rPr lang="en-US" sz="2400" dirty="0" smtClean="0">
                <a:latin typeface="Constantia" pitchFamily="18" charset="0"/>
              </a:rPr>
              <a:t> Plant </a:t>
            </a:r>
            <a:r>
              <a:rPr lang="sr-Latn-CS" sz="2400" dirty="0" smtClean="0">
                <a:latin typeface="Constantia" pitchFamily="18" charset="0"/>
              </a:rPr>
              <a:t>Podgorica (KAP)</a:t>
            </a:r>
          </a:p>
          <a:p>
            <a:pPr algn="ctr" eaLnBrk="0" hangingPunct="0">
              <a:buFontTx/>
              <a:buChar char="•"/>
            </a:pPr>
            <a:r>
              <a:rPr lang="sr-Latn-CS" sz="2400" dirty="0" smtClean="0">
                <a:latin typeface="Constantia" pitchFamily="18" charset="0"/>
              </a:rPr>
              <a:t>T</a:t>
            </a:r>
            <a:r>
              <a:rPr lang="en-US" sz="2400" dirty="0" err="1" smtClean="0">
                <a:latin typeface="Constantia" pitchFamily="18" charset="0"/>
              </a:rPr>
              <a:t>hermal</a:t>
            </a:r>
            <a:r>
              <a:rPr lang="en-US" sz="2400" dirty="0" smtClean="0">
                <a:latin typeface="Constantia" pitchFamily="18" charset="0"/>
              </a:rPr>
              <a:t> Power Plant </a:t>
            </a:r>
            <a:r>
              <a:rPr lang="sr-Latn-CS" sz="2400" dirty="0" smtClean="0">
                <a:latin typeface="Constantia" pitchFamily="18" charset="0"/>
              </a:rPr>
              <a:t>Pljevlja</a:t>
            </a:r>
            <a:r>
              <a:rPr lang="en-US" sz="2400" dirty="0" smtClean="0">
                <a:latin typeface="Constantia" pitchFamily="18" charset="0"/>
              </a:rPr>
              <a:t>, </a:t>
            </a:r>
            <a:endParaRPr lang="sr-Latn-ME" sz="2400" dirty="0" smtClean="0">
              <a:latin typeface="Constantia" pitchFamily="18" charset="0"/>
            </a:endParaRPr>
          </a:p>
          <a:p>
            <a:pPr algn="ctr" eaLnBrk="0" hangingPunct="0">
              <a:buFontTx/>
              <a:buChar char="•"/>
            </a:pPr>
            <a:r>
              <a:rPr lang="sr-Latn-CS" sz="2400" dirty="0" smtClean="0">
                <a:latin typeface="Constantia" pitchFamily="18" charset="0"/>
              </a:rPr>
              <a:t>Bijela</a:t>
            </a:r>
            <a:r>
              <a:rPr lang="en-US" sz="2400" dirty="0" smtClean="0">
                <a:latin typeface="Constantia" pitchFamily="18" charset="0"/>
              </a:rPr>
              <a:t> Shipyard</a:t>
            </a:r>
            <a:r>
              <a:rPr lang="sr-Latn-CS" sz="2400" dirty="0" smtClean="0">
                <a:latin typeface="Constantia" pitchFamily="18" charset="0"/>
              </a:rPr>
              <a:t> </a:t>
            </a:r>
          </a:p>
          <a:p>
            <a:pPr algn="ctr" eaLnBrk="0" hangingPunct="0">
              <a:buFontTx/>
              <a:buChar char="•"/>
            </a:pPr>
            <a:r>
              <a:rPr lang="en-US" sz="2400" dirty="0" smtClean="0">
                <a:latin typeface="Constantia" pitchFamily="18" charset="0"/>
              </a:rPr>
              <a:t> Lead and zinc mine tailings </a:t>
            </a:r>
            <a:r>
              <a:rPr lang="sr-Latn-CS" sz="2400" dirty="0" smtClean="0">
                <a:latin typeface="Constantia" pitchFamily="18" charset="0"/>
              </a:rPr>
              <a:t>Gradac</a:t>
            </a:r>
          </a:p>
        </p:txBody>
      </p:sp>
      <p:sp>
        <p:nvSpPr>
          <p:cNvPr id="8206" name="Rectangle 27"/>
          <p:cNvSpPr>
            <a:spLocks noChangeArrowheads="1"/>
          </p:cNvSpPr>
          <p:nvPr/>
        </p:nvSpPr>
        <p:spPr bwMode="auto">
          <a:xfrm>
            <a:off x="395288" y="4299030"/>
            <a:ext cx="8208962" cy="2215991"/>
          </a:xfrm>
          <a:prstGeom prst="rect">
            <a:avLst/>
          </a:prstGeom>
          <a:noFill/>
          <a:ln w="9525">
            <a:noFill/>
            <a:miter lim="800000"/>
            <a:headEnd/>
            <a:tailEnd/>
          </a:ln>
        </p:spPr>
        <p:txBody>
          <a:bodyPr anchor="ctr">
            <a:spAutoFit/>
          </a:bodyPr>
          <a:lstStyle/>
          <a:p>
            <a:endParaRPr lang="en-US" dirty="0"/>
          </a:p>
          <a:p>
            <a:pPr algn="ctr"/>
            <a:r>
              <a:rPr lang="en-US" sz="2400" dirty="0" smtClean="0">
                <a:latin typeface="Constantia" pitchFamily="18" charset="0"/>
              </a:rPr>
              <a:t>Ongoing </a:t>
            </a:r>
            <a:r>
              <a:rPr lang="sr-Latn-ME" sz="2400" dirty="0" smtClean="0">
                <a:latin typeface="Constantia" pitchFamily="18" charset="0"/>
              </a:rPr>
              <a:t>World Bank </a:t>
            </a:r>
            <a:r>
              <a:rPr lang="en-US" sz="2400" dirty="0" smtClean="0">
                <a:latin typeface="Constantia" pitchFamily="18" charset="0"/>
              </a:rPr>
              <a:t>project </a:t>
            </a:r>
            <a:r>
              <a:rPr lang="sr-Latn-CS" sz="2400" dirty="0" smtClean="0">
                <a:latin typeface="Constantia" pitchFamily="18" charset="0"/>
              </a:rPr>
              <a:t>- </a:t>
            </a:r>
            <a:r>
              <a:rPr lang="en-US" sz="2400" dirty="0" smtClean="0">
                <a:latin typeface="Constantia" pitchFamily="18" charset="0"/>
              </a:rPr>
              <a:t>“MONTENEGRO INDUSTRIAL WASTE MANAGEMENT AND CLEAN-UP PROJECT (IWMCP)”</a:t>
            </a:r>
            <a:r>
              <a:rPr lang="sr-Latn-ME" sz="2400" dirty="0" smtClean="0">
                <a:latin typeface="Constantia" pitchFamily="18" charset="0"/>
              </a:rPr>
              <a:t> </a:t>
            </a:r>
            <a:r>
              <a:rPr lang="sr-Latn-ME" sz="2400" b="1" u="sng" dirty="0" smtClean="0">
                <a:latin typeface="Constantia" pitchFamily="18" charset="0"/>
              </a:rPr>
              <a:t>$ 60 million</a:t>
            </a:r>
            <a:endParaRPr lang="sr-Latn-CS" sz="2400" b="1" u="sng" dirty="0" smtClean="0">
              <a:latin typeface="Constantia" pitchFamily="18" charset="0"/>
            </a:endParaRPr>
          </a:p>
          <a:p>
            <a:pPr algn="ctr"/>
            <a:r>
              <a:rPr lang="en-US" sz="2400" dirty="0" smtClean="0">
                <a:latin typeface="Constantia" pitchFamily="18" charset="0"/>
              </a:rPr>
              <a:t>Implementation of the project is planned over the next 5 years.</a:t>
            </a:r>
          </a:p>
        </p:txBody>
      </p:sp>
      <p:pic>
        <p:nvPicPr>
          <p:cNvPr id="27" name="Picture 2" descr="C:\Users\ivana.vojinovic\Documents\Administracija\Razno\ENG.png"/>
          <p:cNvPicPr>
            <a:picLocks noChangeAspect="1" noChangeArrowheads="1"/>
          </p:cNvPicPr>
          <p:nvPr/>
        </p:nvPicPr>
        <p:blipFill>
          <a:blip r:embed="rId3"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9223"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9228" name="Rectangle 29"/>
          <p:cNvSpPr>
            <a:spLocks noChangeArrowheads="1"/>
          </p:cNvSpPr>
          <p:nvPr/>
        </p:nvSpPr>
        <p:spPr bwMode="auto">
          <a:xfrm>
            <a:off x="1949191" y="1844824"/>
            <a:ext cx="5885842" cy="1384995"/>
          </a:xfrm>
          <a:prstGeom prst="rect">
            <a:avLst/>
          </a:prstGeom>
          <a:noFill/>
          <a:ln w="9525">
            <a:noFill/>
            <a:miter lim="800000"/>
            <a:headEnd/>
            <a:tailEnd/>
          </a:ln>
        </p:spPr>
        <p:txBody>
          <a:bodyPr wrap="none" anchor="ctr">
            <a:spAutoFit/>
          </a:bodyPr>
          <a:lstStyle/>
          <a:p>
            <a:pPr algn="ctr" eaLnBrk="0" hangingPunct="0"/>
            <a:r>
              <a:rPr lang="en-US" sz="2400" b="1" dirty="0" err="1" smtClean="0">
                <a:latin typeface="Constantia" pitchFamily="18" charset="0"/>
              </a:rPr>
              <a:t>Aluminium</a:t>
            </a:r>
            <a:r>
              <a:rPr lang="en-US" sz="2400" b="1" dirty="0" smtClean="0">
                <a:latin typeface="Constantia" pitchFamily="18" charset="0"/>
              </a:rPr>
              <a:t> Plant Podgorica (KAP) </a:t>
            </a:r>
            <a:endParaRPr lang="sr-Latn-ME" sz="2400" b="1" dirty="0" smtClean="0">
              <a:latin typeface="Constantia" pitchFamily="18" charset="0"/>
            </a:endParaRPr>
          </a:p>
          <a:p>
            <a:pPr algn="ctr" eaLnBrk="0" hangingPunct="0"/>
            <a:r>
              <a:rPr lang="en-US" sz="2400" b="1" dirty="0" smtClean="0">
                <a:latin typeface="Constantia" pitchFamily="18" charset="0"/>
              </a:rPr>
              <a:t>- solid waste landfills and red mud p</a:t>
            </a:r>
            <a:r>
              <a:rPr lang="en-US" sz="2400" b="1" dirty="0" err="1" smtClean="0">
                <a:latin typeface="Constantia" pitchFamily="18" charset="0"/>
              </a:rPr>
              <a:t>ool</a:t>
            </a:r>
            <a:endParaRPr lang="sr-Latn-CS" sz="2400" b="1" dirty="0" err="1" smtClean="0">
              <a:latin typeface="Constantia" pitchFamily="18" charset="0"/>
            </a:endParaRPr>
          </a:p>
          <a:p>
            <a:pPr eaLnBrk="0" hangingPunct="0"/>
            <a:endParaRPr lang="sr-Latn-CS" dirty="0">
              <a:solidFill>
                <a:srgbClr val="800000"/>
              </a:solidFill>
              <a:latin typeface="Calibri" pitchFamily="34" charset="0"/>
            </a:endParaRPr>
          </a:p>
          <a:p>
            <a:pPr eaLnBrk="0" hangingPunct="0"/>
            <a:endParaRPr lang="sr-Latn-CS" dirty="0">
              <a:latin typeface="Calibri" pitchFamily="34" charset="0"/>
            </a:endParaRPr>
          </a:p>
        </p:txBody>
      </p:sp>
      <p:pic>
        <p:nvPicPr>
          <p:cNvPr id="9229" name="Picture 31"/>
          <p:cNvPicPr>
            <a:picLocks noChangeAspect="1" noChangeArrowheads="1"/>
          </p:cNvPicPr>
          <p:nvPr/>
        </p:nvPicPr>
        <p:blipFill>
          <a:blip r:embed="rId2" cstate="print"/>
          <a:srcRect/>
          <a:stretch>
            <a:fillRect/>
          </a:stretch>
        </p:blipFill>
        <p:spPr bwMode="auto">
          <a:xfrm>
            <a:off x="539552" y="3212976"/>
            <a:ext cx="3671887" cy="2808312"/>
          </a:xfrm>
          <a:prstGeom prst="rect">
            <a:avLst/>
          </a:prstGeom>
          <a:noFill/>
          <a:ln w="9525">
            <a:noFill/>
            <a:miter lim="800000"/>
            <a:headEnd/>
            <a:tailEnd/>
          </a:ln>
        </p:spPr>
      </p:pic>
      <p:pic>
        <p:nvPicPr>
          <p:cNvPr id="9230" name="Picture 32"/>
          <p:cNvPicPr>
            <a:picLocks noChangeAspect="1" noChangeArrowheads="1"/>
          </p:cNvPicPr>
          <p:nvPr/>
        </p:nvPicPr>
        <p:blipFill>
          <a:blip r:embed="rId3" cstate="print"/>
          <a:srcRect/>
          <a:stretch>
            <a:fillRect/>
          </a:stretch>
        </p:blipFill>
        <p:spPr bwMode="auto">
          <a:xfrm>
            <a:off x="5148064" y="3284984"/>
            <a:ext cx="3602286" cy="2736304"/>
          </a:xfrm>
          <a:prstGeom prst="rect">
            <a:avLst/>
          </a:prstGeom>
          <a:noFill/>
          <a:ln w="9525">
            <a:noFill/>
            <a:miter lim="800000"/>
            <a:headEnd/>
            <a:tailEnd/>
          </a:ln>
        </p:spPr>
      </p:pic>
      <p:pic>
        <p:nvPicPr>
          <p:cNvPr id="27" name="Picture 2" descr="C:\Users\ivana.vojinovic\Documents\Administracija\Razno\ENG.png"/>
          <p:cNvPicPr>
            <a:picLocks noChangeAspect="1" noChangeArrowheads="1"/>
          </p:cNvPicPr>
          <p:nvPr/>
        </p:nvPicPr>
        <p:blipFill>
          <a:blip r:embed="rId4"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11271"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11276" name="Rectangle 28"/>
          <p:cNvSpPr>
            <a:spLocks noChangeArrowheads="1"/>
          </p:cNvSpPr>
          <p:nvPr/>
        </p:nvSpPr>
        <p:spPr bwMode="auto">
          <a:xfrm>
            <a:off x="171672" y="1628800"/>
            <a:ext cx="8972328" cy="1384995"/>
          </a:xfrm>
          <a:prstGeom prst="rect">
            <a:avLst/>
          </a:prstGeom>
          <a:noFill/>
          <a:ln w="9525">
            <a:noFill/>
            <a:miter lim="800000"/>
            <a:headEnd/>
            <a:tailEnd/>
          </a:ln>
        </p:spPr>
        <p:txBody>
          <a:bodyPr wrap="none" anchor="ctr">
            <a:spAutoFit/>
          </a:bodyPr>
          <a:lstStyle/>
          <a:p>
            <a:pPr eaLnBrk="0" hangingPunct="0"/>
            <a:endParaRPr lang="sr-Latn-CS" dirty="0">
              <a:latin typeface="Calibri" pitchFamily="34" charset="0"/>
            </a:endParaRPr>
          </a:p>
          <a:p>
            <a:pPr algn="ctr" eaLnBrk="0" hangingPunct="0"/>
            <a:r>
              <a:rPr lang="sr-Latn-CS" sz="2400" b="1" dirty="0" err="1" smtClean="0">
                <a:latin typeface="Constantia" pitchFamily="18" charset="0"/>
              </a:rPr>
              <a:t>T</a:t>
            </a:r>
            <a:r>
              <a:rPr lang="en-US" sz="2400" b="1" dirty="0" err="1" smtClean="0">
                <a:latin typeface="Constantia" pitchFamily="18" charset="0"/>
              </a:rPr>
              <a:t>hermal Power Plant </a:t>
            </a:r>
            <a:r>
              <a:rPr lang="sr-Latn-CS" sz="2400" b="1" dirty="0" err="1" smtClean="0">
                <a:latin typeface="Constantia" pitchFamily="18" charset="0"/>
              </a:rPr>
              <a:t>Pljevlja – </a:t>
            </a:r>
            <a:r>
              <a:rPr lang="en-US" sz="2400" b="1" dirty="0" err="1" smtClean="0">
                <a:latin typeface="Constantia" pitchFamily="18" charset="0"/>
              </a:rPr>
              <a:t>ash and slag landfill </a:t>
            </a:r>
            <a:r>
              <a:rPr lang="sr-Latn-CS" sz="2400" b="1" dirty="0" err="1" smtClean="0">
                <a:latin typeface="Constantia" pitchFamily="18" charset="0"/>
              </a:rPr>
              <a:t>Maljevac</a:t>
            </a:r>
          </a:p>
          <a:p>
            <a:pPr algn="ctr" eaLnBrk="0" hangingPunct="0"/>
            <a:endParaRPr lang="sr-Latn-CS" sz="2400" b="1" dirty="0" smtClean="0">
              <a:latin typeface="Constantia" pitchFamily="18" charset="0"/>
            </a:endParaRPr>
          </a:p>
          <a:p>
            <a:pPr eaLnBrk="0" hangingPunct="0"/>
            <a:endParaRPr lang="sr-Latn-CS" dirty="0">
              <a:latin typeface="Calibri" pitchFamily="34" charset="0"/>
            </a:endParaRPr>
          </a:p>
        </p:txBody>
      </p:sp>
      <p:pic>
        <p:nvPicPr>
          <p:cNvPr id="11277" name="Picture 30" descr="pljevljaci-dajte-pare-gradite-deponiju-slika-140524"/>
          <p:cNvPicPr>
            <a:picLocks noChangeAspect="1" noChangeArrowheads="1"/>
          </p:cNvPicPr>
          <p:nvPr/>
        </p:nvPicPr>
        <p:blipFill>
          <a:blip r:embed="rId2" cstate="print"/>
          <a:srcRect/>
          <a:stretch>
            <a:fillRect/>
          </a:stretch>
        </p:blipFill>
        <p:spPr bwMode="auto">
          <a:xfrm>
            <a:off x="2123728" y="2708920"/>
            <a:ext cx="4943475" cy="3009900"/>
          </a:xfrm>
          <a:prstGeom prst="rect">
            <a:avLst/>
          </a:prstGeom>
          <a:noFill/>
          <a:ln w="9525">
            <a:noFill/>
            <a:miter lim="800000"/>
            <a:headEnd/>
            <a:tailEnd/>
          </a:ln>
        </p:spPr>
      </p:pic>
      <p:pic>
        <p:nvPicPr>
          <p:cNvPr id="26" name="Picture 2" descr="C:\Users\ivana.vojinovic\Documents\Administracija\Razno\ENG.png"/>
          <p:cNvPicPr>
            <a:picLocks noChangeAspect="1" noChangeArrowheads="1"/>
          </p:cNvPicPr>
          <p:nvPr/>
        </p:nvPicPr>
        <p:blipFill>
          <a:blip r:embed="rId3"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67544" y="332656"/>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12295"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12300" name="Rectangle 31"/>
          <p:cNvSpPr>
            <a:spLocks noChangeArrowheads="1"/>
          </p:cNvSpPr>
          <p:nvPr/>
        </p:nvSpPr>
        <p:spPr bwMode="auto">
          <a:xfrm>
            <a:off x="1547664" y="1181363"/>
            <a:ext cx="6719981" cy="1877437"/>
          </a:xfrm>
          <a:prstGeom prst="rect">
            <a:avLst/>
          </a:prstGeom>
          <a:noFill/>
          <a:ln w="9525">
            <a:noFill/>
            <a:miter lim="800000"/>
            <a:headEnd/>
            <a:tailEnd/>
          </a:ln>
        </p:spPr>
        <p:txBody>
          <a:bodyPr wrap="none" anchor="ctr">
            <a:spAutoFit/>
          </a:bodyPr>
          <a:lstStyle/>
          <a:p>
            <a:pPr eaLnBrk="0" hangingPunct="0"/>
            <a:endParaRPr lang="sr-Latn-CS" dirty="0">
              <a:latin typeface="Calibri" pitchFamily="34" charset="0"/>
            </a:endParaRPr>
          </a:p>
          <a:p>
            <a:pPr eaLnBrk="0" hangingPunct="0"/>
            <a:endParaRPr lang="sr-Latn-CS" dirty="0">
              <a:latin typeface="Calibri" pitchFamily="34" charset="0"/>
            </a:endParaRPr>
          </a:p>
          <a:p>
            <a:pPr algn="ctr" eaLnBrk="0" hangingPunct="0"/>
            <a:r>
              <a:rPr lang="en-US" sz="2600" b="1" dirty="0" err="1" smtClean="0">
                <a:latin typeface="Constantia" pitchFamily="18" charset="0"/>
              </a:rPr>
              <a:t>Shipyard Bijela – landfill of used steel grit</a:t>
            </a:r>
            <a:endParaRPr lang="sr-Latn-CS" sz="2600" b="1" dirty="0" err="1" smtClean="0">
              <a:latin typeface="Constantia" pitchFamily="18" charset="0"/>
            </a:endParaRPr>
          </a:p>
          <a:p>
            <a:pPr eaLnBrk="0" hangingPunct="0"/>
            <a:endParaRPr lang="sr-Latn-CS" dirty="0">
              <a:solidFill>
                <a:srgbClr val="800000"/>
              </a:solidFill>
              <a:latin typeface="Calibri" pitchFamily="34" charset="0"/>
            </a:endParaRPr>
          </a:p>
          <a:p>
            <a:pPr eaLnBrk="0" hangingPunct="0"/>
            <a:endParaRPr lang="sr-Latn-CS" dirty="0">
              <a:latin typeface="Calibri" pitchFamily="34" charset="0"/>
            </a:endParaRPr>
          </a:p>
          <a:p>
            <a:pPr eaLnBrk="0" hangingPunct="0"/>
            <a:endParaRPr lang="sr-Latn-CS" dirty="0">
              <a:latin typeface="Calibri" pitchFamily="34" charset="0"/>
            </a:endParaRPr>
          </a:p>
        </p:txBody>
      </p:sp>
      <p:pic>
        <p:nvPicPr>
          <p:cNvPr id="12301" name="Picture 32"/>
          <p:cNvPicPr>
            <a:picLocks noChangeAspect="1" noChangeArrowheads="1"/>
          </p:cNvPicPr>
          <p:nvPr/>
        </p:nvPicPr>
        <p:blipFill>
          <a:blip r:embed="rId2" cstate="print"/>
          <a:srcRect/>
          <a:stretch>
            <a:fillRect/>
          </a:stretch>
        </p:blipFill>
        <p:spPr bwMode="auto">
          <a:xfrm>
            <a:off x="1619672" y="2204864"/>
            <a:ext cx="5832475" cy="2290762"/>
          </a:xfrm>
          <a:prstGeom prst="rect">
            <a:avLst/>
          </a:prstGeom>
          <a:noFill/>
          <a:ln w="9525">
            <a:noFill/>
            <a:miter lim="800000"/>
            <a:headEnd/>
            <a:tailEnd/>
          </a:ln>
        </p:spPr>
      </p:pic>
      <p:pic>
        <p:nvPicPr>
          <p:cNvPr id="12302" name="Picture 33"/>
          <p:cNvPicPr>
            <a:picLocks noChangeAspect="1" noChangeArrowheads="1"/>
          </p:cNvPicPr>
          <p:nvPr/>
        </p:nvPicPr>
        <p:blipFill>
          <a:blip r:embed="rId3" cstate="print"/>
          <a:srcRect/>
          <a:stretch>
            <a:fillRect/>
          </a:stretch>
        </p:blipFill>
        <p:spPr bwMode="auto">
          <a:xfrm>
            <a:off x="2843808" y="4581525"/>
            <a:ext cx="4062413" cy="2276475"/>
          </a:xfrm>
          <a:prstGeom prst="rect">
            <a:avLst/>
          </a:prstGeom>
          <a:noFill/>
          <a:ln w="9525">
            <a:noFill/>
            <a:miter lim="800000"/>
            <a:headEnd/>
            <a:tailEnd/>
          </a:ln>
        </p:spPr>
      </p:pic>
      <p:pic>
        <p:nvPicPr>
          <p:cNvPr id="27" name="Picture 2" descr="C:\Users\ivana.vojinovic\Documents\Administracija\Razno\ENG.png"/>
          <p:cNvPicPr>
            <a:picLocks noChangeAspect="1" noChangeArrowheads="1"/>
          </p:cNvPicPr>
          <p:nvPr/>
        </p:nvPicPr>
        <p:blipFill>
          <a:blip r:embed="rId4"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13319" name="Rectangle 41"/>
          <p:cNvSpPr>
            <a:spLocks noChangeArrowheads="1"/>
          </p:cNvSpPr>
          <p:nvPr/>
        </p:nvSpPr>
        <p:spPr bwMode="auto">
          <a:xfrm>
            <a:off x="571500" y="1928813"/>
            <a:ext cx="7924800" cy="430212"/>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13323" name="Rectangle 2"/>
          <p:cNvSpPr>
            <a:spLocks noChangeArrowheads="1"/>
          </p:cNvSpPr>
          <p:nvPr/>
        </p:nvSpPr>
        <p:spPr bwMode="auto">
          <a:xfrm>
            <a:off x="0" y="549275"/>
            <a:ext cx="9144000" cy="5699125"/>
          </a:xfrm>
          <a:prstGeom prst="rect">
            <a:avLst/>
          </a:prstGeom>
          <a:noFill/>
          <a:ln w="9525">
            <a:noFill/>
            <a:miter lim="800000"/>
            <a:headEnd/>
            <a:tailEnd/>
          </a:ln>
        </p:spPr>
        <p:txBody>
          <a:bodyPr/>
          <a:lstStyle/>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solidFill>
                <a:srgbClr val="003300"/>
              </a:solidFill>
              <a:latin typeface="Calibri" pitchFamily="34" charset="0"/>
            </a:endParaRPr>
          </a:p>
        </p:txBody>
      </p:sp>
      <p:sp>
        <p:nvSpPr>
          <p:cNvPr id="13325" name="Rectangle 53"/>
          <p:cNvSpPr>
            <a:spLocks noChangeArrowheads="1"/>
          </p:cNvSpPr>
          <p:nvPr/>
        </p:nvSpPr>
        <p:spPr bwMode="auto">
          <a:xfrm>
            <a:off x="2195736" y="1613411"/>
            <a:ext cx="4783169" cy="1600438"/>
          </a:xfrm>
          <a:prstGeom prst="rect">
            <a:avLst/>
          </a:prstGeom>
          <a:noFill/>
          <a:ln w="9525">
            <a:noFill/>
            <a:miter lim="800000"/>
            <a:headEnd/>
            <a:tailEnd/>
          </a:ln>
        </p:spPr>
        <p:txBody>
          <a:bodyPr wrap="none" anchor="ctr">
            <a:spAutoFit/>
          </a:bodyPr>
          <a:lstStyle/>
          <a:p>
            <a:pPr eaLnBrk="0" hangingPunct="0"/>
            <a:endParaRPr lang="sr-Latn-CS" dirty="0">
              <a:solidFill>
                <a:srgbClr val="632523"/>
              </a:solidFill>
              <a:latin typeface="Calibri" pitchFamily="34" charset="0"/>
            </a:endParaRPr>
          </a:p>
          <a:p>
            <a:pPr algn="ctr" eaLnBrk="0" hangingPunct="0"/>
            <a:r>
              <a:rPr lang="en-US" sz="2600" b="1" dirty="0" err="1" smtClean="0">
                <a:latin typeface="Constantia" pitchFamily="18" charset="0"/>
              </a:rPr>
              <a:t>Lead and zinc tailings </a:t>
            </a:r>
            <a:r>
              <a:rPr lang="sr-Latn-CS" sz="2600" b="1" dirty="0" err="1" smtClean="0">
                <a:latin typeface="Constantia" pitchFamily="18" charset="0"/>
              </a:rPr>
              <a:t>Gradac</a:t>
            </a:r>
          </a:p>
          <a:p>
            <a:pPr eaLnBrk="0" hangingPunct="0"/>
            <a:endParaRPr lang="sr-Latn-CS" dirty="0">
              <a:solidFill>
                <a:srgbClr val="800000"/>
              </a:solidFill>
              <a:latin typeface="Calibri" pitchFamily="34" charset="0"/>
            </a:endParaRPr>
          </a:p>
          <a:p>
            <a:pPr eaLnBrk="0" hangingPunct="0"/>
            <a:endParaRPr lang="sr-Latn-CS" dirty="0">
              <a:solidFill>
                <a:srgbClr val="632523"/>
              </a:solidFill>
              <a:latin typeface="Calibri" pitchFamily="34" charset="0"/>
            </a:endParaRPr>
          </a:p>
          <a:p>
            <a:pPr eaLnBrk="0" hangingPunct="0"/>
            <a:endParaRPr lang="sr-Latn-CS" dirty="0">
              <a:solidFill>
                <a:srgbClr val="632523"/>
              </a:solidFill>
              <a:latin typeface="Calibri" pitchFamily="34" charset="0"/>
            </a:endParaRPr>
          </a:p>
        </p:txBody>
      </p:sp>
      <p:pic>
        <p:nvPicPr>
          <p:cNvPr id="13326" name="Picture 54"/>
          <p:cNvPicPr>
            <a:picLocks noChangeAspect="1" noChangeArrowheads="1"/>
          </p:cNvPicPr>
          <p:nvPr/>
        </p:nvPicPr>
        <p:blipFill>
          <a:blip r:embed="rId2" cstate="print"/>
          <a:srcRect/>
          <a:stretch>
            <a:fillRect/>
          </a:stretch>
        </p:blipFill>
        <p:spPr bwMode="auto">
          <a:xfrm>
            <a:off x="611560" y="3212976"/>
            <a:ext cx="3743325" cy="2880295"/>
          </a:xfrm>
          <a:prstGeom prst="rect">
            <a:avLst/>
          </a:prstGeom>
          <a:noFill/>
          <a:ln w="9525">
            <a:noFill/>
            <a:miter lim="800000"/>
            <a:headEnd/>
            <a:tailEnd/>
          </a:ln>
        </p:spPr>
      </p:pic>
      <p:pic>
        <p:nvPicPr>
          <p:cNvPr id="13327" name="Picture 55"/>
          <p:cNvPicPr>
            <a:picLocks noChangeAspect="1" noChangeArrowheads="1"/>
          </p:cNvPicPr>
          <p:nvPr/>
        </p:nvPicPr>
        <p:blipFill>
          <a:blip r:embed="rId3" cstate="print"/>
          <a:srcRect/>
          <a:stretch>
            <a:fillRect/>
          </a:stretch>
        </p:blipFill>
        <p:spPr bwMode="auto">
          <a:xfrm>
            <a:off x="4643438" y="3213100"/>
            <a:ext cx="3705225" cy="2808188"/>
          </a:xfrm>
          <a:prstGeom prst="rect">
            <a:avLst/>
          </a:prstGeom>
          <a:noFill/>
          <a:ln w="9525">
            <a:noFill/>
            <a:miter lim="800000"/>
            <a:headEnd/>
            <a:tailEnd/>
          </a:ln>
        </p:spPr>
      </p:pic>
      <p:pic>
        <p:nvPicPr>
          <p:cNvPr id="28" name="Picture 2" descr="C:\Users\ivana.vojinovic\Documents\Administracija\Razno\ENG.png"/>
          <p:cNvPicPr>
            <a:picLocks noChangeAspect="1" noChangeArrowheads="1"/>
          </p:cNvPicPr>
          <p:nvPr/>
        </p:nvPicPr>
        <p:blipFill>
          <a:blip r:embed="rId4"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229600" cy="4525963"/>
          </a:xfrm>
        </p:spPr>
        <p:txBody>
          <a:bodyPr/>
          <a:lstStyle/>
          <a:p>
            <a:pPr algn="ctr">
              <a:buNone/>
            </a:pPr>
            <a:r>
              <a:rPr lang="sr-Latn-ME" sz="2800" dirty="0" smtClean="0">
                <a:latin typeface="Constantia" pitchFamily="18" charset="0"/>
              </a:rPr>
              <a:t>Montenegro was declared as ecological state in 1991</a:t>
            </a:r>
          </a:p>
        </p:txBody>
      </p:sp>
      <p:sp>
        <p:nvSpPr>
          <p:cNvPr id="3" name="Title 2"/>
          <p:cNvSpPr>
            <a:spLocks noGrp="1"/>
          </p:cNvSpPr>
          <p:nvPr>
            <p:ph type="title"/>
          </p:nvPr>
        </p:nvSpPr>
        <p:spPr/>
        <p:txBody>
          <a:bodyPr/>
          <a:lstStyle/>
          <a:p>
            <a:endParaRPr lang="en-US" dirty="0"/>
          </a:p>
        </p:txBody>
      </p:sp>
      <p:pic>
        <p:nvPicPr>
          <p:cNvPr id="4" name="Picture 2" descr="C:\Users\ivana.vojinovic\Desktop\lovcen4.jpg"/>
          <p:cNvPicPr>
            <a:picLocks noChangeAspect="1" noChangeArrowheads="1"/>
          </p:cNvPicPr>
          <p:nvPr/>
        </p:nvPicPr>
        <p:blipFill>
          <a:blip r:embed="rId3" cstate="print"/>
          <a:srcRect/>
          <a:stretch>
            <a:fillRect/>
          </a:stretch>
        </p:blipFill>
        <p:spPr bwMode="auto">
          <a:xfrm>
            <a:off x="683568" y="2276872"/>
            <a:ext cx="4032448" cy="2304256"/>
          </a:xfrm>
          <a:prstGeom prst="rect">
            <a:avLst/>
          </a:prstGeom>
          <a:noFill/>
        </p:spPr>
      </p:pic>
      <p:pic>
        <p:nvPicPr>
          <p:cNvPr id="6" name="Picture 2" descr="C:\Users\ivana.vojinovic\Documents\Administracija\Razno\ENG.png"/>
          <p:cNvPicPr>
            <a:picLocks noChangeAspect="1" noChangeArrowheads="1"/>
          </p:cNvPicPr>
          <p:nvPr/>
        </p:nvPicPr>
        <p:blipFill>
          <a:blip r:embed="rId4" cstate="print"/>
          <a:srcRect/>
          <a:stretch>
            <a:fillRect/>
          </a:stretch>
        </p:blipFill>
        <p:spPr bwMode="auto">
          <a:xfrm>
            <a:off x="3131840" y="1"/>
            <a:ext cx="3312368" cy="1628800"/>
          </a:xfrm>
          <a:prstGeom prst="rect">
            <a:avLst/>
          </a:prstGeom>
          <a:noFill/>
        </p:spPr>
      </p:pic>
      <p:pic>
        <p:nvPicPr>
          <p:cNvPr id="9" name="Picture 6" descr="http://www.controlsystem.me/sites/etggrupa.me/files/multimedia/pages/foto/2012/06/hotelavala.jpg">
            <a:hlinkClick r:id="rId5"/>
          </p:cNvPr>
          <p:cNvPicPr>
            <a:picLocks noChangeAspect="1" noChangeArrowheads="1"/>
          </p:cNvPicPr>
          <p:nvPr/>
        </p:nvPicPr>
        <p:blipFill>
          <a:blip r:embed="rId6" cstate="print"/>
          <a:srcRect/>
          <a:stretch>
            <a:fillRect/>
          </a:stretch>
        </p:blipFill>
        <p:spPr bwMode="auto">
          <a:xfrm>
            <a:off x="4932040" y="3645024"/>
            <a:ext cx="3600400" cy="3212976"/>
          </a:xfrm>
          <a:prstGeom prst="rect">
            <a:avLst/>
          </a:prstGeom>
          <a:noFill/>
        </p:spPr>
      </p:pic>
      <p:pic>
        <p:nvPicPr>
          <p:cNvPr id="10" name="Picture 2" descr="C:\Users\ivana.vojinovic\Desktop\1_.jpg"/>
          <p:cNvPicPr>
            <a:picLocks noChangeAspect="1" noChangeArrowheads="1"/>
          </p:cNvPicPr>
          <p:nvPr/>
        </p:nvPicPr>
        <p:blipFill>
          <a:blip r:embed="rId7" cstate="print"/>
          <a:srcRect/>
          <a:stretch>
            <a:fillRect/>
          </a:stretch>
        </p:blipFill>
        <p:spPr bwMode="auto">
          <a:xfrm>
            <a:off x="4932040" y="2276872"/>
            <a:ext cx="3600400" cy="1800200"/>
          </a:xfrm>
          <a:prstGeom prst="rect">
            <a:avLst/>
          </a:prstGeom>
          <a:noFill/>
        </p:spPr>
      </p:pic>
      <p:pic>
        <p:nvPicPr>
          <p:cNvPr id="11" name="Picture 4" descr="http://nadjisam.com/public/images/gallery/izleti/zabljak03.jpg">
            <a:hlinkClick r:id="rId8"/>
          </p:cNvPr>
          <p:cNvPicPr>
            <a:picLocks noChangeAspect="1" noChangeArrowheads="1"/>
          </p:cNvPicPr>
          <p:nvPr/>
        </p:nvPicPr>
        <p:blipFill>
          <a:blip r:embed="rId9" cstate="print"/>
          <a:srcRect/>
          <a:stretch>
            <a:fillRect/>
          </a:stretch>
        </p:blipFill>
        <p:spPr bwMode="auto">
          <a:xfrm>
            <a:off x="683568" y="4077072"/>
            <a:ext cx="4032448" cy="2780928"/>
          </a:xfrm>
          <a:prstGeom prst="rect">
            <a:avLst/>
          </a:prstGeom>
          <a:noFill/>
        </p:spPr>
      </p:pic>
      <p:pic>
        <p:nvPicPr>
          <p:cNvPr id="4098" name="Picture 2" descr="http://aleksandarperovic.files.wordpress.com/2011/09/logo_ova-zemlja-nam-je-dom.jpg">
            <a:hlinkClick r:id="rId10"/>
          </p:cNvPr>
          <p:cNvPicPr>
            <a:picLocks noChangeAspect="1" noChangeArrowheads="1"/>
          </p:cNvPicPr>
          <p:nvPr/>
        </p:nvPicPr>
        <p:blipFill>
          <a:blip r:embed="rId11" cstate="print"/>
          <a:srcRect/>
          <a:stretch>
            <a:fillRect/>
          </a:stretch>
        </p:blipFill>
        <p:spPr bwMode="auto">
          <a:xfrm>
            <a:off x="0" y="0"/>
            <a:ext cx="2843808" cy="1728192"/>
          </a:xfrm>
          <a:prstGeom prst="rect">
            <a:avLst/>
          </a:prstGeom>
          <a:noFill/>
        </p:spPr>
      </p:pic>
      <p:pic>
        <p:nvPicPr>
          <p:cNvPr id="4100" name="Picture 4" descr="https://twimg0-a.akamaihd.net/profile_images/2263471864/TwitAvatar.jpg">
            <a:hlinkClick r:id="rId12"/>
          </p:cNvPr>
          <p:cNvPicPr>
            <a:picLocks noChangeAspect="1" noChangeArrowheads="1"/>
          </p:cNvPicPr>
          <p:nvPr/>
        </p:nvPicPr>
        <p:blipFill>
          <a:blip r:embed="rId13" cstate="print"/>
          <a:srcRect/>
          <a:stretch>
            <a:fillRect/>
          </a:stretch>
        </p:blipFill>
        <p:spPr bwMode="auto">
          <a:xfrm>
            <a:off x="7020272" y="0"/>
            <a:ext cx="2123728" cy="170080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121"/>
          <p:cNvSpPr txBox="1">
            <a:spLocks noChangeArrowheads="1"/>
          </p:cNvSpPr>
          <p:nvPr/>
        </p:nvSpPr>
        <p:spPr bwMode="auto">
          <a:xfrm>
            <a:off x="287338" y="2590800"/>
            <a:ext cx="8569325" cy="609600"/>
          </a:xfrm>
          <a:prstGeom prst="rect">
            <a:avLst/>
          </a:prstGeom>
          <a:noFill/>
          <a:ln w="9525" algn="ctr">
            <a:noFill/>
            <a:miter lim="800000"/>
            <a:headEnd/>
            <a:tailEnd/>
          </a:ln>
        </p:spPr>
        <p:txBody>
          <a:bodyPr/>
          <a:lstStyle/>
          <a:p>
            <a:pPr marL="14288" indent="-14288" algn="ctr">
              <a:spcAft>
                <a:spcPct val="10000"/>
              </a:spcAft>
              <a:buClr>
                <a:srgbClr val="FF0000"/>
              </a:buClr>
              <a:buFont typeface="Wingdings" pitchFamily="2" charset="2"/>
              <a:buNone/>
            </a:pPr>
            <a:endParaRPr lang="en-US" sz="4400" b="1">
              <a:solidFill>
                <a:srgbClr val="632523"/>
              </a:solidFill>
              <a:latin typeface="Cambria" pitchFamily="18" charset="0"/>
            </a:endParaRPr>
          </a:p>
          <a:p>
            <a:pPr marL="14288" indent="-14288" algn="ctr"/>
            <a:endParaRPr lang="en-US" sz="4400" b="1">
              <a:solidFill>
                <a:srgbClr val="000099"/>
              </a:solidFill>
              <a:latin typeface="Cambria" pitchFamily="18" charset="0"/>
            </a:endParaRPr>
          </a:p>
          <a:p>
            <a:pPr marL="14288" indent="-14288" algn="ctr"/>
            <a:endParaRPr lang="en-US" sz="4400" b="1">
              <a:solidFill>
                <a:srgbClr val="000099"/>
              </a:solidFill>
              <a:latin typeface="Cambria" pitchFamily="18" charset="0"/>
            </a:endParaRPr>
          </a:p>
        </p:txBody>
      </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endParaRPr>
          </a:p>
        </p:txBody>
      </p:sp>
      <p:sp>
        <p:nvSpPr>
          <p:cNvPr id="28682" name="Title 17"/>
          <p:cNvSpPr>
            <a:spLocks noGrp="1"/>
          </p:cNvSpPr>
          <p:nvPr>
            <p:ph type="ctrTitle"/>
          </p:nvPr>
        </p:nvSpPr>
        <p:spPr>
          <a:xfrm>
            <a:off x="533400" y="548680"/>
            <a:ext cx="8610600" cy="762000"/>
          </a:xfrm>
        </p:spPr>
        <p:txBody>
          <a:bodyPr>
            <a:normAutofit/>
          </a:bodyPr>
          <a:lstStyle/>
          <a:p>
            <a:r>
              <a:rPr lang="sr-Latn-ME" sz="3200" dirty="0" smtClean="0">
                <a:solidFill>
                  <a:schemeClr val="tx1"/>
                </a:solidFill>
                <a:effectLst/>
                <a:latin typeface="Constantia" pitchFamily="18" charset="0"/>
              </a:rPr>
              <a:t>Urban Waste Water Treatment</a:t>
            </a:r>
            <a:endParaRPr lang="en-US" sz="3200" b="1" dirty="0" smtClean="0">
              <a:solidFill>
                <a:schemeClr val="tx2">
                  <a:lumMod val="75000"/>
                </a:schemeClr>
              </a:solidFill>
              <a:cs typeface="Arial" charset="0"/>
            </a:endParaRPr>
          </a:p>
        </p:txBody>
      </p:sp>
      <p:sp>
        <p:nvSpPr>
          <p:cNvPr id="28683" name="Subtitle 18"/>
          <p:cNvSpPr>
            <a:spLocks noGrp="1"/>
          </p:cNvSpPr>
          <p:nvPr>
            <p:ph type="subTitle" idx="1"/>
          </p:nvPr>
        </p:nvSpPr>
        <p:spPr>
          <a:xfrm>
            <a:off x="395536" y="1628800"/>
            <a:ext cx="8305800" cy="4724400"/>
          </a:xfrm>
        </p:spPr>
        <p:txBody>
          <a:bodyPr/>
          <a:lstStyle/>
          <a:p>
            <a:pPr algn="just" eaLnBrk="1" hangingPunct="1">
              <a:lnSpc>
                <a:spcPct val="90000"/>
              </a:lnSpc>
            </a:pPr>
            <a:endParaRPr lang="sr-Latn-CS" sz="2000" dirty="0" smtClean="0">
              <a:solidFill>
                <a:srgbClr val="00B0F0"/>
              </a:solidFill>
            </a:endParaRPr>
          </a:p>
          <a:p>
            <a:pPr algn="just" eaLnBrk="1" hangingPunct="1">
              <a:lnSpc>
                <a:spcPct val="90000"/>
              </a:lnSpc>
              <a:buFont typeface="Arial" pitchFamily="34" charset="0"/>
              <a:buChar char="•"/>
            </a:pPr>
            <a:r>
              <a:rPr lang="en-US" sz="2400" dirty="0" smtClean="0">
                <a:solidFill>
                  <a:schemeClr val="tx1"/>
                </a:solidFill>
                <a:latin typeface="Constantia" pitchFamily="18" charset="0"/>
              </a:rPr>
              <a:t>Sewer systems for the collection of waste water are mainly in the urban parts of  the  municipality and these systems supply a</a:t>
            </a:r>
            <a:r>
              <a:rPr lang="sr-Latn-CS" sz="2400" dirty="0" smtClean="0">
                <a:solidFill>
                  <a:schemeClr val="tx1"/>
                </a:solidFill>
                <a:latin typeface="Constantia" pitchFamily="18" charset="0"/>
              </a:rPr>
              <a:t>round</a:t>
            </a:r>
            <a:r>
              <a:rPr lang="en-US" sz="2400" dirty="0" smtClean="0">
                <a:solidFill>
                  <a:schemeClr val="tx1"/>
                </a:solidFill>
                <a:latin typeface="Constantia" pitchFamily="18" charset="0"/>
              </a:rPr>
              <a:t> 63% of the population living in urban areas of municipalities. </a:t>
            </a:r>
            <a:endParaRPr lang="sr-Latn-ME" sz="2400" dirty="0" smtClean="0">
              <a:solidFill>
                <a:schemeClr val="tx1"/>
              </a:solidFill>
              <a:latin typeface="Constantia" pitchFamily="18" charset="0"/>
            </a:endParaRPr>
          </a:p>
          <a:p>
            <a:pPr algn="just" eaLnBrk="1" hangingPunct="1">
              <a:lnSpc>
                <a:spcPct val="90000"/>
              </a:lnSpc>
            </a:pPr>
            <a:endParaRPr lang="sr-Latn-ME" sz="800" dirty="0" smtClean="0">
              <a:solidFill>
                <a:schemeClr val="tx1"/>
              </a:solidFill>
              <a:latin typeface="Constantia" pitchFamily="18" charset="0"/>
            </a:endParaRPr>
          </a:p>
          <a:p>
            <a:pPr algn="just">
              <a:lnSpc>
                <a:spcPct val="90000"/>
              </a:lnSpc>
              <a:buFont typeface="Arial" pitchFamily="34" charset="0"/>
              <a:buChar char="•"/>
            </a:pPr>
            <a:r>
              <a:rPr lang="en-US" sz="2400" dirty="0" smtClean="0">
                <a:solidFill>
                  <a:schemeClr val="tx1"/>
                </a:solidFill>
                <a:latin typeface="Constantia" pitchFamily="18" charset="0"/>
              </a:rPr>
              <a:t>Facilities for waste water treatment exist in Podgorica and </a:t>
            </a:r>
            <a:r>
              <a:rPr lang="en-US" sz="2400" dirty="0" err="1" smtClean="0">
                <a:solidFill>
                  <a:schemeClr val="tx1"/>
                </a:solidFill>
                <a:latin typeface="Constantia" pitchFamily="18" charset="0"/>
              </a:rPr>
              <a:t>Mojkovac</a:t>
            </a:r>
            <a:r>
              <a:rPr lang="en-US" sz="2400" dirty="0" smtClean="0">
                <a:solidFill>
                  <a:schemeClr val="tx1"/>
                </a:solidFill>
                <a:latin typeface="Constantia" pitchFamily="18" charset="0"/>
              </a:rPr>
              <a:t>. </a:t>
            </a:r>
            <a:endParaRPr lang="sr-Latn-ME" sz="2400" dirty="0" smtClean="0">
              <a:solidFill>
                <a:schemeClr val="tx1"/>
              </a:solidFill>
              <a:latin typeface="Constantia" pitchFamily="18" charset="0"/>
            </a:endParaRPr>
          </a:p>
          <a:p>
            <a:pPr algn="just">
              <a:lnSpc>
                <a:spcPct val="90000"/>
              </a:lnSpc>
            </a:pPr>
            <a:endParaRPr lang="sr-Latn-ME" sz="800" dirty="0" smtClean="0">
              <a:solidFill>
                <a:schemeClr val="tx1"/>
              </a:solidFill>
              <a:latin typeface="Constantia" pitchFamily="18" charset="0"/>
            </a:endParaRPr>
          </a:p>
          <a:p>
            <a:pPr algn="just" eaLnBrk="1" hangingPunct="1">
              <a:lnSpc>
                <a:spcPct val="90000"/>
              </a:lnSpc>
              <a:buFont typeface="Arial" pitchFamily="34" charset="0"/>
              <a:buChar char="•"/>
            </a:pPr>
            <a:r>
              <a:rPr lang="en-US" sz="2400" dirty="0" smtClean="0">
                <a:solidFill>
                  <a:schemeClr val="tx1"/>
                </a:solidFill>
                <a:latin typeface="Constantia" pitchFamily="18" charset="0"/>
              </a:rPr>
              <a:t>The activities related to the rehabilitation and expansion of the sewerage system in 18 municipalities are in progress</a:t>
            </a:r>
            <a:r>
              <a:rPr lang="sr-Latn-CS" sz="2400" dirty="0" smtClean="0">
                <a:solidFill>
                  <a:schemeClr val="tx1"/>
                </a:solidFill>
                <a:latin typeface="Constantia" pitchFamily="18" charset="0"/>
              </a:rPr>
              <a:t>.</a:t>
            </a:r>
            <a:endParaRPr lang="en-US" sz="2400" dirty="0" smtClean="0">
              <a:solidFill>
                <a:schemeClr val="tx1"/>
              </a:solidFill>
              <a:latin typeface="Constantia" pitchFamily="18" charset="0"/>
            </a:endParaRPr>
          </a:p>
          <a:p>
            <a:pPr algn="just" eaLnBrk="1" hangingPunct="1">
              <a:lnSpc>
                <a:spcPct val="90000"/>
              </a:lnSpc>
            </a:pPr>
            <a:endParaRPr lang="sr-Latn-CS" sz="2000" dirty="0" smtClean="0">
              <a:solidFill>
                <a:srgbClr val="800000"/>
              </a:solidFill>
            </a:endParaRPr>
          </a:p>
          <a:p>
            <a:pPr algn="just" eaLnBrk="1" hangingPunct="1">
              <a:lnSpc>
                <a:spcPct val="90000"/>
              </a:lnSpc>
            </a:pPr>
            <a:endParaRPr lang="en-US" sz="2000" dirty="0" smtClean="0">
              <a:solidFill>
                <a:srgbClr val="00B0F0"/>
              </a:solidFill>
            </a:endParaRPr>
          </a:p>
          <a:p>
            <a:pPr eaLnBrk="1" hangingPunct="1">
              <a:lnSpc>
                <a:spcPct val="90000"/>
              </a:lnSpc>
            </a:pPr>
            <a:endParaRPr lang="sr-Latn-CS" sz="2500" dirty="0" smtClean="0">
              <a:solidFill>
                <a:schemeClr val="tx1"/>
              </a:solidFill>
            </a:endParaRPr>
          </a:p>
          <a:p>
            <a:pPr eaLnBrk="1" hangingPunct="1">
              <a:lnSpc>
                <a:spcPct val="90000"/>
              </a:lnSpc>
            </a:pPr>
            <a:endParaRPr lang="en-US" sz="2500" dirty="0" smtClean="0">
              <a:solidFill>
                <a:srgbClr val="800000"/>
              </a:solidFill>
            </a:endParaRPr>
          </a:p>
        </p:txBody>
      </p:sp>
      <p:pic>
        <p:nvPicPr>
          <p:cNvPr id="21" name="Picture 2" descr="C:\Users\ivana.vojinovic\Documents\Administracija\Razno\ENG.png"/>
          <p:cNvPicPr>
            <a:picLocks noChangeAspect="1" noChangeArrowheads="1"/>
          </p:cNvPicPr>
          <p:nvPr/>
        </p:nvPicPr>
        <p:blipFill>
          <a:blip r:embed="rId3" cstate="print"/>
          <a:srcRect/>
          <a:stretch>
            <a:fillRect/>
          </a:stretch>
        </p:blipFill>
        <p:spPr bwMode="auto">
          <a:xfrm>
            <a:off x="0" y="0"/>
            <a:ext cx="3312368" cy="1628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121"/>
          <p:cNvSpPr txBox="1">
            <a:spLocks noChangeArrowheads="1"/>
          </p:cNvSpPr>
          <p:nvPr/>
        </p:nvSpPr>
        <p:spPr bwMode="auto">
          <a:xfrm>
            <a:off x="287338" y="2590800"/>
            <a:ext cx="8569325" cy="609600"/>
          </a:xfrm>
          <a:prstGeom prst="rect">
            <a:avLst/>
          </a:prstGeom>
          <a:noFill/>
          <a:ln w="9525" algn="ctr">
            <a:noFill/>
            <a:miter lim="800000"/>
            <a:headEnd/>
            <a:tailEnd/>
          </a:ln>
        </p:spPr>
        <p:txBody>
          <a:bodyPr/>
          <a:lstStyle/>
          <a:p>
            <a:pPr marL="14288" indent="-14288" algn="ctr">
              <a:spcAft>
                <a:spcPct val="10000"/>
              </a:spcAft>
              <a:buClr>
                <a:srgbClr val="FF0000"/>
              </a:buClr>
              <a:buFont typeface="Wingdings" pitchFamily="2" charset="2"/>
              <a:buNone/>
            </a:pPr>
            <a:endParaRPr lang="en-US" sz="4400" b="1">
              <a:solidFill>
                <a:srgbClr val="632523"/>
              </a:solidFill>
              <a:latin typeface="Cambria" pitchFamily="18" charset="0"/>
            </a:endParaRPr>
          </a:p>
          <a:p>
            <a:pPr marL="14288" indent="-14288" algn="ctr"/>
            <a:endParaRPr lang="en-US" sz="4400" b="1">
              <a:solidFill>
                <a:srgbClr val="000099"/>
              </a:solidFill>
              <a:latin typeface="Cambria" pitchFamily="18" charset="0"/>
            </a:endParaRPr>
          </a:p>
          <a:p>
            <a:pPr marL="14288" indent="-14288" algn="ctr"/>
            <a:endParaRPr lang="en-US" sz="4400" b="1">
              <a:solidFill>
                <a:srgbClr val="000099"/>
              </a:solidFill>
              <a:latin typeface="Cambria" pitchFamily="18" charset="0"/>
            </a:endParaRPr>
          </a:p>
        </p:txBody>
      </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endParaRPr>
          </a:p>
        </p:txBody>
      </p:sp>
      <p:graphicFrame>
        <p:nvGraphicFramePr>
          <p:cNvPr id="25" name="Table 24"/>
          <p:cNvGraphicFramePr>
            <a:graphicFrameLocks noGrp="1"/>
          </p:cNvGraphicFramePr>
          <p:nvPr/>
        </p:nvGraphicFramePr>
        <p:xfrm>
          <a:off x="251520" y="332656"/>
          <a:ext cx="8568952" cy="6182995"/>
        </p:xfrm>
        <a:graphic>
          <a:graphicData uri="http://schemas.openxmlformats.org/drawingml/2006/table">
            <a:tbl>
              <a:tblPr/>
              <a:tblGrid>
                <a:gridCol w="2018368"/>
                <a:gridCol w="1317039"/>
                <a:gridCol w="1821631"/>
                <a:gridCol w="1706868"/>
                <a:gridCol w="1705046"/>
              </a:tblGrid>
              <a:tr h="528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Municipality</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r-Latn-CS" sz="1600" b="0" i="0" u="none" strike="noStrike" cap="none" normalizeH="0" baseline="0" dirty="0" smtClean="0">
                        <a:ln>
                          <a:noFill/>
                        </a:ln>
                        <a:solidFill>
                          <a:schemeClr val="tx1"/>
                        </a:solidFill>
                        <a:effectLst/>
                        <a:latin typeface="Constantia"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nstantia" pitchFamily="18" charset="0"/>
                          <a:cs typeface="Arial" charset="0"/>
                        </a:rPr>
                        <a:t>The total population</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nstantia" pitchFamily="18" charset="0"/>
                          <a:cs typeface="Arial" charset="0"/>
                        </a:rPr>
                        <a:t>The population in urban areas</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nstantia" pitchFamily="18" charset="0"/>
                          <a:cs typeface="Arial" charset="0"/>
                        </a:rPr>
                        <a:t>Coverage of urban areas sewerage network (%)</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US"/>
                    </a:p>
                  </a:txBody>
                  <a:tcPr/>
                </a:tc>
              </a:tr>
              <a:tr h="269875">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nstantia" pitchFamily="18" charset="0"/>
                          <a:cs typeface="Arial" charset="0"/>
                        </a:rPr>
                        <a:t>(in thousands)</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nstantia" pitchFamily="18" charset="0"/>
                          <a:cs typeface="Arial" charset="0"/>
                        </a:rPr>
                        <a:t>spatial</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onstantia" pitchFamily="18" charset="0"/>
                          <a:cs typeface="Arial" charset="0"/>
                        </a:rPr>
                        <a:t>population</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Bar</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42,05</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17,65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100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100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Budva</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19,22</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15,99</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95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95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Herceg Novi</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30,86</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19,54</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70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70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Bijelo Polje</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46,05</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15,40</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65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60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Nikšić</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72,44</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56,97</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80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87</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Pljevlja</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30,79</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19,49</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80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80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Podgorica</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185,94</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155,73</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65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81000" algn="l"/>
                          <a:tab pos="469900" algn="l"/>
                        </a:tabLst>
                      </a:pPr>
                      <a:r>
                        <a:rPr kumimoji="0" lang="sr-Latn-CS" sz="1600" b="0" i="0" u="none" strike="noStrike" cap="none" normalizeH="0" baseline="0" dirty="0" smtClean="0">
                          <a:ln>
                            <a:noFill/>
                          </a:ln>
                          <a:solidFill>
                            <a:schemeClr val="tx1"/>
                          </a:solidFill>
                          <a:effectLst/>
                          <a:latin typeface="Constantia" pitchFamily="18" charset="0"/>
                          <a:cs typeface="Arial" charset="0"/>
                        </a:rPr>
                        <a:t>60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Ulcinj</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19,92</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10,71</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90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91</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Tivat</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14,03</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10,24</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50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90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Kotor</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22,60</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12,58</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15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42</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Cetinje</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16,66</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14,09</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40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40</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Berane</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33,97</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11,07</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93</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93</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Danilovgrad</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18,47</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6,85</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30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30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Kolašin</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8,38</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2,73</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7,5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10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Mojkovac</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8,62</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3,59</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40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75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Andrijevica</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5,07</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1,05</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80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80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Plav</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13,11</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5,39</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75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75</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Rožaje</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22,96</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9,42</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67</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70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Plužine</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3,25</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smtClean="0">
                          <a:ln>
                            <a:noFill/>
                          </a:ln>
                          <a:solidFill>
                            <a:schemeClr val="tx1"/>
                          </a:solidFill>
                          <a:effectLst/>
                          <a:latin typeface="Constantia" pitchFamily="18" charset="0"/>
                          <a:cs typeface="Arial" charset="0"/>
                        </a:rPr>
                        <a:t>1,34</a:t>
                      </a:r>
                      <a:endParaRPr kumimoji="0" lang="en-US" sz="16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80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600" b="0" i="0" u="none" strike="noStrike" cap="none" normalizeH="0" baseline="0" dirty="0" smtClean="0">
                          <a:ln>
                            <a:noFill/>
                          </a:ln>
                          <a:solidFill>
                            <a:schemeClr val="tx1"/>
                          </a:solidFill>
                          <a:effectLst/>
                          <a:latin typeface="Constantia" pitchFamily="18" charset="0"/>
                          <a:cs typeface="Arial" charset="0"/>
                        </a:rPr>
                        <a:t>80</a:t>
                      </a:r>
                      <a:endParaRPr kumimoji="0" lang="en-US" sz="16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Constantia" pitchFamily="18" charset="0"/>
                          <a:cs typeface="Arial" charset="0"/>
                        </a:rPr>
                        <a:t>Šavnik</a:t>
                      </a:r>
                      <a:endParaRPr kumimoji="0" lang="en-US" sz="18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Constantia" pitchFamily="18" charset="0"/>
                          <a:cs typeface="Arial" charset="0"/>
                        </a:rPr>
                        <a:t>2,07</a:t>
                      </a:r>
                      <a:endParaRPr kumimoji="0" lang="en-US" sz="18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Constantia" pitchFamily="18" charset="0"/>
                          <a:cs typeface="Arial" charset="0"/>
                        </a:rPr>
                        <a:t>0,47</a:t>
                      </a:r>
                      <a:endParaRPr kumimoji="0" lang="en-US" sz="18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Constantia" pitchFamily="18" charset="0"/>
                          <a:cs typeface="Arial" charset="0"/>
                        </a:rPr>
                        <a:t>60</a:t>
                      </a:r>
                      <a:endParaRPr kumimoji="0" lang="en-US" sz="18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Constantia" pitchFamily="18" charset="0"/>
                          <a:cs typeface="Arial" charset="0"/>
                        </a:rPr>
                        <a:t>60</a:t>
                      </a:r>
                      <a:endParaRPr kumimoji="0" lang="en-US" sz="18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Constantia" pitchFamily="18" charset="0"/>
                          <a:cs typeface="Arial" charset="0"/>
                        </a:rPr>
                        <a:t>Žabljak</a:t>
                      </a:r>
                      <a:endParaRPr kumimoji="0" lang="en-US" sz="18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Constantia" pitchFamily="18" charset="0"/>
                          <a:cs typeface="Arial" charset="0"/>
                        </a:rPr>
                        <a:t>3,57</a:t>
                      </a:r>
                      <a:endParaRPr kumimoji="0" lang="en-US" sz="18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Constantia" pitchFamily="18" charset="0"/>
                          <a:cs typeface="Arial" charset="0"/>
                        </a:rPr>
                        <a:t>1,72</a:t>
                      </a:r>
                      <a:endParaRPr kumimoji="0" lang="en-US" sz="18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Constantia" pitchFamily="18" charset="0"/>
                          <a:cs typeface="Arial" charset="0"/>
                        </a:rPr>
                        <a:t>64</a:t>
                      </a:r>
                      <a:endParaRPr kumimoji="0" lang="en-US" sz="1800" b="0" i="0" u="none" strike="noStrike" cap="none" normalizeH="0" baseline="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Constantia" pitchFamily="18" charset="0"/>
                          <a:cs typeface="Arial" charset="0"/>
                        </a:rPr>
                        <a:t>68</a:t>
                      </a:r>
                      <a:endParaRPr kumimoji="0" lang="en-US" sz="1800" b="0" i="0" u="none" strike="noStrike" cap="none" normalizeH="0" baseline="0" dirty="0" smtClean="0">
                        <a:ln>
                          <a:noFill/>
                        </a:ln>
                        <a:solidFill>
                          <a:schemeClr val="tx1"/>
                        </a:solidFill>
                        <a:effectLst/>
                        <a:latin typeface="Constantia" pitchFamily="18" charset="0"/>
                        <a:ea typeface="Times New Roman" pitchFamily="18"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121"/>
          <p:cNvSpPr txBox="1">
            <a:spLocks noChangeArrowheads="1"/>
          </p:cNvSpPr>
          <p:nvPr/>
        </p:nvSpPr>
        <p:spPr bwMode="auto">
          <a:xfrm>
            <a:off x="287338" y="2590800"/>
            <a:ext cx="8569325" cy="609600"/>
          </a:xfrm>
          <a:prstGeom prst="rect">
            <a:avLst/>
          </a:prstGeom>
          <a:noFill/>
          <a:ln w="9525" algn="ctr">
            <a:noFill/>
            <a:miter lim="800000"/>
            <a:headEnd/>
            <a:tailEnd/>
          </a:ln>
        </p:spPr>
        <p:txBody>
          <a:bodyPr/>
          <a:lstStyle/>
          <a:p>
            <a:pPr marL="14288" indent="-14288" algn="ctr">
              <a:spcAft>
                <a:spcPct val="10000"/>
              </a:spcAft>
              <a:buClr>
                <a:srgbClr val="FF0000"/>
              </a:buClr>
              <a:buFont typeface="Wingdings" pitchFamily="2" charset="2"/>
              <a:buNone/>
            </a:pPr>
            <a:endParaRPr lang="en-US" sz="4400" b="1">
              <a:solidFill>
                <a:srgbClr val="632523"/>
              </a:solidFill>
              <a:latin typeface="Cambria" pitchFamily="18" charset="0"/>
            </a:endParaRPr>
          </a:p>
          <a:p>
            <a:pPr marL="14288" indent="-14288" algn="ctr"/>
            <a:endParaRPr lang="en-US" sz="4400" b="1">
              <a:solidFill>
                <a:srgbClr val="000099"/>
              </a:solidFill>
              <a:latin typeface="Cambria" pitchFamily="18" charset="0"/>
            </a:endParaRPr>
          </a:p>
          <a:p>
            <a:pPr marL="14288" indent="-14288" algn="ctr"/>
            <a:endParaRPr lang="en-US" sz="4400" b="1">
              <a:solidFill>
                <a:srgbClr val="000099"/>
              </a:solidFill>
              <a:latin typeface="Cambria" pitchFamily="18" charset="0"/>
            </a:endParaRPr>
          </a:p>
        </p:txBody>
      </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endParaRPr>
          </a:p>
        </p:txBody>
      </p:sp>
      <p:sp>
        <p:nvSpPr>
          <p:cNvPr id="30730" name="Title 17"/>
          <p:cNvSpPr>
            <a:spLocks noGrp="1"/>
          </p:cNvSpPr>
          <p:nvPr>
            <p:ph type="ctrTitle"/>
          </p:nvPr>
        </p:nvSpPr>
        <p:spPr>
          <a:xfrm>
            <a:off x="0" y="332656"/>
            <a:ext cx="8610600" cy="533400"/>
          </a:xfrm>
        </p:spPr>
        <p:txBody>
          <a:bodyPr>
            <a:normAutofit fontScale="90000"/>
          </a:bodyPr>
          <a:lstStyle/>
          <a:p>
            <a:pPr eaLnBrk="1" hangingPunct="1"/>
            <a:r>
              <a:rPr lang="sr-Latn-CS" sz="3200" b="1" dirty="0" smtClean="0">
                <a:solidFill>
                  <a:srgbClr val="800000"/>
                </a:solidFill>
              </a:rPr>
              <a:t/>
            </a:r>
            <a:br>
              <a:rPr lang="sr-Latn-CS" sz="3200" b="1" dirty="0" smtClean="0">
                <a:solidFill>
                  <a:srgbClr val="800000"/>
                </a:solidFill>
              </a:rPr>
            </a:br>
            <a:r>
              <a:rPr lang="en-US" sz="3200" dirty="0" smtClean="0">
                <a:solidFill>
                  <a:schemeClr val="tx2">
                    <a:lumMod val="75000"/>
                  </a:schemeClr>
                </a:solidFill>
              </a:rPr>
              <a:t/>
            </a:r>
            <a:br>
              <a:rPr lang="en-US" sz="3200" dirty="0" smtClean="0">
                <a:solidFill>
                  <a:schemeClr val="tx2">
                    <a:lumMod val="75000"/>
                  </a:schemeClr>
                </a:solidFill>
              </a:rPr>
            </a:br>
            <a:r>
              <a:rPr lang="sr-Latn-ME" sz="3100" dirty="0" smtClean="0">
                <a:solidFill>
                  <a:schemeClr val="tx1"/>
                </a:solidFill>
                <a:effectLst/>
                <a:latin typeface="Constantia" pitchFamily="18" charset="0"/>
                <a:ea typeface="+mn-ea"/>
                <a:cs typeface="+mn-cs"/>
              </a:rPr>
              <a:t>Urban Waste Water Treatment</a:t>
            </a:r>
            <a:endParaRPr lang="en-US" sz="3100" dirty="0" smtClean="0">
              <a:solidFill>
                <a:schemeClr val="tx1"/>
              </a:solidFill>
              <a:effectLst/>
              <a:latin typeface="Constantia" pitchFamily="18" charset="0"/>
              <a:ea typeface="+mn-ea"/>
              <a:cs typeface="+mn-cs"/>
            </a:endParaRPr>
          </a:p>
        </p:txBody>
      </p:sp>
      <p:sp>
        <p:nvSpPr>
          <p:cNvPr id="30731" name="Subtitle 18"/>
          <p:cNvSpPr>
            <a:spLocks noGrp="1"/>
          </p:cNvSpPr>
          <p:nvPr>
            <p:ph type="subTitle" idx="1"/>
          </p:nvPr>
        </p:nvSpPr>
        <p:spPr>
          <a:xfrm>
            <a:off x="323528" y="1484784"/>
            <a:ext cx="8305800" cy="5373216"/>
          </a:xfrm>
        </p:spPr>
        <p:txBody>
          <a:bodyPr>
            <a:normAutofit/>
          </a:bodyPr>
          <a:lstStyle/>
          <a:p>
            <a:pPr algn="just" eaLnBrk="1" hangingPunct="1"/>
            <a:endParaRPr lang="en-US" sz="2000" dirty="0" smtClean="0">
              <a:solidFill>
                <a:schemeClr val="tx1"/>
              </a:solidFill>
              <a:latin typeface="Constantia" pitchFamily="18" charset="0"/>
            </a:endParaRPr>
          </a:p>
          <a:p>
            <a:pPr algn="just" eaLnBrk="1" hangingPunct="1">
              <a:buFontTx/>
              <a:buChar char="•"/>
            </a:pPr>
            <a:r>
              <a:rPr lang="en-US" sz="2000" dirty="0" smtClean="0">
                <a:solidFill>
                  <a:schemeClr val="tx1"/>
                </a:solidFill>
                <a:latin typeface="Constantia" pitchFamily="18" charset="0"/>
              </a:rPr>
              <a:t>The activities for the construction of a wastewater treatment plant are in progress in</a:t>
            </a:r>
            <a:r>
              <a:rPr lang="sr-Latn-CS" sz="2000" dirty="0" smtClean="0">
                <a:solidFill>
                  <a:schemeClr val="tx1"/>
                </a:solidFill>
                <a:latin typeface="Constantia" pitchFamily="18" charset="0"/>
              </a:rPr>
              <a:t> </a:t>
            </a:r>
            <a:r>
              <a:rPr lang="en-US" sz="2000" b="1" dirty="0" err="1" smtClean="0">
                <a:solidFill>
                  <a:schemeClr val="tx1"/>
                </a:solidFill>
                <a:latin typeface="Constantia" pitchFamily="18" charset="0"/>
              </a:rPr>
              <a:t>Niksic</a:t>
            </a:r>
            <a:r>
              <a:rPr lang="en-US" sz="2000" dirty="0" smtClean="0">
                <a:solidFill>
                  <a:schemeClr val="tx1"/>
                </a:solidFill>
                <a:latin typeface="Constantia" pitchFamily="18" charset="0"/>
              </a:rPr>
              <a:t> (capacity 2x55.000ES),</a:t>
            </a:r>
            <a:r>
              <a:rPr lang="sr-Latn-CS" sz="2000" dirty="0" smtClean="0">
                <a:solidFill>
                  <a:schemeClr val="tx1"/>
                </a:solidFill>
                <a:latin typeface="Constantia" pitchFamily="18" charset="0"/>
              </a:rPr>
              <a:t> </a:t>
            </a:r>
            <a:r>
              <a:rPr lang="en-US" sz="2000" b="1" dirty="0" err="1" smtClean="0">
                <a:solidFill>
                  <a:schemeClr val="tx1"/>
                </a:solidFill>
                <a:latin typeface="Constantia" pitchFamily="18" charset="0"/>
              </a:rPr>
              <a:t>Herceg</a:t>
            </a:r>
            <a:r>
              <a:rPr lang="en-US" sz="2000" b="1" dirty="0" smtClean="0">
                <a:solidFill>
                  <a:schemeClr val="tx1"/>
                </a:solidFill>
                <a:latin typeface="Constantia" pitchFamily="18" charset="0"/>
              </a:rPr>
              <a:t> Novi </a:t>
            </a:r>
            <a:r>
              <a:rPr lang="en-US" sz="2000" dirty="0" smtClean="0">
                <a:solidFill>
                  <a:schemeClr val="tx1"/>
                </a:solidFill>
                <a:latin typeface="Constantia" pitchFamily="18" charset="0"/>
              </a:rPr>
              <a:t>(capacity 65.000 ES) and</a:t>
            </a:r>
            <a:r>
              <a:rPr lang="sr-Latn-CS" sz="2000" dirty="0" smtClean="0">
                <a:solidFill>
                  <a:schemeClr val="tx1"/>
                </a:solidFill>
                <a:latin typeface="Constantia" pitchFamily="18" charset="0"/>
              </a:rPr>
              <a:t> </a:t>
            </a:r>
            <a:r>
              <a:rPr lang="en-US" sz="2000" b="1" dirty="0" err="1" smtClean="0">
                <a:solidFill>
                  <a:schemeClr val="tx1"/>
                </a:solidFill>
                <a:latin typeface="Constantia" pitchFamily="18" charset="0"/>
              </a:rPr>
              <a:t>Budv</a:t>
            </a:r>
            <a:r>
              <a:rPr lang="sr-Latn-CS" sz="2000" b="1" dirty="0" smtClean="0">
                <a:solidFill>
                  <a:schemeClr val="tx1"/>
                </a:solidFill>
                <a:latin typeface="Constantia" pitchFamily="18" charset="0"/>
              </a:rPr>
              <a:t>a</a:t>
            </a:r>
            <a:r>
              <a:rPr lang="en-US" sz="2000" dirty="0" smtClean="0">
                <a:solidFill>
                  <a:schemeClr val="tx1"/>
                </a:solidFill>
                <a:latin typeface="Constantia" pitchFamily="18" charset="0"/>
              </a:rPr>
              <a:t> (4PPOV capacity 130.000 ES in the first stage of </a:t>
            </a:r>
            <a:r>
              <a:rPr lang="en-US" sz="2000" dirty="0" err="1" smtClean="0">
                <a:solidFill>
                  <a:schemeClr val="tx1"/>
                </a:solidFill>
                <a:latin typeface="Constantia" pitchFamily="18" charset="0"/>
              </a:rPr>
              <a:t>reali</a:t>
            </a:r>
            <a:r>
              <a:rPr lang="sr-Latn-CS" sz="2000" dirty="0" smtClean="0">
                <a:solidFill>
                  <a:schemeClr val="tx1"/>
                </a:solidFill>
                <a:latin typeface="Constantia" pitchFamily="18" charset="0"/>
              </a:rPr>
              <a:t>s</a:t>
            </a:r>
            <a:r>
              <a:rPr lang="en-US" sz="2000" dirty="0" err="1" smtClean="0">
                <a:solidFill>
                  <a:schemeClr val="tx1"/>
                </a:solidFill>
                <a:latin typeface="Constantia" pitchFamily="18" charset="0"/>
              </a:rPr>
              <a:t>ation</a:t>
            </a:r>
            <a:r>
              <a:rPr lang="en-US" sz="2000" dirty="0" smtClean="0">
                <a:solidFill>
                  <a:schemeClr val="tx1"/>
                </a:solidFill>
                <a:latin typeface="Constantia" pitchFamily="18" charset="0"/>
              </a:rPr>
              <a:t>)</a:t>
            </a:r>
            <a:r>
              <a:rPr lang="sr-Latn-ME" sz="2000" dirty="0" smtClean="0">
                <a:solidFill>
                  <a:schemeClr val="tx1"/>
                </a:solidFill>
                <a:latin typeface="Constantia" pitchFamily="18" charset="0"/>
              </a:rPr>
              <a:t>;</a:t>
            </a:r>
          </a:p>
          <a:p>
            <a:pPr algn="just" eaLnBrk="1" hangingPunct="1"/>
            <a:endParaRPr lang="sr-Latn-CS" sz="800" dirty="0" smtClean="0">
              <a:solidFill>
                <a:schemeClr val="tx1"/>
              </a:solidFill>
              <a:latin typeface="Constantia" pitchFamily="18" charset="0"/>
            </a:endParaRPr>
          </a:p>
          <a:p>
            <a:pPr algn="just" eaLnBrk="1" hangingPunct="1">
              <a:buFontTx/>
              <a:buChar char="•"/>
            </a:pPr>
            <a:r>
              <a:rPr lang="sr-Latn-CS" sz="2000" dirty="0" smtClean="0">
                <a:solidFill>
                  <a:schemeClr val="tx1"/>
                </a:solidFill>
                <a:latin typeface="Constantia" pitchFamily="18" charset="0"/>
              </a:rPr>
              <a:t>T</a:t>
            </a:r>
            <a:r>
              <a:rPr lang="en-US" sz="2000" dirty="0" smtClean="0">
                <a:solidFill>
                  <a:schemeClr val="tx1"/>
                </a:solidFill>
                <a:latin typeface="Constantia" pitchFamily="18" charset="0"/>
              </a:rPr>
              <a:t>he procedure to select a contractor to build a PPOV in </a:t>
            </a:r>
            <a:r>
              <a:rPr lang="en-US" sz="2000" b="1" dirty="0" smtClean="0">
                <a:solidFill>
                  <a:schemeClr val="tx1"/>
                </a:solidFill>
                <a:latin typeface="Constantia" pitchFamily="18" charset="0"/>
              </a:rPr>
              <a:t>Bar</a:t>
            </a:r>
            <a:r>
              <a:rPr lang="en-US" sz="2000" dirty="0" smtClean="0">
                <a:solidFill>
                  <a:schemeClr val="tx1"/>
                </a:solidFill>
                <a:latin typeface="Constantia" pitchFamily="18" charset="0"/>
              </a:rPr>
              <a:t>  (for 68.000 ES) and joint PPOV for municipalities </a:t>
            </a:r>
            <a:r>
              <a:rPr lang="en-US" sz="2000" b="1" dirty="0" err="1" smtClean="0">
                <a:solidFill>
                  <a:schemeClr val="tx1"/>
                </a:solidFill>
                <a:latin typeface="Constantia" pitchFamily="18" charset="0"/>
              </a:rPr>
              <a:t>Kotor</a:t>
            </a:r>
            <a:r>
              <a:rPr lang="en-US" sz="2000" b="1" dirty="0" smtClean="0">
                <a:solidFill>
                  <a:schemeClr val="tx1"/>
                </a:solidFill>
                <a:latin typeface="Constantia" pitchFamily="18" charset="0"/>
              </a:rPr>
              <a:t> and </a:t>
            </a:r>
            <a:r>
              <a:rPr lang="en-US" sz="2000" b="1" dirty="0" err="1" smtClean="0">
                <a:solidFill>
                  <a:schemeClr val="tx1"/>
                </a:solidFill>
                <a:latin typeface="Constantia" pitchFamily="18" charset="0"/>
              </a:rPr>
              <a:t>Tivat</a:t>
            </a:r>
            <a:r>
              <a:rPr lang="en-US" sz="2000" b="1" dirty="0" smtClean="0">
                <a:solidFill>
                  <a:schemeClr val="tx1"/>
                </a:solidFill>
                <a:latin typeface="Constantia" pitchFamily="18" charset="0"/>
              </a:rPr>
              <a:t> </a:t>
            </a:r>
            <a:r>
              <a:rPr lang="en-US" sz="2000" dirty="0" smtClean="0">
                <a:solidFill>
                  <a:schemeClr val="tx1"/>
                </a:solidFill>
                <a:latin typeface="Constantia" pitchFamily="18" charset="0"/>
              </a:rPr>
              <a:t>(for 72.000 ES) </a:t>
            </a:r>
          </a:p>
          <a:p>
            <a:pPr algn="just" eaLnBrk="1" hangingPunct="1">
              <a:buFontTx/>
              <a:buChar char="•"/>
            </a:pPr>
            <a:r>
              <a:rPr lang="en-US" sz="2000" dirty="0" smtClean="0">
                <a:solidFill>
                  <a:schemeClr val="tx1"/>
                </a:solidFill>
                <a:latin typeface="Constantia" pitchFamily="18" charset="0"/>
              </a:rPr>
              <a:t>Works are contracted for </a:t>
            </a:r>
            <a:r>
              <a:rPr lang="sr-Latn-CS" sz="2000" dirty="0" smtClean="0">
                <a:solidFill>
                  <a:schemeClr val="tx1"/>
                </a:solidFill>
                <a:latin typeface="Constantia" pitchFamily="18" charset="0"/>
              </a:rPr>
              <a:t>the </a:t>
            </a:r>
            <a:r>
              <a:rPr lang="en-US" sz="2000" dirty="0" smtClean="0">
                <a:solidFill>
                  <a:schemeClr val="tx1"/>
                </a:solidFill>
                <a:latin typeface="Constantia" pitchFamily="18" charset="0"/>
              </a:rPr>
              <a:t>construction of  PPOV in </a:t>
            </a:r>
            <a:r>
              <a:rPr lang="en-US" sz="2000" b="1" dirty="0" err="1" smtClean="0">
                <a:solidFill>
                  <a:schemeClr val="tx1"/>
                </a:solidFill>
                <a:latin typeface="Constantia" pitchFamily="18" charset="0"/>
              </a:rPr>
              <a:t>Zabljak</a:t>
            </a:r>
            <a:r>
              <a:rPr lang="en-US" sz="2000" dirty="0" smtClean="0">
                <a:solidFill>
                  <a:schemeClr val="tx1"/>
                </a:solidFill>
                <a:latin typeface="Constantia" pitchFamily="18" charset="0"/>
              </a:rPr>
              <a:t>  (capacity  2000 ES)</a:t>
            </a:r>
            <a:r>
              <a:rPr lang="sr-Latn-ME" sz="2000" dirty="0" smtClean="0">
                <a:solidFill>
                  <a:schemeClr val="tx1"/>
                </a:solidFill>
                <a:latin typeface="Constantia" pitchFamily="18" charset="0"/>
              </a:rPr>
              <a:t>;</a:t>
            </a:r>
          </a:p>
          <a:p>
            <a:pPr algn="just"/>
            <a:endParaRPr lang="sr-Latn-ME" sz="800" dirty="0" smtClean="0">
              <a:solidFill>
                <a:schemeClr val="tx1"/>
              </a:solidFill>
              <a:latin typeface="Constantia" pitchFamily="18" charset="0"/>
            </a:endParaRPr>
          </a:p>
          <a:p>
            <a:pPr algn="just"/>
            <a:endParaRPr lang="sr-Latn-ME" sz="800" dirty="0" smtClean="0">
              <a:solidFill>
                <a:schemeClr val="tx1"/>
              </a:solidFill>
              <a:latin typeface="Constantia" pitchFamily="18" charset="0"/>
            </a:endParaRPr>
          </a:p>
          <a:p>
            <a:pPr algn="just"/>
            <a:endParaRPr lang="sr-Latn-ME" sz="800" dirty="0" smtClean="0">
              <a:solidFill>
                <a:schemeClr val="tx1"/>
              </a:solidFill>
              <a:latin typeface="Constantia" pitchFamily="18" charset="0"/>
            </a:endParaRPr>
          </a:p>
          <a:p>
            <a:pPr algn="just"/>
            <a:endParaRPr lang="sr-Latn-ME" sz="800" dirty="0" smtClean="0">
              <a:solidFill>
                <a:schemeClr val="tx1"/>
              </a:solidFill>
              <a:latin typeface="Constantia" pitchFamily="18" charset="0"/>
            </a:endParaRPr>
          </a:p>
          <a:p>
            <a:pPr algn="just"/>
            <a:endParaRPr lang="en-US" sz="800" dirty="0" smtClean="0">
              <a:solidFill>
                <a:schemeClr val="tx1"/>
              </a:solidFill>
              <a:latin typeface="Constantia" pitchFamily="18" charset="0"/>
            </a:endParaRPr>
          </a:p>
          <a:p>
            <a:pPr algn="just" eaLnBrk="1" hangingPunct="1">
              <a:buFontTx/>
              <a:buChar char="•"/>
            </a:pPr>
            <a:r>
              <a:rPr lang="en-US" sz="2000" dirty="0" smtClean="0">
                <a:solidFill>
                  <a:schemeClr val="tx1"/>
                </a:solidFill>
                <a:latin typeface="Constantia" pitchFamily="18" charset="0"/>
              </a:rPr>
              <a:t>Preparation of project documentation for construction of PPOV in </a:t>
            </a:r>
            <a:r>
              <a:rPr lang="en-US" sz="2000" b="1" dirty="0" err="1" smtClean="0">
                <a:solidFill>
                  <a:schemeClr val="tx1"/>
                </a:solidFill>
                <a:latin typeface="Constantia" pitchFamily="18" charset="0"/>
              </a:rPr>
              <a:t>Pljevlja</a:t>
            </a:r>
            <a:r>
              <a:rPr lang="en-US" sz="2000" b="1" dirty="0" smtClean="0">
                <a:solidFill>
                  <a:schemeClr val="tx1"/>
                </a:solidFill>
                <a:latin typeface="Constantia" pitchFamily="18" charset="0"/>
              </a:rPr>
              <a:t> </a:t>
            </a:r>
            <a:r>
              <a:rPr lang="en-US" sz="2000" dirty="0" smtClean="0">
                <a:solidFill>
                  <a:schemeClr val="tx1"/>
                </a:solidFill>
                <a:latin typeface="Constantia" pitchFamily="18" charset="0"/>
              </a:rPr>
              <a:t>(capacity 28.000 ES), </a:t>
            </a:r>
            <a:r>
              <a:rPr lang="en-US" sz="2000" b="1" dirty="0" err="1" smtClean="0">
                <a:solidFill>
                  <a:schemeClr val="tx1"/>
                </a:solidFill>
                <a:latin typeface="Constantia" pitchFamily="18" charset="0"/>
              </a:rPr>
              <a:t>Bijelo</a:t>
            </a:r>
            <a:r>
              <a:rPr lang="en-US" sz="2000" b="1" dirty="0" smtClean="0">
                <a:solidFill>
                  <a:schemeClr val="tx1"/>
                </a:solidFill>
                <a:latin typeface="Constantia" pitchFamily="18" charset="0"/>
              </a:rPr>
              <a:t> </a:t>
            </a:r>
            <a:r>
              <a:rPr lang="en-US" sz="2000" b="1" dirty="0" err="1" smtClean="0">
                <a:solidFill>
                  <a:schemeClr val="tx1"/>
                </a:solidFill>
                <a:latin typeface="Constantia" pitchFamily="18" charset="0"/>
              </a:rPr>
              <a:t>Polje</a:t>
            </a:r>
            <a:r>
              <a:rPr lang="en-US" sz="2000" b="1" dirty="0" smtClean="0">
                <a:solidFill>
                  <a:schemeClr val="tx1"/>
                </a:solidFill>
                <a:latin typeface="Constantia" pitchFamily="18" charset="0"/>
              </a:rPr>
              <a:t> </a:t>
            </a:r>
            <a:r>
              <a:rPr lang="en-US" sz="2000" dirty="0" smtClean="0">
                <a:solidFill>
                  <a:schemeClr val="tx1"/>
                </a:solidFill>
                <a:latin typeface="Constantia" pitchFamily="18" charset="0"/>
              </a:rPr>
              <a:t>(2x20.000 ES), </a:t>
            </a:r>
            <a:r>
              <a:rPr lang="en-US" sz="2000" b="1" dirty="0" err="1" smtClean="0">
                <a:solidFill>
                  <a:schemeClr val="tx1"/>
                </a:solidFill>
                <a:latin typeface="Constantia" pitchFamily="18" charset="0"/>
              </a:rPr>
              <a:t>Cetinje</a:t>
            </a:r>
            <a:r>
              <a:rPr lang="en-US" sz="2000" dirty="0" smtClean="0">
                <a:solidFill>
                  <a:schemeClr val="tx1"/>
                </a:solidFill>
                <a:latin typeface="Constantia" pitchFamily="18" charset="0"/>
              </a:rPr>
              <a:t> (20.000 ES), </a:t>
            </a:r>
            <a:r>
              <a:rPr lang="en-US" sz="2000" b="1" dirty="0" err="1" smtClean="0">
                <a:solidFill>
                  <a:schemeClr val="tx1"/>
                </a:solidFill>
                <a:latin typeface="Constantia" pitchFamily="18" charset="0"/>
              </a:rPr>
              <a:t>Berane</a:t>
            </a:r>
            <a:r>
              <a:rPr lang="en-US" sz="2000" b="1" dirty="0" smtClean="0">
                <a:solidFill>
                  <a:schemeClr val="tx1"/>
                </a:solidFill>
                <a:latin typeface="Constantia" pitchFamily="18" charset="0"/>
              </a:rPr>
              <a:t> </a:t>
            </a:r>
            <a:r>
              <a:rPr lang="en-US" sz="2000" dirty="0" smtClean="0">
                <a:solidFill>
                  <a:schemeClr val="tx1"/>
                </a:solidFill>
                <a:latin typeface="Constantia" pitchFamily="18" charset="0"/>
              </a:rPr>
              <a:t>(20.000 ES), </a:t>
            </a:r>
            <a:r>
              <a:rPr lang="en-US" sz="2000" b="1" dirty="0" err="1" smtClean="0">
                <a:solidFill>
                  <a:schemeClr val="tx1"/>
                </a:solidFill>
                <a:latin typeface="Constantia" pitchFamily="18" charset="0"/>
              </a:rPr>
              <a:t>Plav</a:t>
            </a:r>
            <a:r>
              <a:rPr lang="en-US" sz="2000" dirty="0" smtClean="0">
                <a:solidFill>
                  <a:schemeClr val="tx1"/>
                </a:solidFill>
                <a:latin typeface="Constantia" pitchFamily="18" charset="0"/>
              </a:rPr>
              <a:t> (2x9.000 ES), </a:t>
            </a:r>
            <a:r>
              <a:rPr lang="en-US" sz="2000" b="1" dirty="0" err="1" smtClean="0">
                <a:solidFill>
                  <a:schemeClr val="tx1"/>
                </a:solidFill>
                <a:latin typeface="Constantia" pitchFamily="18" charset="0"/>
              </a:rPr>
              <a:t>Danilovgrad</a:t>
            </a:r>
            <a:r>
              <a:rPr lang="en-US" sz="2000" dirty="0" smtClean="0">
                <a:solidFill>
                  <a:schemeClr val="tx1"/>
                </a:solidFill>
                <a:latin typeface="Constantia" pitchFamily="18" charset="0"/>
              </a:rPr>
              <a:t> (2x6.000 ), </a:t>
            </a:r>
            <a:r>
              <a:rPr lang="en-US" sz="2000" b="1" dirty="0" err="1" smtClean="0">
                <a:solidFill>
                  <a:schemeClr val="tx1"/>
                </a:solidFill>
                <a:latin typeface="Constantia" pitchFamily="18" charset="0"/>
              </a:rPr>
              <a:t>Rozaje</a:t>
            </a:r>
            <a:r>
              <a:rPr lang="en-US" sz="2000" b="1" dirty="0" smtClean="0">
                <a:solidFill>
                  <a:schemeClr val="tx1"/>
                </a:solidFill>
                <a:latin typeface="Constantia" pitchFamily="18" charset="0"/>
              </a:rPr>
              <a:t> </a:t>
            </a:r>
            <a:r>
              <a:rPr lang="en-US" sz="2000" dirty="0" smtClean="0">
                <a:solidFill>
                  <a:schemeClr val="tx1"/>
                </a:solidFill>
                <a:latin typeface="Constantia" pitchFamily="18" charset="0"/>
              </a:rPr>
              <a:t>(13.600 ES)</a:t>
            </a:r>
          </a:p>
          <a:p>
            <a:pPr algn="just" eaLnBrk="1" hangingPunct="1"/>
            <a:endParaRPr lang="en-US" sz="1800" dirty="0" smtClean="0">
              <a:solidFill>
                <a:srgbClr val="00B0F0"/>
              </a:solidFill>
            </a:endParaRPr>
          </a:p>
          <a:p>
            <a:pPr eaLnBrk="1" hangingPunct="1"/>
            <a:endParaRPr lang="sr-Latn-CS" sz="4400" dirty="0" smtClean="0">
              <a:solidFill>
                <a:schemeClr val="tx1"/>
              </a:solidFill>
            </a:endParaRPr>
          </a:p>
          <a:p>
            <a:pPr eaLnBrk="1" hangingPunct="1"/>
            <a:endParaRPr lang="en-US" sz="4400" dirty="0" smtClean="0">
              <a:solidFill>
                <a:srgbClr val="800000"/>
              </a:solidFill>
            </a:endParaRPr>
          </a:p>
        </p:txBody>
      </p:sp>
      <p:pic>
        <p:nvPicPr>
          <p:cNvPr id="19" name="Picture 2" descr="C:\Users\ivana.vojinovic\Documents\Administracija\Razno\ENG.png"/>
          <p:cNvPicPr>
            <a:picLocks noChangeAspect="1" noChangeArrowheads="1"/>
          </p:cNvPicPr>
          <p:nvPr/>
        </p:nvPicPr>
        <p:blipFill>
          <a:blip r:embed="rId3" cstate="print"/>
          <a:srcRect/>
          <a:stretch>
            <a:fillRect/>
          </a:stretch>
        </p:blipFill>
        <p:spPr bwMode="auto">
          <a:xfrm>
            <a:off x="0" y="0"/>
            <a:ext cx="3312368" cy="1628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395536" y="1828800"/>
            <a:ext cx="8229600" cy="5029200"/>
          </a:xfrm>
        </p:spPr>
        <p:txBody>
          <a:bodyPr/>
          <a:lstStyle/>
          <a:p>
            <a:pPr>
              <a:buFont typeface="Wingdings 3" pitchFamily="18" charset="2"/>
              <a:buNone/>
              <a:defRPr/>
            </a:pPr>
            <a:endParaRPr lang="sr-Latn-ME" dirty="0" smtClean="0"/>
          </a:p>
          <a:p>
            <a:pPr algn="ctr">
              <a:buNone/>
              <a:defRPr/>
            </a:pPr>
            <a:r>
              <a:rPr lang="sr-Latn-CS" sz="2400" b="1" dirty="0" smtClean="0">
                <a:latin typeface="Constantia" pitchFamily="18" charset="0"/>
              </a:rPr>
              <a:t>THANK YOU FOR YOUR ATTENTION</a:t>
            </a:r>
          </a:p>
          <a:p>
            <a:pPr algn="ctr">
              <a:defRPr/>
            </a:pPr>
            <a:endParaRPr lang="sr-Latn-CS" sz="2400" b="1" dirty="0" smtClean="0">
              <a:latin typeface="Constantia" pitchFamily="18" charset="0"/>
            </a:endParaRPr>
          </a:p>
          <a:p>
            <a:pPr algn="ctr">
              <a:buNone/>
            </a:pPr>
            <a:r>
              <a:rPr lang="en-US" sz="2400" b="1" dirty="0" smtClean="0">
                <a:latin typeface="Constantia" pitchFamily="18" charset="0"/>
              </a:rPr>
              <a:t>Ivana </a:t>
            </a:r>
            <a:r>
              <a:rPr lang="en-US" sz="2400" b="1" dirty="0" err="1" smtClean="0">
                <a:latin typeface="Constantia" pitchFamily="18" charset="0"/>
              </a:rPr>
              <a:t>Vojinovi</a:t>
            </a:r>
            <a:r>
              <a:rPr lang="sr-Latn-CS" sz="2400" b="1" dirty="0" smtClean="0">
                <a:latin typeface="Constantia" pitchFamily="18" charset="0"/>
              </a:rPr>
              <a:t>ć, MSc</a:t>
            </a:r>
            <a:endParaRPr lang="en-US" sz="2400" b="1" dirty="0" smtClean="0">
              <a:latin typeface="Constantia" pitchFamily="18" charset="0"/>
            </a:endParaRPr>
          </a:p>
          <a:p>
            <a:pPr algn="ctr">
              <a:buNone/>
            </a:pPr>
            <a:r>
              <a:rPr lang="sr-Latn-ME" sz="2400" b="1" dirty="0" smtClean="0">
                <a:latin typeface="Constantia" pitchFamily="18" charset="0"/>
              </a:rPr>
              <a:t>Deputy Minister</a:t>
            </a:r>
          </a:p>
          <a:p>
            <a:pPr algn="ctr">
              <a:buNone/>
            </a:pPr>
            <a:r>
              <a:rPr lang="en-US" sz="2400" b="1" dirty="0" smtClean="0">
                <a:latin typeface="Constantia" pitchFamily="18" charset="0"/>
              </a:rPr>
              <a:t>Minis</a:t>
            </a:r>
            <a:r>
              <a:rPr lang="sr-Latn-CS" sz="2400" b="1" dirty="0" smtClean="0">
                <a:latin typeface="Constantia" pitchFamily="18" charset="0"/>
              </a:rPr>
              <a:t>try of Sustainable Development and Tourism</a:t>
            </a:r>
            <a:endParaRPr lang="sr-Latn-ME" sz="2400" b="1" dirty="0" smtClean="0">
              <a:latin typeface="Constantia" pitchFamily="18" charset="0"/>
            </a:endParaRPr>
          </a:p>
          <a:p>
            <a:pPr algn="ctr">
              <a:buFont typeface="Wingdings 3" pitchFamily="18" charset="2"/>
              <a:buNone/>
              <a:defRPr/>
            </a:pPr>
            <a:r>
              <a:rPr lang="sr-Latn-ME" sz="2400" b="1" dirty="0" smtClean="0">
                <a:latin typeface="Constantia" pitchFamily="18" charset="0"/>
                <a:hlinkClick r:id="rId2"/>
              </a:rPr>
              <a:t>ivana.vojinovic</a:t>
            </a:r>
            <a:r>
              <a:rPr lang="en-US" sz="2400" b="1" dirty="0" smtClean="0">
                <a:latin typeface="Constantia" pitchFamily="18" charset="0"/>
                <a:hlinkClick r:id="rId2"/>
              </a:rPr>
              <a:t>@</a:t>
            </a:r>
            <a:r>
              <a:rPr lang="en-US" sz="2400" b="1" dirty="0" err="1" smtClean="0">
                <a:latin typeface="Constantia" pitchFamily="18" charset="0"/>
                <a:hlinkClick r:id="rId2"/>
              </a:rPr>
              <a:t>mrt.gov.me</a:t>
            </a:r>
            <a:endParaRPr lang="en-US" sz="2400" b="1" dirty="0" smtClean="0">
              <a:latin typeface="Constantia" pitchFamily="18" charset="0"/>
            </a:endParaRPr>
          </a:p>
        </p:txBody>
      </p:sp>
      <p:sp>
        <p:nvSpPr>
          <p:cNvPr id="3" name="Title 2"/>
          <p:cNvSpPr>
            <a:spLocks noGrp="1"/>
          </p:cNvSpPr>
          <p:nvPr>
            <p:ph type="title"/>
          </p:nvPr>
        </p:nvSpPr>
        <p:spPr/>
        <p:txBody>
          <a:bodyPr/>
          <a:lstStyle/>
          <a:p>
            <a:pPr>
              <a:defRPr/>
            </a:pPr>
            <a:endParaRPr lang="en-US"/>
          </a:p>
        </p:txBody>
      </p:sp>
      <p:pic>
        <p:nvPicPr>
          <p:cNvPr id="5" name="Picture 1"/>
          <p:cNvPicPr>
            <a:picLocks noChangeAspect="1" noChangeArrowheads="1"/>
          </p:cNvPicPr>
          <p:nvPr/>
        </p:nvPicPr>
        <p:blipFill>
          <a:blip r:embed="rId3" cstate="print"/>
          <a:srcRect/>
          <a:stretch>
            <a:fillRect/>
          </a:stretch>
        </p:blipFill>
        <p:spPr bwMode="auto">
          <a:xfrm>
            <a:off x="3275856" y="0"/>
            <a:ext cx="3067496" cy="1916832"/>
          </a:xfrm>
          <a:prstGeom prst="rect">
            <a:avLst/>
          </a:prstGeom>
          <a:noFill/>
          <a:ln w="9525">
            <a:noFill/>
            <a:miter lim="800000"/>
            <a:headEnd/>
            <a:tailEnd/>
          </a:ln>
        </p:spPr>
      </p:pic>
      <p:pic>
        <p:nvPicPr>
          <p:cNvPr id="6" name="Picture 2" descr="http://static.panoramio.com/photos/original/59598088.jpg">
            <a:hlinkClick r:id="rId4"/>
          </p:cNvPr>
          <p:cNvPicPr>
            <a:picLocks noChangeAspect="1" noChangeArrowheads="1"/>
          </p:cNvPicPr>
          <p:nvPr/>
        </p:nvPicPr>
        <p:blipFill>
          <a:blip r:embed="rId5" cstate="print"/>
          <a:srcRect/>
          <a:stretch>
            <a:fillRect/>
          </a:stretch>
        </p:blipFill>
        <p:spPr bwMode="auto">
          <a:xfrm>
            <a:off x="0" y="4941169"/>
            <a:ext cx="3419872" cy="1916832"/>
          </a:xfrm>
          <a:prstGeom prst="rect">
            <a:avLst/>
          </a:prstGeom>
          <a:noFill/>
        </p:spPr>
      </p:pic>
      <p:pic>
        <p:nvPicPr>
          <p:cNvPr id="7" name="Picture 4" descr="http://t0.gstatic.com/images?q=tbn:ANd9GcSyJ1hpQnSqSWzjEsa_BU6KOLI6_cBpBbnYR9DhfIuw6GbCLkVX">
            <a:hlinkClick r:id="rId6"/>
          </p:cNvPr>
          <p:cNvPicPr>
            <a:picLocks noChangeAspect="1" noChangeArrowheads="1"/>
          </p:cNvPicPr>
          <p:nvPr/>
        </p:nvPicPr>
        <p:blipFill>
          <a:blip r:embed="rId7" cstate="print"/>
          <a:srcRect/>
          <a:stretch>
            <a:fillRect/>
          </a:stretch>
        </p:blipFill>
        <p:spPr bwMode="auto">
          <a:xfrm>
            <a:off x="6012160" y="4941168"/>
            <a:ext cx="3131840" cy="1916832"/>
          </a:xfrm>
          <a:prstGeom prst="rect">
            <a:avLst/>
          </a:prstGeom>
          <a:noFill/>
        </p:spPr>
      </p:pic>
      <p:pic>
        <p:nvPicPr>
          <p:cNvPr id="24578" name="Picture 2" descr="http://www.montenegro.travel/sites/montenegro.travel/files/multimedia/www_montenegro_bild_studio_me/objekti/foto/2012/02/Porto_Montenegro_10.jpg">
            <a:hlinkClick r:id="rId8"/>
          </p:cNvPr>
          <p:cNvPicPr>
            <a:picLocks noChangeAspect="1" noChangeArrowheads="1"/>
          </p:cNvPicPr>
          <p:nvPr/>
        </p:nvPicPr>
        <p:blipFill>
          <a:blip r:embed="rId9" cstate="print"/>
          <a:srcRect/>
          <a:stretch>
            <a:fillRect/>
          </a:stretch>
        </p:blipFill>
        <p:spPr bwMode="auto">
          <a:xfrm>
            <a:off x="2987823" y="4941168"/>
            <a:ext cx="3168353" cy="1916832"/>
          </a:xfrm>
          <a:prstGeom prst="rect">
            <a:avLst/>
          </a:prstGeom>
          <a:noFill/>
        </p:spPr>
      </p:pic>
      <p:pic>
        <p:nvPicPr>
          <p:cNvPr id="8" name="Picture 2" descr="http://aleksandarperovic.files.wordpress.com/2011/09/logo_ova-zemlja-nam-je-dom.jpg">
            <a:hlinkClick r:id="rId10"/>
          </p:cNvPr>
          <p:cNvPicPr>
            <a:picLocks noChangeAspect="1" noChangeArrowheads="1"/>
          </p:cNvPicPr>
          <p:nvPr/>
        </p:nvPicPr>
        <p:blipFill>
          <a:blip r:embed="rId11" cstate="print"/>
          <a:srcRect/>
          <a:stretch>
            <a:fillRect/>
          </a:stretch>
        </p:blipFill>
        <p:spPr bwMode="auto">
          <a:xfrm>
            <a:off x="0" y="0"/>
            <a:ext cx="2843808" cy="1728192"/>
          </a:xfrm>
          <a:prstGeom prst="rect">
            <a:avLst/>
          </a:prstGeom>
          <a:noFill/>
        </p:spPr>
      </p:pic>
      <p:pic>
        <p:nvPicPr>
          <p:cNvPr id="9" name="Picture 4" descr="https://twimg0-a.akamaihd.net/profile_images/2263471864/TwitAvatar.jpg">
            <a:hlinkClick r:id="rId12"/>
          </p:cNvPr>
          <p:cNvPicPr>
            <a:picLocks noChangeAspect="1" noChangeArrowheads="1"/>
          </p:cNvPicPr>
          <p:nvPr/>
        </p:nvPicPr>
        <p:blipFill>
          <a:blip r:embed="rId13" cstate="print"/>
          <a:srcRect/>
          <a:stretch>
            <a:fillRect/>
          </a:stretch>
        </p:blipFill>
        <p:spPr bwMode="auto">
          <a:xfrm>
            <a:off x="6804248" y="0"/>
            <a:ext cx="2339752" cy="19168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33256" y="3429000"/>
            <a:ext cx="9144000" cy="5116024"/>
          </a:xfrm>
        </p:spPr>
        <p:txBody>
          <a:bodyPr>
            <a:normAutofit/>
          </a:bodyPr>
          <a:lstStyle/>
          <a:p>
            <a:endParaRPr lang="sr-Latn-CS" sz="5000" dirty="0" smtClean="0">
              <a:latin typeface="Constantia" pitchFamily="18" charset="0"/>
            </a:endParaRPr>
          </a:p>
          <a:p>
            <a:pPr>
              <a:buNone/>
            </a:pPr>
            <a:endParaRPr lang="en-US" dirty="0"/>
          </a:p>
        </p:txBody>
      </p:sp>
      <p:sp>
        <p:nvSpPr>
          <p:cNvPr id="3" name="Title 2"/>
          <p:cNvSpPr>
            <a:spLocks noGrp="1"/>
          </p:cNvSpPr>
          <p:nvPr>
            <p:ph type="title"/>
          </p:nvPr>
        </p:nvSpPr>
        <p:spPr>
          <a:xfrm>
            <a:off x="0" y="274638"/>
            <a:ext cx="9144000" cy="1143000"/>
          </a:xfrm>
        </p:spPr>
        <p:txBody>
          <a:bodyPr>
            <a:normAutofit fontScale="90000"/>
          </a:bodyPr>
          <a:lstStyle/>
          <a:p>
            <a:pPr algn="ctr"/>
            <a:r>
              <a:rPr lang="sr-Latn-CS" sz="4400" dirty="0" smtClean="0">
                <a:solidFill>
                  <a:schemeClr val="tx1"/>
                </a:solidFill>
                <a:effectLst/>
                <a:latin typeface="Constantia" pitchFamily="18" charset="0"/>
              </a:rPr>
              <a:t>„Hot-spot” of the European and world biodiversity</a:t>
            </a:r>
          </a:p>
        </p:txBody>
      </p:sp>
      <p:sp>
        <p:nvSpPr>
          <p:cNvPr id="4" name="Rounded Rectangle 3"/>
          <p:cNvSpPr/>
          <p:nvPr/>
        </p:nvSpPr>
        <p:spPr>
          <a:xfrm>
            <a:off x="467544" y="1700808"/>
            <a:ext cx="2448272"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Latn-CS" sz="1600" b="1" dirty="0" smtClean="0">
                <a:solidFill>
                  <a:schemeClr val="tx1"/>
                </a:solidFill>
                <a:latin typeface="Constantia" pitchFamily="18" charset="0"/>
              </a:rPr>
              <a:t>Position of Montenegro on the main migratory corridor for birds (Adriatic corridor) makes it habitat for numerous birds. </a:t>
            </a:r>
          </a:p>
        </p:txBody>
      </p:sp>
      <p:sp>
        <p:nvSpPr>
          <p:cNvPr id="9" name="Rounded Rectangle 8"/>
          <p:cNvSpPr/>
          <p:nvPr/>
        </p:nvSpPr>
        <p:spPr>
          <a:xfrm>
            <a:off x="395536" y="3861048"/>
            <a:ext cx="259228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Latn-CS" sz="1600" b="1" dirty="0" smtClean="0">
                <a:solidFill>
                  <a:schemeClr val="tx1"/>
                </a:solidFill>
                <a:latin typeface="Constantia" pitchFamily="18" charset="0"/>
              </a:rPr>
              <a:t>About 60% of the country ais composed of the forests of hight quality, 45% are natural forests</a:t>
            </a:r>
            <a:endParaRPr lang="en-US" sz="1600" b="1" dirty="0" smtClean="0">
              <a:solidFill>
                <a:schemeClr val="tx1"/>
              </a:solidFill>
              <a:latin typeface="Constantia" pitchFamily="18" charset="0"/>
            </a:endParaRPr>
          </a:p>
        </p:txBody>
      </p:sp>
      <p:sp>
        <p:nvSpPr>
          <p:cNvPr id="11" name="Rounded Rectangle 10"/>
          <p:cNvSpPr/>
          <p:nvPr/>
        </p:nvSpPr>
        <p:spPr>
          <a:xfrm>
            <a:off x="5868144" y="4293096"/>
            <a:ext cx="2988840"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r-Latn-CS" sz="1600" b="1" dirty="0" smtClean="0">
                <a:solidFill>
                  <a:schemeClr val="tx1"/>
                </a:solidFill>
                <a:latin typeface="Constantia" pitchFamily="18" charset="0"/>
              </a:rPr>
              <a:t>Coastal area of  Montenegro together  with the Skadar lake, Lovćen and Prokletije is the most important center of biodiversity of </a:t>
            </a:r>
            <a:r>
              <a:rPr lang="en-US" sz="1600" b="1" dirty="0" smtClean="0">
                <a:solidFill>
                  <a:schemeClr val="tx1"/>
                </a:solidFill>
                <a:latin typeface="Constantia" pitchFamily="18" charset="0"/>
              </a:rPr>
              <a:t>reptiles and amphibians </a:t>
            </a:r>
            <a:r>
              <a:rPr lang="sr-Latn-ME" sz="1600" b="1" dirty="0" smtClean="0">
                <a:solidFill>
                  <a:schemeClr val="tx1"/>
                </a:solidFill>
                <a:latin typeface="Constantia" pitchFamily="18" charset="0"/>
              </a:rPr>
              <a:t> on Balkan Peninsula and Europe</a:t>
            </a:r>
            <a:endParaRPr lang="sr-Latn-CS" sz="1600" b="1" dirty="0" smtClean="0">
              <a:solidFill>
                <a:schemeClr val="tx1"/>
              </a:solidFill>
              <a:latin typeface="Constantia" pitchFamily="18" charset="0"/>
            </a:endParaRPr>
          </a:p>
        </p:txBody>
      </p:sp>
      <p:sp>
        <p:nvSpPr>
          <p:cNvPr id="13" name="Oval 12"/>
          <p:cNvSpPr/>
          <p:nvPr/>
        </p:nvSpPr>
        <p:spPr>
          <a:xfrm>
            <a:off x="2771800" y="4581128"/>
            <a:ext cx="3312368" cy="2016224"/>
          </a:xfrm>
          <a:prstGeom prst="ellipse">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ME" sz="1600" b="1" dirty="0" smtClean="0">
                <a:solidFill>
                  <a:schemeClr val="tx1"/>
                </a:solidFill>
                <a:latin typeface="Constantia" pitchFamily="18" charset="0"/>
              </a:rPr>
              <a:t>Out of </a:t>
            </a:r>
            <a:r>
              <a:rPr lang="en-US" sz="1600" b="1" dirty="0" smtClean="0">
                <a:solidFill>
                  <a:schemeClr val="tx1"/>
                </a:solidFill>
                <a:latin typeface="Constantia" pitchFamily="18" charset="0"/>
              </a:rPr>
              <a:t>526 </a:t>
            </a:r>
            <a:r>
              <a:rPr lang="x-none" sz="1600" b="1" smtClean="0">
                <a:solidFill>
                  <a:schemeClr val="tx1"/>
                </a:solidFill>
                <a:latin typeface="Constantia" pitchFamily="18" charset="0"/>
              </a:rPr>
              <a:t>species in Europe</a:t>
            </a:r>
            <a:r>
              <a:rPr lang="en-US" sz="1600" b="1" dirty="0" smtClean="0">
                <a:solidFill>
                  <a:schemeClr val="tx1"/>
                </a:solidFill>
                <a:latin typeface="Constantia" pitchFamily="18" charset="0"/>
              </a:rPr>
              <a:t>, 330 </a:t>
            </a:r>
            <a:r>
              <a:rPr lang="sr-Latn-ME" sz="1600" b="1" dirty="0" smtClean="0">
                <a:solidFill>
                  <a:schemeClr val="tx1"/>
                </a:solidFill>
                <a:latin typeface="Constantia" pitchFamily="18" charset="0"/>
              </a:rPr>
              <a:t>are </a:t>
            </a:r>
            <a:r>
              <a:rPr lang="en-US" sz="1600" b="1" dirty="0" err="1" smtClean="0">
                <a:solidFill>
                  <a:schemeClr val="tx1"/>
                </a:solidFill>
                <a:latin typeface="Constantia" pitchFamily="18" charset="0"/>
              </a:rPr>
              <a:t>regul</a:t>
            </a:r>
            <a:r>
              <a:rPr lang="x-none" sz="1600" b="1" smtClean="0">
                <a:solidFill>
                  <a:schemeClr val="tx1"/>
                </a:solidFill>
                <a:latin typeface="Constantia" pitchFamily="18" charset="0"/>
              </a:rPr>
              <a:t>ar</a:t>
            </a:r>
            <a:r>
              <a:rPr lang="en-US" sz="1600" b="1" dirty="0" smtClean="0">
                <a:solidFill>
                  <a:schemeClr val="tx1"/>
                </a:solidFill>
                <a:latin typeface="Constantia" pitchFamily="18" charset="0"/>
              </a:rPr>
              <a:t>l</a:t>
            </a:r>
            <a:r>
              <a:rPr lang="x-none" sz="1600" b="1" smtClean="0">
                <a:solidFill>
                  <a:schemeClr val="tx1"/>
                </a:solidFill>
                <a:latin typeface="Constantia" pitchFamily="18" charset="0"/>
              </a:rPr>
              <a:t>y</a:t>
            </a:r>
            <a:r>
              <a:rPr lang="en-US" sz="1600" b="1" dirty="0" smtClean="0">
                <a:solidFill>
                  <a:schemeClr val="tx1"/>
                </a:solidFill>
                <a:latin typeface="Constantia" pitchFamily="18" charset="0"/>
              </a:rPr>
              <a:t> occur</a:t>
            </a:r>
            <a:r>
              <a:rPr lang="x-none" sz="1600" b="1" smtClean="0">
                <a:solidFill>
                  <a:schemeClr val="tx1"/>
                </a:solidFill>
                <a:latin typeface="Constantia" pitchFamily="18" charset="0"/>
              </a:rPr>
              <a:t>ing</a:t>
            </a:r>
            <a:endParaRPr lang="sr-Latn-CS" sz="1600" b="1" dirty="0" smtClean="0">
              <a:solidFill>
                <a:schemeClr val="tx1"/>
              </a:solidFill>
              <a:latin typeface="Constantia" pitchFamily="18" charset="0"/>
            </a:endParaRPr>
          </a:p>
        </p:txBody>
      </p:sp>
      <p:pic>
        <p:nvPicPr>
          <p:cNvPr id="14" name="Picture 2" descr="http://www.booking.me/userFiles/upload/images/zabljak1.jpg">
            <a:hlinkClick r:id="rId3"/>
          </p:cNvPr>
          <p:cNvPicPr>
            <a:picLocks noChangeAspect="1" noChangeArrowheads="1"/>
          </p:cNvPicPr>
          <p:nvPr/>
        </p:nvPicPr>
        <p:blipFill>
          <a:blip r:embed="rId4" cstate="print"/>
          <a:srcRect/>
          <a:stretch>
            <a:fillRect/>
          </a:stretch>
        </p:blipFill>
        <p:spPr bwMode="auto">
          <a:xfrm>
            <a:off x="3491880" y="1484785"/>
            <a:ext cx="4762500" cy="26642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a:bodyPr>
          <a:lstStyle/>
          <a:p>
            <a:pPr algn="ctr"/>
            <a:r>
              <a:rPr lang="sr-Latn-CS" sz="4400" dirty="0" smtClean="0">
                <a:solidFill>
                  <a:schemeClr val="tx1"/>
                </a:solidFill>
                <a:effectLst/>
                <a:latin typeface="Constantia" pitchFamily="18" charset="0"/>
              </a:rPr>
              <a:t>Network of protected areas</a:t>
            </a:r>
          </a:p>
        </p:txBody>
      </p:sp>
      <p:sp>
        <p:nvSpPr>
          <p:cNvPr id="4" name="Rounded Rectangle 3"/>
          <p:cNvSpPr/>
          <p:nvPr/>
        </p:nvSpPr>
        <p:spPr>
          <a:xfrm>
            <a:off x="467544" y="1700808"/>
            <a:ext cx="2448272" cy="1800200"/>
          </a:xfrm>
          <a:prstGeom prst="roundRect">
            <a:avLst/>
          </a:prstGeom>
          <a:solidFill>
            <a:srgbClr val="FFC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1600" b="1" dirty="0" smtClean="0">
                <a:solidFill>
                  <a:schemeClr val="tx1"/>
                </a:solidFill>
                <a:latin typeface="Constantia" pitchFamily="18" charset="0"/>
              </a:rPr>
              <a:t>International level:</a:t>
            </a:r>
          </a:p>
          <a:p>
            <a:pPr algn="ctr">
              <a:buFontTx/>
              <a:buChar char="-"/>
            </a:pPr>
            <a:r>
              <a:rPr lang="sr-Latn-CS" sz="1600" b="1" dirty="0" smtClean="0">
                <a:solidFill>
                  <a:schemeClr val="tx1"/>
                </a:solidFill>
                <a:latin typeface="Constantia" pitchFamily="18" charset="0"/>
              </a:rPr>
              <a:t> River basin of Tara, M&amp;B UNESCO Biosphere Reservat, including NP Durmitor with Tare Canyon</a:t>
            </a:r>
            <a:endParaRPr lang="en-US" sz="1600" b="1" dirty="0" smtClean="0">
              <a:solidFill>
                <a:schemeClr val="tx1"/>
              </a:solidFill>
              <a:latin typeface="Constantia" pitchFamily="18" charset="0"/>
            </a:endParaRPr>
          </a:p>
        </p:txBody>
      </p:sp>
      <p:sp>
        <p:nvSpPr>
          <p:cNvPr id="12" name="Oval 11"/>
          <p:cNvSpPr/>
          <p:nvPr/>
        </p:nvSpPr>
        <p:spPr>
          <a:xfrm>
            <a:off x="2987824" y="1772816"/>
            <a:ext cx="2952328" cy="1440160"/>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CS" sz="1600" b="1" dirty="0" smtClean="0">
                <a:solidFill>
                  <a:schemeClr val="tx1"/>
                </a:solidFill>
                <a:latin typeface="Constantia" pitchFamily="18" charset="0"/>
              </a:rPr>
              <a:t>International level</a:t>
            </a:r>
          </a:p>
          <a:p>
            <a:pPr algn="ctr"/>
            <a:r>
              <a:rPr lang="sr-Latn-CS" sz="1600" b="1" dirty="0" smtClean="0">
                <a:solidFill>
                  <a:schemeClr val="tx1"/>
                </a:solidFill>
                <a:latin typeface="Constantia" pitchFamily="18" charset="0"/>
              </a:rPr>
              <a:t>Kotor – Risan Bay</a:t>
            </a:r>
            <a:endParaRPr lang="en-US" sz="1600" b="1" dirty="0" smtClean="0">
              <a:solidFill>
                <a:schemeClr val="tx1"/>
              </a:solidFill>
              <a:latin typeface="Constantia" pitchFamily="18" charset="0"/>
            </a:endParaRPr>
          </a:p>
          <a:p>
            <a:endParaRPr lang="sr-Latn-CS" sz="1600" b="1" dirty="0" smtClean="0">
              <a:solidFill>
                <a:schemeClr val="tx1"/>
              </a:solidFill>
              <a:latin typeface="Constantia" pitchFamily="18" charset="0"/>
            </a:endParaRPr>
          </a:p>
        </p:txBody>
      </p:sp>
      <p:sp>
        <p:nvSpPr>
          <p:cNvPr id="11" name="Rounded Rectangle 10"/>
          <p:cNvSpPr/>
          <p:nvPr/>
        </p:nvSpPr>
        <p:spPr>
          <a:xfrm>
            <a:off x="5868144" y="1628800"/>
            <a:ext cx="2988840" cy="2592288"/>
          </a:xfrm>
          <a:prstGeom prst="roundRect">
            <a:avLst/>
          </a:prstGeom>
          <a:solidFill>
            <a:srgbClr val="FFC00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CS" sz="1600" b="1" dirty="0" smtClean="0">
              <a:solidFill>
                <a:schemeClr val="tx1"/>
              </a:solidFill>
              <a:latin typeface="Constantia" pitchFamily="18" charset="0"/>
            </a:endParaRPr>
          </a:p>
          <a:p>
            <a:pPr algn="ctr"/>
            <a:endParaRPr lang="sr-Latn-CS" sz="1600" b="1" dirty="0" smtClean="0">
              <a:solidFill>
                <a:schemeClr val="tx1"/>
              </a:solidFill>
              <a:latin typeface="Constantia" pitchFamily="18" charset="0"/>
            </a:endParaRPr>
          </a:p>
          <a:p>
            <a:pPr algn="ctr"/>
            <a:r>
              <a:rPr lang="sr-Latn-CS" sz="1600" b="1" dirty="0" smtClean="0">
                <a:solidFill>
                  <a:schemeClr val="tx1"/>
                </a:solidFill>
                <a:latin typeface="Constantia" pitchFamily="18" charset="0"/>
              </a:rPr>
              <a:t>International level:</a:t>
            </a:r>
          </a:p>
          <a:p>
            <a:pPr algn="ctr"/>
            <a:endParaRPr lang="sr-Latn-CS" sz="1600" b="1" dirty="0" smtClean="0">
              <a:solidFill>
                <a:schemeClr val="tx1"/>
              </a:solidFill>
              <a:latin typeface="Constantia" pitchFamily="18" charset="0"/>
            </a:endParaRPr>
          </a:p>
          <a:p>
            <a:pPr algn="ctr"/>
            <a:r>
              <a:rPr lang="sr-Latn-CS" sz="1600" b="1" dirty="0" smtClean="0">
                <a:solidFill>
                  <a:schemeClr val="tx1"/>
                </a:solidFill>
                <a:latin typeface="Constantia" pitchFamily="18" charset="0"/>
              </a:rPr>
              <a:t>- Skadar lake and Tivatska solila – Ramsar Wetlands (habitats of water birds)</a:t>
            </a:r>
          </a:p>
          <a:p>
            <a:endParaRPr lang="en-US" sz="1600" b="1" dirty="0" smtClean="0">
              <a:solidFill>
                <a:schemeClr val="tx1"/>
              </a:solidFill>
              <a:latin typeface="Constantia" pitchFamily="18" charset="0"/>
            </a:endParaRPr>
          </a:p>
          <a:p>
            <a:pPr>
              <a:buFontTx/>
              <a:buChar char="-"/>
            </a:pPr>
            <a:endParaRPr lang="en-US" sz="1600" dirty="0" smtClean="0">
              <a:latin typeface="Constantia" pitchFamily="18" charset="0"/>
              <a:ea typeface="Times New Roman"/>
              <a:cs typeface="Times New Roman"/>
            </a:endParaRPr>
          </a:p>
          <a:p>
            <a:endParaRPr lang="en-US" sz="1600" dirty="0">
              <a:latin typeface="Constantia" pitchFamily="18" charset="0"/>
              <a:ea typeface="Times New Roman"/>
              <a:cs typeface="Times New Roman"/>
            </a:endParaRPr>
          </a:p>
        </p:txBody>
      </p:sp>
      <p:sp>
        <p:nvSpPr>
          <p:cNvPr id="13" name="Oval 12"/>
          <p:cNvSpPr/>
          <p:nvPr/>
        </p:nvSpPr>
        <p:spPr>
          <a:xfrm>
            <a:off x="2699792" y="3429000"/>
            <a:ext cx="3456384" cy="316835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sr-Latn-CS" sz="1600" b="1" dirty="0" smtClean="0">
              <a:solidFill>
                <a:schemeClr val="tx1"/>
              </a:solidFill>
              <a:latin typeface="Constantia" pitchFamily="18" charset="0"/>
            </a:endParaRPr>
          </a:p>
          <a:p>
            <a:pPr algn="ctr">
              <a:defRPr/>
            </a:pPr>
            <a:endParaRPr lang="sr-Latn-CS" sz="1600" b="1" dirty="0" smtClean="0">
              <a:solidFill>
                <a:schemeClr val="tx1"/>
              </a:solidFill>
              <a:latin typeface="Constantia" pitchFamily="18" charset="0"/>
            </a:endParaRPr>
          </a:p>
          <a:p>
            <a:pPr algn="ctr">
              <a:defRPr/>
            </a:pPr>
            <a:r>
              <a:rPr lang="sr-Latn-CS" sz="1600" b="1" dirty="0" smtClean="0">
                <a:solidFill>
                  <a:schemeClr val="tx1"/>
                </a:solidFill>
                <a:latin typeface="Constantia" pitchFamily="18" charset="0"/>
              </a:rPr>
              <a:t>National level:</a:t>
            </a:r>
          </a:p>
          <a:p>
            <a:pPr algn="ctr">
              <a:buFontTx/>
              <a:buChar char="-"/>
              <a:defRPr/>
            </a:pPr>
            <a:r>
              <a:rPr lang="sr-Latn-CS" sz="1600" b="1" dirty="0" smtClean="0">
                <a:solidFill>
                  <a:schemeClr val="tx1"/>
                </a:solidFill>
                <a:latin typeface="Constantia" pitchFamily="18" charset="0"/>
              </a:rPr>
              <a:t> 5 National parks</a:t>
            </a:r>
          </a:p>
          <a:p>
            <a:pPr algn="ctr">
              <a:buFontTx/>
              <a:buChar char="-"/>
              <a:defRPr/>
            </a:pPr>
            <a:r>
              <a:rPr lang="sr-Latn-CS" sz="1600" b="1" dirty="0" smtClean="0">
                <a:solidFill>
                  <a:schemeClr val="tx1"/>
                </a:solidFill>
                <a:latin typeface="Constantia" pitchFamily="18" charset="0"/>
              </a:rPr>
              <a:t>-monuments of nature</a:t>
            </a:r>
          </a:p>
          <a:p>
            <a:pPr algn="ctr" fontAlgn="ctr">
              <a:buFontTx/>
              <a:buChar char="-"/>
            </a:pPr>
            <a:r>
              <a:rPr lang="sr-Latn-CS" sz="1600" b="1" dirty="0" smtClean="0">
                <a:solidFill>
                  <a:schemeClr val="tx1"/>
                </a:solidFill>
                <a:latin typeface="Constantia" pitchFamily="18" charset="0"/>
              </a:rPr>
              <a:t>Landscapes of special characteristics </a:t>
            </a:r>
          </a:p>
          <a:p>
            <a:pPr algn="ctr" fontAlgn="ctr">
              <a:buFontTx/>
              <a:buChar char="-"/>
            </a:pPr>
            <a:r>
              <a:rPr lang="en-US" sz="1600" b="1" dirty="0" smtClean="0">
                <a:solidFill>
                  <a:schemeClr val="tx1"/>
                </a:solidFill>
                <a:latin typeface="Constantia" pitchFamily="18" charset="0"/>
              </a:rPr>
              <a:t>S</a:t>
            </a:r>
            <a:r>
              <a:rPr lang="sr-Latn-ME" sz="1600" b="1" dirty="0" smtClean="0">
                <a:solidFill>
                  <a:schemeClr val="tx1"/>
                </a:solidFill>
                <a:latin typeface="Constantia" pitchFamily="18" charset="0"/>
              </a:rPr>
              <a:t>trict nature reservats</a:t>
            </a:r>
            <a:endParaRPr lang="sr-Latn-CS" sz="1600" b="1" dirty="0" smtClean="0">
              <a:solidFill>
                <a:schemeClr val="tx1"/>
              </a:solidFill>
              <a:latin typeface="Constantia" pitchFamily="18" charset="0"/>
            </a:endParaRPr>
          </a:p>
          <a:p>
            <a:pPr algn="ctr" fontAlgn="ctr"/>
            <a:r>
              <a:rPr lang="sr-Latn-CS" sz="1600" b="1" dirty="0" smtClean="0">
                <a:solidFill>
                  <a:schemeClr val="tx1"/>
                </a:solidFill>
                <a:latin typeface="Constantia" pitchFamily="18" charset="0"/>
              </a:rPr>
              <a:t>TOTAL: 9,047%</a:t>
            </a:r>
            <a:endParaRPr lang="en-US" sz="1600" b="1" dirty="0" smtClean="0">
              <a:solidFill>
                <a:schemeClr val="tx1"/>
              </a:solidFill>
              <a:latin typeface="Constantia" pitchFamily="18" charset="0"/>
            </a:endParaRPr>
          </a:p>
          <a:p>
            <a:pPr fontAlgn="ctr"/>
            <a:endParaRPr lang="en-US" sz="1600" b="1" dirty="0" smtClean="0">
              <a:solidFill>
                <a:schemeClr val="tx1"/>
              </a:solidFill>
              <a:latin typeface="Constantia" pitchFamily="18" charset="0"/>
            </a:endParaRPr>
          </a:p>
          <a:p>
            <a:pPr algn="ctr">
              <a:buFontTx/>
              <a:buChar char="-"/>
              <a:defRPr/>
            </a:pPr>
            <a:endParaRPr lang="sr-Latn-CS" sz="1600" b="1" dirty="0" smtClean="0">
              <a:solidFill>
                <a:schemeClr val="tx1"/>
              </a:solidFill>
              <a:latin typeface="Constantia" pitchFamily="18" charset="0"/>
            </a:endParaRPr>
          </a:p>
          <a:p>
            <a:pPr algn="ctr">
              <a:buFontTx/>
              <a:buChar char="-"/>
              <a:defRPr/>
            </a:pPr>
            <a:endParaRPr lang="sr-Latn-CS" sz="1600" b="1" dirty="0" smtClean="0">
              <a:solidFill>
                <a:schemeClr val="tx1"/>
              </a:solidFill>
              <a:latin typeface="Constantia" pitchFamily="18" charset="0"/>
            </a:endParaRPr>
          </a:p>
        </p:txBody>
      </p:sp>
      <p:pic>
        <p:nvPicPr>
          <p:cNvPr id="61442" name="Picture 2" descr="http://www.deviantart.com/download/56843182/Kanjon_Morace_by_godislove.jpg">
            <a:hlinkClick r:id="rId3"/>
          </p:cNvPr>
          <p:cNvPicPr>
            <a:picLocks noChangeAspect="1" noChangeArrowheads="1"/>
          </p:cNvPicPr>
          <p:nvPr/>
        </p:nvPicPr>
        <p:blipFill>
          <a:blip r:embed="rId4" cstate="print"/>
          <a:srcRect/>
          <a:stretch>
            <a:fillRect/>
          </a:stretch>
        </p:blipFill>
        <p:spPr bwMode="auto">
          <a:xfrm>
            <a:off x="611559" y="3789040"/>
            <a:ext cx="2088233" cy="3068960"/>
          </a:xfrm>
          <a:prstGeom prst="rect">
            <a:avLst/>
          </a:prstGeom>
          <a:noFill/>
        </p:spPr>
      </p:pic>
      <p:pic>
        <p:nvPicPr>
          <p:cNvPr id="14" name="Picture 7" descr="C:\Users\dusanka.pavicevic\AppData\Local\Microsoft\Windows\Temporary Internet Files\Content.Outlook\TO6EJTGM\skadarsko jezero (2).jpg"/>
          <p:cNvPicPr>
            <a:picLocks noChangeAspect="1" noChangeArrowheads="1"/>
          </p:cNvPicPr>
          <p:nvPr/>
        </p:nvPicPr>
        <p:blipFill>
          <a:blip r:embed="rId5" cstate="print"/>
          <a:srcRect/>
          <a:stretch>
            <a:fillRect/>
          </a:stretch>
        </p:blipFill>
        <p:spPr bwMode="auto">
          <a:xfrm>
            <a:off x="6228184" y="4481513"/>
            <a:ext cx="2555776" cy="237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00808"/>
            <a:ext cx="8229600" cy="4525963"/>
          </a:xfrm>
        </p:spPr>
        <p:txBody>
          <a:bodyPr>
            <a:normAutofit/>
          </a:bodyPr>
          <a:lstStyle/>
          <a:p>
            <a:pPr algn="ctr"/>
            <a:r>
              <a:rPr lang="sr-Latn-ME" sz="2600" dirty="0" smtClean="0">
                <a:latin typeface="Constantia" pitchFamily="18" charset="0"/>
              </a:rPr>
              <a:t>According to the UNDP Study total economic value of protected areas amounts to </a:t>
            </a:r>
            <a:r>
              <a:rPr lang="sr-Latn-ME" sz="2600" b="1" u="sng" dirty="0" smtClean="0">
                <a:latin typeface="Constantia" pitchFamily="18" charset="0"/>
              </a:rPr>
              <a:t>€68.000.000</a:t>
            </a:r>
            <a:r>
              <a:rPr lang="sr-Latn-ME" sz="2600" dirty="0" smtClean="0">
                <a:latin typeface="Constantia" pitchFamily="18" charset="0"/>
              </a:rPr>
              <a:t> ili </a:t>
            </a:r>
            <a:r>
              <a:rPr lang="sr-Latn-ME" sz="2600" b="1" u="sng" dirty="0" smtClean="0">
                <a:latin typeface="Constantia" pitchFamily="18" charset="0"/>
              </a:rPr>
              <a:t>2.2 % BDP-a</a:t>
            </a:r>
            <a:r>
              <a:rPr lang="sr-Latn-ME" sz="2600" dirty="0" smtClean="0">
                <a:latin typeface="Constantia" pitchFamily="18" charset="0"/>
              </a:rPr>
              <a:t> (€106 per capita).</a:t>
            </a:r>
          </a:p>
          <a:p>
            <a:pPr algn="ctr"/>
            <a:r>
              <a:rPr lang="sr-Latn-ME" sz="2600" dirty="0" smtClean="0">
                <a:latin typeface="Constantia" pitchFamily="18" charset="0"/>
              </a:rPr>
              <a:t>Eco tourism</a:t>
            </a:r>
          </a:p>
          <a:p>
            <a:pPr algn="ctr"/>
            <a:endParaRPr lang="sr-Latn-ME" sz="1000" dirty="0" smtClean="0">
              <a:latin typeface="Constantia" pitchFamily="18" charset="0"/>
            </a:endParaRPr>
          </a:p>
          <a:p>
            <a:pPr algn="ctr"/>
            <a:r>
              <a:rPr lang="sr-Latn-ME" sz="2600" b="1" u="sng" dirty="0" smtClean="0">
                <a:latin typeface="Constantia" pitchFamily="18" charset="0"/>
              </a:rPr>
              <a:t>Organic agriculture</a:t>
            </a:r>
          </a:p>
          <a:p>
            <a:pPr algn="ctr"/>
            <a:r>
              <a:rPr lang="en-US" sz="2600" b="1" u="sng" dirty="0" smtClean="0">
                <a:latin typeface="Constantia" pitchFamily="18" charset="0"/>
              </a:rPr>
              <a:t>E</a:t>
            </a:r>
            <a:r>
              <a:rPr lang="sr-Latn-ME" sz="2600" b="1" u="sng" dirty="0" smtClean="0">
                <a:latin typeface="Constantia" pitchFamily="18" charset="0"/>
              </a:rPr>
              <a:t>co Tourism</a:t>
            </a:r>
          </a:p>
          <a:p>
            <a:pPr algn="ctr"/>
            <a:r>
              <a:rPr lang="en-US" sz="2600" b="1" u="sng" dirty="0" err="1" smtClean="0">
                <a:latin typeface="Constantia" pitchFamily="18" charset="0"/>
              </a:rPr>
              <a:t>Ren</a:t>
            </a:r>
            <a:r>
              <a:rPr lang="sr-Latn-ME" sz="2600" b="1" u="sng" dirty="0" smtClean="0">
                <a:latin typeface="Constantia" pitchFamily="18" charset="0"/>
              </a:rPr>
              <a:t>ewable Energy Sources</a:t>
            </a:r>
          </a:p>
          <a:p>
            <a:pPr lvl="1" algn="ctr"/>
            <a:r>
              <a:rPr lang="en-US" sz="2400" dirty="0" smtClean="0">
                <a:latin typeface="Constantia" pitchFamily="18" charset="0"/>
              </a:rPr>
              <a:t>S</a:t>
            </a:r>
            <a:r>
              <a:rPr lang="sr-Latn-ME" sz="2400" dirty="0" smtClean="0">
                <a:latin typeface="Constantia" pitchFamily="18" charset="0"/>
              </a:rPr>
              <a:t>mall HP, Wind Farms, Solar Panels, Biomass</a:t>
            </a:r>
          </a:p>
          <a:p>
            <a:endParaRPr lang="en-US" dirty="0"/>
          </a:p>
        </p:txBody>
      </p:sp>
      <p:sp>
        <p:nvSpPr>
          <p:cNvPr id="3" name="Title 2"/>
          <p:cNvSpPr>
            <a:spLocks noGrp="1"/>
          </p:cNvSpPr>
          <p:nvPr>
            <p:ph type="title"/>
          </p:nvPr>
        </p:nvSpPr>
        <p:spPr/>
        <p:txBody>
          <a:bodyPr/>
          <a:lstStyle/>
          <a:p>
            <a:endParaRPr lang="en-US"/>
          </a:p>
        </p:txBody>
      </p:sp>
      <p:sp>
        <p:nvSpPr>
          <p:cNvPr id="4" name="Oval 3"/>
          <p:cNvSpPr/>
          <p:nvPr/>
        </p:nvSpPr>
        <p:spPr>
          <a:xfrm>
            <a:off x="2555776" y="2996952"/>
            <a:ext cx="3816424" cy="57606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2400" dirty="0" smtClean="0">
                <a:solidFill>
                  <a:schemeClr val="tx1"/>
                </a:solidFill>
                <a:latin typeface="Constantia" pitchFamily="18" charset="0"/>
              </a:rPr>
              <a:t>Green Economy</a:t>
            </a:r>
          </a:p>
        </p:txBody>
      </p:sp>
      <p:pic>
        <p:nvPicPr>
          <p:cNvPr id="5" name="Picture 2" descr="C:\Users\ivana.vojinovic\Documents\Administracija\Razno\ENG.png"/>
          <p:cNvPicPr>
            <a:picLocks noChangeAspect="1" noChangeArrowheads="1"/>
          </p:cNvPicPr>
          <p:nvPr/>
        </p:nvPicPr>
        <p:blipFill>
          <a:blip r:embed="rId2" cstate="print"/>
          <a:srcRect/>
          <a:stretch>
            <a:fillRect/>
          </a:stretch>
        </p:blipFill>
        <p:spPr bwMode="auto">
          <a:xfrm>
            <a:off x="3131840" y="1"/>
            <a:ext cx="3312368" cy="1628800"/>
          </a:xfrm>
          <a:prstGeom prst="rect">
            <a:avLst/>
          </a:prstGeom>
          <a:noFill/>
        </p:spPr>
      </p:pic>
      <p:pic>
        <p:nvPicPr>
          <p:cNvPr id="6" name="Picture 2" descr="http://www.nparkovi.me/sajt/images/stories/svi/Durmitor07.jpg">
            <a:hlinkClick r:id="rId3"/>
          </p:cNvPr>
          <p:cNvPicPr>
            <a:picLocks noChangeAspect="1" noChangeArrowheads="1"/>
          </p:cNvPicPr>
          <p:nvPr/>
        </p:nvPicPr>
        <p:blipFill>
          <a:blip r:embed="rId4" cstate="print"/>
          <a:srcRect/>
          <a:stretch>
            <a:fillRect/>
          </a:stretch>
        </p:blipFill>
        <p:spPr bwMode="auto">
          <a:xfrm>
            <a:off x="0" y="5373216"/>
            <a:ext cx="3203848" cy="1484784"/>
          </a:xfrm>
          <a:prstGeom prst="rect">
            <a:avLst/>
          </a:prstGeom>
          <a:noFill/>
        </p:spPr>
      </p:pic>
      <p:pic>
        <p:nvPicPr>
          <p:cNvPr id="7" name="Picture 4" descr="http://upload.wikimedia.org/wikipedia/commons/thumb/a/a4/BiogradskaGora.jpg/200px-BiogradskaGora.jpg">
            <a:hlinkClick r:id="rId5"/>
          </p:cNvPr>
          <p:cNvPicPr>
            <a:picLocks noChangeAspect="1" noChangeArrowheads="1"/>
          </p:cNvPicPr>
          <p:nvPr/>
        </p:nvPicPr>
        <p:blipFill>
          <a:blip r:embed="rId6" cstate="print"/>
          <a:srcRect/>
          <a:stretch>
            <a:fillRect/>
          </a:stretch>
        </p:blipFill>
        <p:spPr bwMode="auto">
          <a:xfrm>
            <a:off x="3203848" y="5373216"/>
            <a:ext cx="3345160" cy="1484784"/>
          </a:xfrm>
          <a:prstGeom prst="rect">
            <a:avLst/>
          </a:prstGeom>
          <a:noFill/>
        </p:spPr>
      </p:pic>
      <p:pic>
        <p:nvPicPr>
          <p:cNvPr id="8" name="Picture 2" descr="C:\Users\ivana.vojinovic\Desktop\skadarsko%20jezero%20x.jpg"/>
          <p:cNvPicPr>
            <a:picLocks noChangeAspect="1" noChangeArrowheads="1"/>
          </p:cNvPicPr>
          <p:nvPr/>
        </p:nvPicPr>
        <p:blipFill>
          <a:blip r:embed="rId7" cstate="print"/>
          <a:srcRect/>
          <a:stretch>
            <a:fillRect/>
          </a:stretch>
        </p:blipFill>
        <p:spPr bwMode="auto">
          <a:xfrm>
            <a:off x="6372200" y="5373216"/>
            <a:ext cx="2771800" cy="14847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60648"/>
            <a:ext cx="8229600" cy="1143000"/>
          </a:xfrm>
        </p:spPr>
        <p:txBody>
          <a:bodyPr>
            <a:normAutofit/>
          </a:bodyPr>
          <a:lstStyle/>
          <a:p>
            <a:pPr algn="ctr"/>
            <a:r>
              <a:rPr lang="sr-Latn-ME" sz="3100" dirty="0" smtClean="0">
                <a:solidFill>
                  <a:schemeClr val="tx1"/>
                </a:solidFill>
                <a:effectLst/>
                <a:latin typeface="Constantia" pitchFamily="18" charset="0"/>
              </a:rPr>
              <a:t>		</a:t>
            </a:r>
            <a:r>
              <a:rPr lang="en-US" sz="3100" dirty="0" smtClean="0">
                <a:solidFill>
                  <a:schemeClr val="tx1"/>
                </a:solidFill>
                <a:effectLst/>
                <a:latin typeface="Constantia" pitchFamily="18" charset="0"/>
              </a:rPr>
              <a:t>I</a:t>
            </a:r>
            <a:r>
              <a:rPr lang="sr-Latn-ME" sz="3100" dirty="0" smtClean="0">
                <a:solidFill>
                  <a:schemeClr val="tx1"/>
                </a:solidFill>
                <a:effectLst/>
                <a:latin typeface="Constantia" pitchFamily="18" charset="0"/>
              </a:rPr>
              <a:t>nvestment opportunities in 			waste treatment</a:t>
            </a:r>
            <a:endParaRPr lang="en-US" sz="3100" dirty="0" smtClean="0">
              <a:solidFill>
                <a:schemeClr val="tx1"/>
              </a:solidFill>
              <a:effectLst/>
              <a:latin typeface="Constantia" pitchFamily="18" charset="0"/>
            </a:endParaRPr>
          </a:p>
        </p:txBody>
      </p:sp>
      <p:sp>
        <p:nvSpPr>
          <p:cNvPr id="4" name="Rectangle 25"/>
          <p:cNvSpPr>
            <a:spLocks noGrp="1" noChangeArrowheads="1"/>
          </p:cNvSpPr>
          <p:nvPr>
            <p:ph idx="1"/>
          </p:nvPr>
        </p:nvSpPr>
        <p:spPr bwMode="auto">
          <a:xfrm>
            <a:off x="395536" y="2564904"/>
            <a:ext cx="8229600" cy="1487587"/>
          </a:xfrm>
          <a:prstGeom prst="rect">
            <a:avLst/>
          </a:prstGeom>
          <a:noFill/>
          <a:ln w="9525">
            <a:noFill/>
            <a:miter lim="800000"/>
            <a:headEnd/>
            <a:tailEnd/>
          </a:ln>
        </p:spPr>
        <p:txBody>
          <a:bodyPr>
            <a:spAutoFit/>
          </a:bodyPr>
          <a:lstStyle/>
          <a:p>
            <a:pPr algn="ctr">
              <a:buFontTx/>
              <a:buChar char="-"/>
            </a:pPr>
            <a:r>
              <a:rPr lang="sr-Latn-ME" sz="2800" dirty="0" smtClean="0">
                <a:latin typeface="Constantia" pitchFamily="18" charset="0"/>
              </a:rPr>
              <a:t>Treatment of non </a:t>
            </a:r>
            <a:r>
              <a:rPr lang="en-US" sz="2800" dirty="0" smtClean="0">
                <a:latin typeface="Constantia" pitchFamily="18" charset="0"/>
              </a:rPr>
              <a:t>hazardous</a:t>
            </a:r>
            <a:r>
              <a:rPr lang="sr-Latn-ME" sz="2800" dirty="0" smtClean="0">
                <a:latin typeface="Constantia" pitchFamily="18" charset="0"/>
              </a:rPr>
              <a:t> waste</a:t>
            </a:r>
          </a:p>
          <a:p>
            <a:pPr algn="ctr">
              <a:buNone/>
            </a:pPr>
            <a:r>
              <a:rPr lang="en-US" sz="2800" dirty="0" smtClean="0">
                <a:latin typeface="Constantia" pitchFamily="18" charset="0"/>
              </a:rPr>
              <a:t> </a:t>
            </a:r>
          </a:p>
          <a:p>
            <a:pPr algn="ctr">
              <a:buFontTx/>
              <a:buChar char="-"/>
            </a:pPr>
            <a:r>
              <a:rPr lang="sr-Latn-ME" sz="2800" dirty="0" smtClean="0">
                <a:latin typeface="Constantia" pitchFamily="18" charset="0"/>
              </a:rPr>
              <a:t>Treatment of non </a:t>
            </a:r>
            <a:r>
              <a:rPr lang="en-US" sz="2800" dirty="0" smtClean="0">
                <a:latin typeface="Constantia" pitchFamily="18" charset="0"/>
              </a:rPr>
              <a:t>hazardous</a:t>
            </a:r>
            <a:r>
              <a:rPr lang="sr-Latn-ME" sz="2800" dirty="0" smtClean="0">
                <a:latin typeface="Constantia" pitchFamily="18" charset="0"/>
              </a:rPr>
              <a:t> waste</a:t>
            </a:r>
          </a:p>
        </p:txBody>
      </p:sp>
      <p:pic>
        <p:nvPicPr>
          <p:cNvPr id="5" name="Picture 2" descr="C:\Users\ivana.vojinovic\Documents\Administracija\Razno\ENG.png"/>
          <p:cNvPicPr>
            <a:picLocks noChangeAspect="1" noChangeArrowheads="1"/>
          </p:cNvPicPr>
          <p:nvPr/>
        </p:nvPicPr>
        <p:blipFill>
          <a:blip r:embed="rId3" cstate="print"/>
          <a:srcRect/>
          <a:stretch>
            <a:fillRect/>
          </a:stretch>
        </p:blipFill>
        <p:spPr bwMode="auto">
          <a:xfrm>
            <a:off x="0" y="0"/>
            <a:ext cx="2483768" cy="162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16"/>
          <p:cNvSpPr>
            <a:spLocks noChangeArrowheads="1"/>
          </p:cNvSpPr>
          <p:nvPr/>
        </p:nvSpPr>
        <p:spPr bwMode="auto">
          <a:xfrm>
            <a:off x="539552" y="2130535"/>
            <a:ext cx="8136904" cy="3077766"/>
          </a:xfrm>
          <a:prstGeom prst="rect">
            <a:avLst/>
          </a:prstGeom>
          <a:noFill/>
          <a:ln w="9525">
            <a:noFill/>
            <a:miter lim="800000"/>
            <a:headEnd/>
            <a:tailEnd/>
          </a:ln>
        </p:spPr>
        <p:txBody>
          <a:bodyPr wrap="square" anchor="ctr">
            <a:spAutoFit/>
          </a:bodyPr>
          <a:lstStyle/>
          <a:p>
            <a:pPr>
              <a:tabLst>
                <a:tab pos="457200" algn="l"/>
              </a:tabLst>
            </a:pPr>
            <a:endParaRPr lang="sr-Latn-CS" sz="2000" dirty="0">
              <a:solidFill>
                <a:srgbClr val="632523"/>
              </a:solidFill>
            </a:endParaRPr>
          </a:p>
          <a:p>
            <a:pPr algn="just">
              <a:tabLst>
                <a:tab pos="457200" algn="l"/>
              </a:tabLst>
            </a:pPr>
            <a:r>
              <a:rPr lang="en-US" sz="2600" dirty="0" smtClean="0">
                <a:latin typeface="Constantia" pitchFamily="18" charset="0"/>
              </a:rPr>
              <a:t>According to </a:t>
            </a:r>
            <a:r>
              <a:rPr lang="sr-Latn-CS" sz="2600" dirty="0" smtClean="0">
                <a:latin typeface="Constantia" pitchFamily="18" charset="0"/>
              </a:rPr>
              <a:t>MONSTAT </a:t>
            </a:r>
            <a:r>
              <a:rPr lang="en-US" sz="2600" dirty="0" smtClean="0">
                <a:latin typeface="Constantia" pitchFamily="18" charset="0"/>
              </a:rPr>
              <a:t>the following amounts of waste are generated annually in Montenegro </a:t>
            </a:r>
            <a:r>
              <a:rPr lang="sr-Latn-CS" sz="2600" dirty="0" smtClean="0">
                <a:latin typeface="Constantia" pitchFamily="18" charset="0"/>
              </a:rPr>
              <a:t>:</a:t>
            </a:r>
          </a:p>
          <a:p>
            <a:pPr>
              <a:tabLst>
                <a:tab pos="457200" algn="l"/>
              </a:tabLst>
            </a:pPr>
            <a:endParaRPr lang="sr-Latn-CS" sz="2600" dirty="0" smtClean="0">
              <a:latin typeface="Constantia" pitchFamily="18" charset="0"/>
            </a:endParaRPr>
          </a:p>
          <a:p>
            <a:pPr lvl="1">
              <a:buFontTx/>
              <a:buChar char="-"/>
              <a:tabLst>
                <a:tab pos="457200" algn="l"/>
              </a:tabLst>
            </a:pPr>
            <a:r>
              <a:rPr lang="sr-Latn-CS" sz="2600" dirty="0" smtClean="0">
                <a:latin typeface="Constantia" pitchFamily="18" charset="0"/>
              </a:rPr>
              <a:t> </a:t>
            </a:r>
            <a:r>
              <a:rPr lang="en-US" sz="2600" dirty="0" smtClean="0">
                <a:latin typeface="Constantia" pitchFamily="18" charset="0"/>
              </a:rPr>
              <a:t>approximately</a:t>
            </a:r>
            <a:r>
              <a:rPr lang="sr-Latn-CS" sz="2600" dirty="0" smtClean="0">
                <a:latin typeface="Constantia" pitchFamily="18" charset="0"/>
              </a:rPr>
              <a:t> 230 000 t </a:t>
            </a:r>
            <a:r>
              <a:rPr lang="en-US" sz="2600" dirty="0" smtClean="0">
                <a:latin typeface="Constantia" pitchFamily="18" charset="0"/>
              </a:rPr>
              <a:t>of municipal waste, and</a:t>
            </a:r>
            <a:endParaRPr lang="sr-Latn-CS" sz="2600" dirty="0" smtClean="0">
              <a:latin typeface="Constantia" pitchFamily="18" charset="0"/>
            </a:endParaRPr>
          </a:p>
          <a:p>
            <a:pPr lvl="1">
              <a:buFontTx/>
              <a:buChar char="-"/>
              <a:tabLst>
                <a:tab pos="457200" algn="l"/>
              </a:tabLst>
            </a:pPr>
            <a:r>
              <a:rPr lang="sr-Latn-CS" sz="2600" dirty="0" smtClean="0">
                <a:latin typeface="Constantia" pitchFamily="18" charset="0"/>
              </a:rPr>
              <a:t> </a:t>
            </a:r>
            <a:r>
              <a:rPr lang="en-US" sz="2600" dirty="0" smtClean="0">
                <a:latin typeface="Constantia" pitchFamily="18" charset="0"/>
              </a:rPr>
              <a:t>approximately </a:t>
            </a:r>
            <a:r>
              <a:rPr lang="sr-Latn-CS" sz="2600" dirty="0" smtClean="0">
                <a:latin typeface="Constantia" pitchFamily="18" charset="0"/>
              </a:rPr>
              <a:t>145 000 t </a:t>
            </a:r>
            <a:r>
              <a:rPr lang="en-US" sz="2600" dirty="0" smtClean="0">
                <a:latin typeface="Constantia" pitchFamily="18" charset="0"/>
              </a:rPr>
              <a:t>of biodegradable waste</a:t>
            </a:r>
            <a:r>
              <a:rPr lang="sr-Latn-CS" sz="2600" dirty="0" smtClean="0">
                <a:latin typeface="Constantia" pitchFamily="18" charset="0"/>
              </a:rPr>
              <a:t>.</a:t>
            </a:r>
          </a:p>
          <a:p>
            <a:pPr>
              <a:tabLst>
                <a:tab pos="457200" algn="l"/>
              </a:tabLst>
            </a:pPr>
            <a:endParaRPr lang="sr-Latn-CS" sz="2200" dirty="0">
              <a:solidFill>
                <a:srgbClr val="800000"/>
              </a:solidFill>
              <a:latin typeface="Calibri" pitchFamily="34" charset="0"/>
            </a:endParaRPr>
          </a:p>
          <a:p>
            <a:pPr>
              <a:tabLst>
                <a:tab pos="457200" algn="l"/>
              </a:tabLst>
            </a:pPr>
            <a:r>
              <a:rPr lang="sr-Latn-CS" sz="2200" dirty="0" smtClean="0">
                <a:solidFill>
                  <a:srgbClr val="632523"/>
                </a:solidFill>
                <a:latin typeface="Calibri" pitchFamily="34" charset="0"/>
              </a:rPr>
              <a:t>  </a:t>
            </a:r>
            <a:endParaRPr lang="sr-Latn-CS" sz="2200" dirty="0">
              <a:solidFill>
                <a:srgbClr val="632523"/>
              </a:solidFill>
              <a:latin typeface="Calibri" pitchFamily="34" charset="0"/>
            </a:endParaRPr>
          </a:p>
        </p:txBody>
      </p:sp>
      <p:pic>
        <p:nvPicPr>
          <p:cNvPr id="17" name="Picture 2" descr="C:\Users\ivana.vojinovic\Documents\Administracija\Razno\ENG.png"/>
          <p:cNvPicPr>
            <a:picLocks noChangeAspect="1" noChangeArrowheads="1"/>
          </p:cNvPicPr>
          <p:nvPr/>
        </p:nvPicPr>
        <p:blipFill>
          <a:blip r:embed="rId3" cstate="print"/>
          <a:srcRect/>
          <a:stretch>
            <a:fillRect/>
          </a:stretch>
        </p:blipFill>
        <p:spPr bwMode="auto">
          <a:xfrm>
            <a:off x="3131840" y="1"/>
            <a:ext cx="3312368" cy="162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7175" name="Rectangle 41"/>
          <p:cNvSpPr>
            <a:spLocks noChangeArrowheads="1"/>
          </p:cNvSpPr>
          <p:nvPr/>
        </p:nvSpPr>
        <p:spPr bwMode="auto">
          <a:xfrm>
            <a:off x="684213" y="1773238"/>
            <a:ext cx="7924800" cy="430212"/>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7180" name="Rectangle 24"/>
          <p:cNvSpPr>
            <a:spLocks noChangeArrowheads="1"/>
          </p:cNvSpPr>
          <p:nvPr/>
        </p:nvSpPr>
        <p:spPr bwMode="auto">
          <a:xfrm>
            <a:off x="179388" y="2737915"/>
            <a:ext cx="8345487" cy="3785652"/>
          </a:xfrm>
          <a:prstGeom prst="rect">
            <a:avLst/>
          </a:prstGeom>
          <a:noFill/>
          <a:ln w="9525">
            <a:noFill/>
            <a:miter lim="800000"/>
            <a:headEnd/>
            <a:tailEnd/>
          </a:ln>
        </p:spPr>
        <p:txBody>
          <a:bodyPr anchor="ctr">
            <a:spAutoFit/>
          </a:bodyPr>
          <a:lstStyle/>
          <a:p>
            <a:endParaRPr lang="sr-Latn-ME" sz="2400" dirty="0" smtClean="0">
              <a:latin typeface="Constantia" pitchFamily="18" charset="0"/>
            </a:endParaRPr>
          </a:p>
          <a:p>
            <a:pPr algn="just"/>
            <a:r>
              <a:rPr lang="en-US" sz="2400" dirty="0" smtClean="0">
                <a:latin typeface="Constantia" pitchFamily="18" charset="0"/>
              </a:rPr>
              <a:t>Operational landfills for municipal and non-hazardous waste:</a:t>
            </a:r>
            <a:br>
              <a:rPr lang="en-US" sz="2400" dirty="0" smtClean="0">
                <a:latin typeface="Constantia" pitchFamily="18" charset="0"/>
              </a:rPr>
            </a:br>
            <a:r>
              <a:rPr lang="en-US" sz="2400" dirty="0" err="1" smtClean="0">
                <a:latin typeface="Constantia" pitchFamily="18" charset="0"/>
              </a:rPr>
              <a:t>Livade</a:t>
            </a:r>
            <a:r>
              <a:rPr lang="en-US" sz="2400" dirty="0" smtClean="0">
                <a:latin typeface="Constantia" pitchFamily="18" charset="0"/>
              </a:rPr>
              <a:t> (Podgorica, </a:t>
            </a:r>
            <a:r>
              <a:rPr lang="en-US" sz="2400" dirty="0" err="1" smtClean="0">
                <a:latin typeface="Constantia" pitchFamily="18" charset="0"/>
              </a:rPr>
              <a:t>Danilovgrad</a:t>
            </a:r>
            <a:r>
              <a:rPr lang="en-US" sz="2400" dirty="0" smtClean="0">
                <a:latin typeface="Constantia" pitchFamily="18" charset="0"/>
              </a:rPr>
              <a:t>) and </a:t>
            </a:r>
            <a:r>
              <a:rPr lang="en-US" sz="2400" dirty="0" err="1" smtClean="0">
                <a:latin typeface="Constantia" pitchFamily="18" charset="0"/>
              </a:rPr>
              <a:t>Mozura</a:t>
            </a:r>
            <a:r>
              <a:rPr lang="en-US" sz="2400" dirty="0" smtClean="0">
                <a:latin typeface="Constantia" pitchFamily="18" charset="0"/>
              </a:rPr>
              <a:t> (Bar, </a:t>
            </a:r>
            <a:r>
              <a:rPr lang="en-US" sz="2400" dirty="0" err="1" smtClean="0">
                <a:latin typeface="Constantia" pitchFamily="18" charset="0"/>
              </a:rPr>
              <a:t>Ulcinj</a:t>
            </a:r>
            <a:r>
              <a:rPr lang="en-US" sz="2400" dirty="0" smtClean="0">
                <a:latin typeface="Constantia" pitchFamily="18" charset="0"/>
              </a:rPr>
              <a:t>).</a:t>
            </a:r>
          </a:p>
          <a:p>
            <a:pPr algn="just"/>
            <a:endParaRPr lang="sr-Latn-CS" sz="2400" dirty="0" smtClean="0">
              <a:latin typeface="Constantia" pitchFamily="18" charset="0"/>
            </a:endParaRPr>
          </a:p>
          <a:p>
            <a:pPr algn="just"/>
            <a:r>
              <a:rPr lang="en-US" sz="2400" dirty="0" smtClean="0">
                <a:latin typeface="Constantia" pitchFamily="18" charset="0"/>
              </a:rPr>
              <a:t>According to the Strategic Master Plan for Waste Management it is planned to construct </a:t>
            </a:r>
            <a:r>
              <a:rPr lang="sr-Latn-ME" sz="2400" dirty="0" smtClean="0">
                <a:latin typeface="Constantia" pitchFamily="18" charset="0"/>
              </a:rPr>
              <a:t>additional </a:t>
            </a:r>
            <a:r>
              <a:rPr lang="en-US" sz="2400" dirty="0" smtClean="0">
                <a:latin typeface="Constantia" pitchFamily="18" charset="0"/>
              </a:rPr>
              <a:t>regional landfills, for which, in accordance with initial technical documentation, it is necessary to provide funding in the amount of approximately 70 million </a:t>
            </a:r>
            <a:r>
              <a:rPr lang="en-US" sz="2400" dirty="0" err="1" smtClean="0">
                <a:latin typeface="Constantia" pitchFamily="18" charset="0"/>
              </a:rPr>
              <a:t>euros</a:t>
            </a:r>
            <a:r>
              <a:rPr lang="en-US" sz="2400" dirty="0" smtClean="0">
                <a:latin typeface="Constantia" pitchFamily="18" charset="0"/>
              </a:rPr>
              <a:t> (for Phase I approximately 40 million </a:t>
            </a:r>
            <a:r>
              <a:rPr lang="en-US" sz="2400" dirty="0" err="1" smtClean="0">
                <a:latin typeface="Constantia" pitchFamily="18" charset="0"/>
              </a:rPr>
              <a:t>euros</a:t>
            </a:r>
            <a:r>
              <a:rPr lang="en-US" sz="2400" dirty="0" smtClean="0">
                <a:latin typeface="Constantia" pitchFamily="18" charset="0"/>
              </a:rPr>
              <a:t>).</a:t>
            </a:r>
            <a:endParaRPr lang="sr-Latn-CS" sz="2400" dirty="0" smtClean="0">
              <a:latin typeface="Constantia" pitchFamily="18" charset="0"/>
            </a:endParaRPr>
          </a:p>
        </p:txBody>
      </p:sp>
      <p:pic>
        <p:nvPicPr>
          <p:cNvPr id="7181" name="Picture 26" descr="1226344602"/>
          <p:cNvPicPr>
            <a:picLocks noChangeAspect="1" noChangeArrowheads="1"/>
          </p:cNvPicPr>
          <p:nvPr/>
        </p:nvPicPr>
        <p:blipFill>
          <a:blip r:embed="rId3" cstate="print"/>
          <a:srcRect/>
          <a:stretch>
            <a:fillRect/>
          </a:stretch>
        </p:blipFill>
        <p:spPr bwMode="auto">
          <a:xfrm>
            <a:off x="1475656" y="1052736"/>
            <a:ext cx="3481388" cy="1970088"/>
          </a:xfrm>
          <a:prstGeom prst="rect">
            <a:avLst/>
          </a:prstGeom>
          <a:noFill/>
          <a:ln w="9525">
            <a:noFill/>
            <a:miter lim="800000"/>
            <a:headEnd/>
            <a:tailEnd/>
          </a:ln>
        </p:spPr>
      </p:pic>
      <p:pic>
        <p:nvPicPr>
          <p:cNvPr id="7182" name="Picture 28" descr="deponija-mozura06"/>
          <p:cNvPicPr>
            <a:picLocks noChangeAspect="1" noChangeArrowheads="1"/>
          </p:cNvPicPr>
          <p:nvPr/>
        </p:nvPicPr>
        <p:blipFill>
          <a:blip r:embed="rId4" cstate="print"/>
          <a:srcRect/>
          <a:stretch>
            <a:fillRect/>
          </a:stretch>
        </p:blipFill>
        <p:spPr bwMode="auto">
          <a:xfrm>
            <a:off x="5220072" y="1052736"/>
            <a:ext cx="3025775" cy="2019300"/>
          </a:xfrm>
          <a:prstGeom prst="rect">
            <a:avLst/>
          </a:prstGeom>
          <a:noFill/>
          <a:ln w="9525">
            <a:noFill/>
            <a:miter lim="800000"/>
            <a:headEnd/>
            <a:tailEnd/>
          </a:ln>
        </p:spPr>
      </p:pic>
      <p:cxnSp>
        <p:nvCxnSpPr>
          <p:cNvPr id="7183" name="AutoShape 30"/>
          <p:cNvCxnSpPr>
            <a:cxnSpLocks noChangeShapeType="1"/>
          </p:cNvCxnSpPr>
          <p:nvPr/>
        </p:nvCxnSpPr>
        <p:spPr bwMode="auto">
          <a:xfrm flipV="1">
            <a:off x="611188" y="2878138"/>
            <a:ext cx="2606675" cy="1201737"/>
          </a:xfrm>
          <a:prstGeom prst="straightConnector1">
            <a:avLst/>
          </a:prstGeom>
          <a:noFill/>
          <a:ln w="9525">
            <a:solidFill>
              <a:schemeClr val="tx1"/>
            </a:solidFill>
            <a:round/>
            <a:headEnd/>
            <a:tailEnd type="triangle" w="med" len="med"/>
          </a:ln>
        </p:spPr>
      </p:cxnSp>
      <p:cxnSp>
        <p:nvCxnSpPr>
          <p:cNvPr id="7184" name="AutoShape 31"/>
          <p:cNvCxnSpPr>
            <a:cxnSpLocks noChangeShapeType="1"/>
          </p:cNvCxnSpPr>
          <p:nvPr/>
        </p:nvCxnSpPr>
        <p:spPr bwMode="auto">
          <a:xfrm flipV="1">
            <a:off x="4500563" y="2927350"/>
            <a:ext cx="2232025" cy="1079500"/>
          </a:xfrm>
          <a:prstGeom prst="straightConnector1">
            <a:avLst/>
          </a:prstGeom>
          <a:noFill/>
          <a:ln w="9525">
            <a:solidFill>
              <a:schemeClr val="tx1"/>
            </a:solidFill>
            <a:round/>
            <a:headEnd/>
            <a:tailEnd type="triangle" w="med" len="med"/>
          </a:ln>
        </p:spPr>
      </p:cxnSp>
      <p:pic>
        <p:nvPicPr>
          <p:cNvPr id="29" name="Picture 2" descr="C:\Users\ivana.vojinovic\Documents\Administracija\Razno\ENG.png"/>
          <p:cNvPicPr>
            <a:picLocks noChangeAspect="1" noChangeArrowheads="1"/>
          </p:cNvPicPr>
          <p:nvPr/>
        </p:nvPicPr>
        <p:blipFill>
          <a:blip r:embed="rId5" cstate="print"/>
          <a:srcRect/>
          <a:stretch>
            <a:fillRect/>
          </a:stretch>
        </p:blipFill>
        <p:spPr bwMode="auto">
          <a:xfrm>
            <a:off x="0" y="0"/>
            <a:ext cx="1619672" cy="10527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endParaRPr lang="en-US" sz="2800" b="1" dirty="0">
              <a:solidFill>
                <a:schemeClr val="accent2">
                  <a:lumMod val="50000"/>
                </a:schemeClr>
              </a:solidFill>
              <a:latin typeface="Cambria" pitchFamily="18" charset="0"/>
              <a:ea typeface="+mj-ea"/>
              <a:cs typeface="+mj-cs"/>
            </a:endParaRPr>
          </a:p>
        </p:txBody>
      </p:sp>
      <p:sp>
        <p:nvSpPr>
          <p:cNvPr id="15367"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sp>
        <p:nvSpPr>
          <p:cNvPr id="15371" name="Rectangle 2"/>
          <p:cNvSpPr>
            <a:spLocks noChangeArrowheads="1"/>
          </p:cNvSpPr>
          <p:nvPr/>
        </p:nvSpPr>
        <p:spPr bwMode="auto">
          <a:xfrm>
            <a:off x="0" y="549275"/>
            <a:ext cx="9144000" cy="5699125"/>
          </a:xfrm>
          <a:prstGeom prst="rect">
            <a:avLst/>
          </a:prstGeom>
          <a:noFill/>
          <a:ln w="9525">
            <a:noFill/>
            <a:miter lim="800000"/>
            <a:headEnd/>
            <a:tailEnd/>
          </a:ln>
        </p:spPr>
        <p:txBody>
          <a:bodyPr/>
          <a:lstStyle/>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latin typeface="Calibri" pitchFamily="34" charset="0"/>
            </a:endParaRPr>
          </a:p>
          <a:p>
            <a:pPr marL="342900" indent="-342900" eaLnBrk="0" hangingPunct="0">
              <a:lnSpc>
                <a:spcPct val="90000"/>
              </a:lnSpc>
              <a:spcBef>
                <a:spcPct val="20000"/>
              </a:spcBef>
            </a:pPr>
            <a:endParaRPr lang="en-US" sz="1200" b="1">
              <a:solidFill>
                <a:srgbClr val="003300"/>
              </a:solidFill>
              <a:latin typeface="Calibri" pitchFamily="34" charset="0"/>
            </a:endParaRPr>
          </a:p>
        </p:txBody>
      </p:sp>
      <p:sp>
        <p:nvSpPr>
          <p:cNvPr id="15373" name="Rectangle 28"/>
          <p:cNvSpPr>
            <a:spLocks noChangeArrowheads="1"/>
          </p:cNvSpPr>
          <p:nvPr/>
        </p:nvSpPr>
        <p:spPr bwMode="auto">
          <a:xfrm>
            <a:off x="971600" y="1988840"/>
            <a:ext cx="7358062" cy="4124206"/>
          </a:xfrm>
          <a:prstGeom prst="rect">
            <a:avLst/>
          </a:prstGeom>
          <a:noFill/>
          <a:ln w="9525">
            <a:noFill/>
            <a:miter lim="800000"/>
            <a:headEnd/>
            <a:tailEnd/>
          </a:ln>
        </p:spPr>
        <p:txBody>
          <a:bodyPr anchor="ctr">
            <a:spAutoFit/>
          </a:bodyPr>
          <a:lstStyle/>
          <a:p>
            <a:pPr algn="ctr" eaLnBrk="0" hangingPunct="0"/>
            <a:r>
              <a:rPr lang="en-US" sz="2400" dirty="0" smtClean="0">
                <a:latin typeface="Constantia" pitchFamily="18" charset="0"/>
              </a:rPr>
              <a:t>Main challenges in this area</a:t>
            </a:r>
            <a:endParaRPr lang="sr-Latn-CS" sz="2400" dirty="0" smtClean="0">
              <a:latin typeface="Constantia" pitchFamily="18" charset="0"/>
            </a:endParaRPr>
          </a:p>
          <a:p>
            <a:pPr algn="just" eaLnBrk="0" hangingPunct="0"/>
            <a:endParaRPr lang="sr-Latn-CS" sz="2400" dirty="0" smtClean="0">
              <a:latin typeface="Constantia" pitchFamily="18" charset="0"/>
            </a:endParaRPr>
          </a:p>
          <a:p>
            <a:pPr algn="just" eaLnBrk="0" hangingPunct="0">
              <a:buFontTx/>
              <a:buChar char="•"/>
            </a:pPr>
            <a:r>
              <a:rPr lang="en-US" sz="2400" b="1" dirty="0" smtClean="0">
                <a:latin typeface="Constantia" pitchFamily="18" charset="0"/>
              </a:rPr>
              <a:t>Separate collection </a:t>
            </a:r>
            <a:r>
              <a:rPr lang="en-US" sz="2400" dirty="0" smtClean="0">
                <a:latin typeface="Constantia" pitchFamily="18" charset="0"/>
              </a:rPr>
              <a:t>of waste</a:t>
            </a:r>
            <a:r>
              <a:rPr lang="sr-Latn-CS" sz="2400" dirty="0" smtClean="0">
                <a:latin typeface="Constantia" pitchFamily="18" charset="0"/>
              </a:rPr>
              <a:t>, </a:t>
            </a:r>
            <a:r>
              <a:rPr lang="en-US" sz="2400" b="1" dirty="0" smtClean="0">
                <a:latin typeface="Constantia" pitchFamily="18" charset="0"/>
              </a:rPr>
              <a:t>reuse</a:t>
            </a:r>
            <a:r>
              <a:rPr lang="en-US" sz="2400" dirty="0" smtClean="0">
                <a:latin typeface="Constantia" pitchFamily="18" charset="0"/>
              </a:rPr>
              <a:t> and </a:t>
            </a:r>
            <a:r>
              <a:rPr lang="en-US" sz="2400" b="1" dirty="0" smtClean="0">
                <a:latin typeface="Constantia" pitchFamily="18" charset="0"/>
              </a:rPr>
              <a:t>recycling</a:t>
            </a:r>
            <a:r>
              <a:rPr lang="en-US" sz="2400" dirty="0" smtClean="0">
                <a:latin typeface="Constantia" pitchFamily="18" charset="0"/>
              </a:rPr>
              <a:t> of particular fractions of waste in the amount of </a:t>
            </a:r>
            <a:r>
              <a:rPr lang="sr-Latn-CS" sz="2400" dirty="0" smtClean="0">
                <a:latin typeface="Constantia" pitchFamily="18" charset="0"/>
              </a:rPr>
              <a:t>50% </a:t>
            </a:r>
            <a:r>
              <a:rPr lang="en-US" sz="2400" dirty="0" smtClean="0">
                <a:latin typeface="Constantia" pitchFamily="18" charset="0"/>
              </a:rPr>
              <a:t>by </a:t>
            </a:r>
            <a:r>
              <a:rPr lang="sr-Latn-CS" sz="2400" dirty="0" smtClean="0">
                <a:latin typeface="Constantia" pitchFamily="18" charset="0"/>
              </a:rPr>
              <a:t>2020.</a:t>
            </a:r>
          </a:p>
          <a:p>
            <a:pPr algn="just" eaLnBrk="0" hangingPunct="0">
              <a:buFontTx/>
              <a:buChar char="•"/>
            </a:pPr>
            <a:endParaRPr lang="sr-Latn-CS" sz="2400" dirty="0" smtClean="0">
              <a:latin typeface="Constantia" pitchFamily="18" charset="0"/>
            </a:endParaRPr>
          </a:p>
          <a:p>
            <a:pPr algn="just" eaLnBrk="0" hangingPunct="0">
              <a:buFontTx/>
              <a:buChar char="•"/>
            </a:pPr>
            <a:r>
              <a:rPr lang="en-US" sz="2400" dirty="0" smtClean="0">
                <a:latin typeface="Constantia" pitchFamily="18" charset="0"/>
              </a:rPr>
              <a:t>Separate collection and special treatment of </a:t>
            </a:r>
            <a:r>
              <a:rPr lang="en-US" sz="2400" b="1" dirty="0" smtClean="0">
                <a:latin typeface="Constantia" pitchFamily="18" charset="0"/>
              </a:rPr>
              <a:t>biodegradable waste</a:t>
            </a:r>
            <a:r>
              <a:rPr lang="en-US" sz="2400" dirty="0" smtClean="0">
                <a:latin typeface="Constantia" pitchFamily="18" charset="0"/>
              </a:rPr>
              <a:t>, to ensure that 35% of the total amount of municipal waste produced in Montenegro is disposed of at landfills by 2025 .</a:t>
            </a:r>
            <a:endParaRPr lang="sr-Latn-CS" sz="2400" dirty="0" smtClean="0">
              <a:latin typeface="Constantia" pitchFamily="18" charset="0"/>
            </a:endParaRPr>
          </a:p>
          <a:p>
            <a:pPr eaLnBrk="0" hangingPunct="0"/>
            <a:endParaRPr lang="sr-Latn-CS" sz="2200" dirty="0">
              <a:solidFill>
                <a:srgbClr val="800000"/>
              </a:solidFill>
              <a:latin typeface="Calibri" pitchFamily="34" charset="0"/>
              <a:cs typeface="Times New Roman" pitchFamily="18" charset="0"/>
            </a:endParaRPr>
          </a:p>
        </p:txBody>
      </p:sp>
      <p:pic>
        <p:nvPicPr>
          <p:cNvPr id="26" name="Picture 2" descr="C:\Users\ivana.vojinovic\Documents\Administracija\Razno\ENG.png"/>
          <p:cNvPicPr>
            <a:picLocks noChangeAspect="1" noChangeArrowheads="1"/>
          </p:cNvPicPr>
          <p:nvPr/>
        </p:nvPicPr>
        <p:blipFill>
          <a:blip r:embed="rId2" cstate="print"/>
          <a:srcRect/>
          <a:stretch>
            <a:fillRect/>
          </a:stretch>
        </p:blipFill>
        <p:spPr bwMode="auto">
          <a:xfrm>
            <a:off x="0" y="0"/>
            <a:ext cx="3312368" cy="1628800"/>
          </a:xfrm>
          <a:prstGeom prst="rect">
            <a:avLst/>
          </a:prstGeom>
          <a:noFill/>
        </p:spPr>
      </p:pic>
      <p:sp>
        <p:nvSpPr>
          <p:cNvPr id="27" name="Oval 26"/>
          <p:cNvSpPr/>
          <p:nvPr/>
        </p:nvSpPr>
        <p:spPr>
          <a:xfrm>
            <a:off x="3203848" y="260648"/>
            <a:ext cx="5616624" cy="1584176"/>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CS" sz="2400" b="1" dirty="0" smtClean="0">
                <a:solidFill>
                  <a:schemeClr val="tx1"/>
                </a:solidFill>
                <a:latin typeface="Constantia" pitchFamily="18" charset="0"/>
              </a:rPr>
              <a:t>Numerous opportunities in the area of different waste streams systems treatment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4321</TotalTime>
  <Words>1193</Words>
  <Application>Microsoft Office PowerPoint</Application>
  <PresentationFormat>On-screen Show (4:3)</PresentationFormat>
  <Paragraphs>356</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    Investment opportunities in the area of environment in Montenegro</vt:lpstr>
      <vt:lpstr>Slide 2</vt:lpstr>
      <vt:lpstr>„Hot-spot” of the European and world biodiversity</vt:lpstr>
      <vt:lpstr>Network of protected areas</vt:lpstr>
      <vt:lpstr>Slide 5</vt:lpstr>
      <vt:lpstr>  Investment opportunities in    waste treatment</vt:lpstr>
      <vt:lpstr>Slide 7</vt:lpstr>
      <vt:lpstr>Slide 8</vt:lpstr>
      <vt:lpstr>Slide 9</vt:lpstr>
      <vt:lpstr>Slide 10</vt:lpstr>
      <vt:lpstr>  </vt:lpstr>
      <vt:lpstr>Slide 12</vt:lpstr>
      <vt:lpstr>Slide 13</vt:lpstr>
      <vt:lpstr>Slide 14</vt:lpstr>
      <vt:lpstr>Slide 15</vt:lpstr>
      <vt:lpstr>Slide 16</vt:lpstr>
      <vt:lpstr>Slide 17</vt:lpstr>
      <vt:lpstr>Slide 18</vt:lpstr>
      <vt:lpstr>Slide 19</vt:lpstr>
      <vt:lpstr>Urban Waste Water Treatment</vt:lpstr>
      <vt:lpstr>Slide 21</vt:lpstr>
      <vt:lpstr>  Urban Waste Water Treatment</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Naslov</dc:title>
  <dc:creator>Ivana Vojinovic</dc:creator>
  <cp:lastModifiedBy>Ivana Vojinovic</cp:lastModifiedBy>
  <cp:revision>448</cp:revision>
  <dcterms:created xsi:type="dcterms:W3CDTF">2011-08-26T12:57:20Z</dcterms:created>
  <dcterms:modified xsi:type="dcterms:W3CDTF">2013-04-17T07:43:49Z</dcterms:modified>
</cp:coreProperties>
</file>