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0"/>
  </p:notesMasterIdLst>
  <p:sldIdLst>
    <p:sldId id="256" r:id="rId2"/>
    <p:sldId id="266" r:id="rId3"/>
    <p:sldId id="265" r:id="rId4"/>
    <p:sldId id="264" r:id="rId5"/>
    <p:sldId id="263" r:id="rId6"/>
    <p:sldId id="267" r:id="rId7"/>
    <p:sldId id="262" r:id="rId8"/>
    <p:sldId id="261" r:id="rId9"/>
    <p:sldId id="260" r:id="rId10"/>
    <p:sldId id="259" r:id="rId11"/>
    <p:sldId id="258" r:id="rId12"/>
    <p:sldId id="276" r:id="rId13"/>
    <p:sldId id="257" r:id="rId14"/>
    <p:sldId id="278" r:id="rId15"/>
    <p:sldId id="277" r:id="rId16"/>
    <p:sldId id="275" r:id="rId17"/>
    <p:sldId id="274" r:id="rId18"/>
    <p:sldId id="273" r:id="rId19"/>
    <p:sldId id="272" r:id="rId20"/>
    <p:sldId id="271" r:id="rId21"/>
    <p:sldId id="268" r:id="rId22"/>
    <p:sldId id="270" r:id="rId23"/>
    <p:sldId id="283" r:id="rId24"/>
    <p:sldId id="282" r:id="rId25"/>
    <p:sldId id="281" r:id="rId26"/>
    <p:sldId id="280" r:id="rId27"/>
    <p:sldId id="279" r:id="rId28"/>
    <p:sldId id="26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14838" autoAdjust="0"/>
    <p:restoredTop sz="94660"/>
  </p:normalViewPr>
  <p:slideViewPr>
    <p:cSldViewPr>
      <p:cViewPr varScale="1">
        <p:scale>
          <a:sx n="108" d="100"/>
          <a:sy n="108" d="100"/>
        </p:scale>
        <p:origin x="-170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D63F068-5B5F-49D3-8D5E-BB0786D1D10E}" type="datetimeFigureOut">
              <a:rPr lang="en-US" smtClean="0"/>
              <a:t>4/8/2013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C2DA1AA-5889-4F78-B449-D06BAFF19C3C}"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2833D1D6-A495-4004-8A24-C00B339385D9}" type="datetimeFigureOut">
              <a:rPr lang="en-US" smtClean="0"/>
              <a:t>4/8/2013</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789F4347-1385-41CF-8496-A824606ED5B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3D1D6-A495-4004-8A24-C00B339385D9}"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3D1D6-A495-4004-8A24-C00B339385D9}"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833D1D6-A495-4004-8A24-C00B339385D9}"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833D1D6-A495-4004-8A24-C00B339385D9}" type="datetimeFigureOut">
              <a:rPr lang="en-US" smtClean="0"/>
              <a:t>4/8/2013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9F4347-1385-41CF-8496-A824606ED5B3}"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33D1D6-A495-4004-8A24-C00B339385D9}"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2833D1D6-A495-4004-8A24-C00B339385D9}" type="datetimeFigureOut">
              <a:rPr lang="en-US" smtClean="0"/>
              <a:t>4/8/2013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2833D1D6-A495-4004-8A24-C00B339385D9}" type="datetimeFigureOut">
              <a:rPr lang="en-US" smtClean="0"/>
              <a:t>4/8/2013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33D1D6-A495-4004-8A24-C00B339385D9}" type="datetimeFigureOut">
              <a:rPr lang="en-US" smtClean="0"/>
              <a:t>4/8/2013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833D1D6-A495-4004-8A24-C00B339385D9}"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9F4347-1385-41CF-8496-A824606ED5B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833D1D6-A495-4004-8A24-C00B339385D9}" type="datetimeFigureOut">
              <a:rPr lang="en-US" smtClean="0"/>
              <a:t>4/8/2013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789F4347-1385-41CF-8496-A824606ED5B3}"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2833D1D6-A495-4004-8A24-C00B339385D9}" type="datetimeFigureOut">
              <a:rPr lang="en-US" smtClean="0"/>
              <a:t>4/8/2013</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789F4347-1385-41CF-8496-A824606ED5B3}"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
          <p:cNvPicPr>
            <a:picLocks noChangeAspect="1" noChangeArrowheads="1"/>
          </p:cNvPicPr>
          <p:nvPr/>
        </p:nvPicPr>
        <p:blipFill>
          <a:blip r:embed="rId2" cstate="print"/>
          <a:srcRect/>
          <a:stretch>
            <a:fillRect/>
          </a:stretch>
        </p:blipFill>
        <p:spPr bwMode="auto">
          <a:xfrm>
            <a:off x="3505200" y="457200"/>
            <a:ext cx="2095500" cy="16478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Rectangle 4"/>
          <p:cNvSpPr/>
          <p:nvPr/>
        </p:nvSpPr>
        <p:spPr>
          <a:xfrm>
            <a:off x="1828800" y="2743200"/>
            <a:ext cx="5568064" cy="2585323"/>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smtClean="0">
                <a:ln w="11430"/>
                <a:solidFill>
                  <a:srgbClr val="FFC000"/>
                </a:solidFill>
                <a:effectLst>
                  <a:outerShdw blurRad="50800" dist="39000" dir="5460000" algn="tl">
                    <a:srgbClr val="000000">
                      <a:alpha val="38000"/>
                    </a:srgbClr>
                  </a:outerShdw>
                </a:effectLst>
                <a:latin typeface="Cambria" pitchFamily="18" charset="0"/>
              </a:rPr>
              <a:t>MONTENEGRO</a:t>
            </a:r>
          </a:p>
          <a:p>
            <a:pPr algn="ctr"/>
            <a:r>
              <a:rPr lang="en-US" sz="5400" b="1" dirty="0" smtClean="0">
                <a:ln w="11430"/>
                <a:solidFill>
                  <a:srgbClr val="FFC000"/>
                </a:solidFill>
                <a:effectLst>
                  <a:outerShdw blurRad="50800" dist="39000" dir="5460000" algn="tl">
                    <a:srgbClr val="000000">
                      <a:alpha val="38000"/>
                    </a:srgbClr>
                  </a:outerShdw>
                </a:effectLst>
                <a:latin typeface="Cambria" pitchFamily="18" charset="0"/>
              </a:rPr>
              <a:t>INVESTMENT </a:t>
            </a:r>
          </a:p>
          <a:p>
            <a:pPr algn="ctr"/>
            <a:r>
              <a:rPr lang="en-US" sz="5400" b="1" dirty="0" smtClean="0">
                <a:ln w="11430"/>
                <a:solidFill>
                  <a:srgbClr val="FFC000"/>
                </a:solidFill>
                <a:effectLst>
                  <a:outerShdw blurRad="50800" dist="39000" dir="5460000" algn="tl">
                    <a:srgbClr val="000000">
                      <a:alpha val="38000"/>
                    </a:srgbClr>
                  </a:outerShdw>
                </a:effectLst>
                <a:latin typeface="Cambria" pitchFamily="18" charset="0"/>
              </a:rPr>
              <a:t>OPPORTUNITIES</a:t>
            </a:r>
            <a:endParaRPr lang="en-US" sz="5400" b="1" dirty="0">
              <a:ln w="11430"/>
              <a:solidFill>
                <a:srgbClr val="FFC000"/>
              </a:solidFill>
              <a:effectLst>
                <a:outerShdw blurRad="50800" dist="39000" dir="5460000" algn="tl">
                  <a:srgbClr val="000000">
                    <a:alpha val="38000"/>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08289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FFC000"/>
                </a:solidFill>
                <a:effectLst>
                  <a:outerShdw blurRad="50800" dist="39000" dir="5460000" algn="tl">
                    <a:srgbClr val="000000">
                      <a:alpha val="38000"/>
                    </a:srgbClr>
                  </a:outerShdw>
                </a:effectLst>
                <a:latin typeface="Cambria" pitchFamily="18" charset="0"/>
              </a:rPr>
              <a:t>s</a:t>
            </a: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tarting business </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2"/>
          <p:cNvSpPr/>
          <p:nvPr/>
        </p:nvSpPr>
        <p:spPr>
          <a:xfrm>
            <a:off x="0" y="1828800"/>
            <a:ext cx="7315200" cy="2800767"/>
          </a:xfrm>
          <a:prstGeom prst="rect">
            <a:avLst/>
          </a:prstGeom>
        </p:spPr>
        <p:txBody>
          <a:bodyPr wrap="square">
            <a:spAutoFit/>
          </a:bodyPr>
          <a:lstStyle/>
          <a:p>
            <a:pPr algn="just"/>
            <a:r>
              <a:rPr lang="en-US" sz="1600" dirty="0" smtClean="0"/>
              <a:t>You can set up limited liability company in Montenegro </a:t>
            </a:r>
            <a:r>
              <a:rPr lang="en-US" sz="1600" b="1" dirty="0" smtClean="0"/>
              <a:t>within four working days</a:t>
            </a:r>
            <a:r>
              <a:rPr lang="en-US" sz="1600" dirty="0" smtClean="0"/>
              <a:t>, with founding </a:t>
            </a:r>
            <a:r>
              <a:rPr lang="en-US" sz="1600" b="1" dirty="0" smtClean="0"/>
              <a:t>capital of one Euro</a:t>
            </a:r>
            <a:r>
              <a:rPr lang="en-US" sz="1600" dirty="0" smtClean="0"/>
              <a:t>, and by submitting three documents: Founding agreement, Bylaw and Form available at the web site of State register.</a:t>
            </a:r>
            <a:endParaRPr lang="en-US" sz="1600" b="1" dirty="0" smtClean="0"/>
          </a:p>
          <a:p>
            <a:pPr algn="ctr"/>
            <a:endParaRPr lang="en-US" sz="1600" b="1" dirty="0" smtClean="0"/>
          </a:p>
          <a:p>
            <a:r>
              <a:rPr lang="en-US" sz="1600" b="1" dirty="0" smtClean="0"/>
              <a:t>Limited Liability Company</a:t>
            </a:r>
          </a:p>
          <a:p>
            <a:pPr algn="ctr"/>
            <a:endParaRPr lang="en-US" sz="1600" dirty="0" smtClean="0"/>
          </a:p>
          <a:p>
            <a:pPr marL="342900" indent="-342900">
              <a:buFont typeface="Constantia" pitchFamily="18" charset="0"/>
              <a:buChar char="›"/>
            </a:pPr>
            <a:r>
              <a:rPr lang="en-US" sz="1600" dirty="0"/>
              <a:t>m</a:t>
            </a:r>
            <a:r>
              <a:rPr lang="en-US" sz="1600" dirty="0" smtClean="0"/>
              <a:t>inimum </a:t>
            </a:r>
            <a:r>
              <a:rPr lang="en-US" sz="1600" dirty="0" smtClean="0"/>
              <a:t>capital requirement of €1; </a:t>
            </a:r>
          </a:p>
          <a:p>
            <a:pPr marL="342900" indent="-342900">
              <a:buFont typeface="Constantia" pitchFamily="18" charset="0"/>
              <a:buChar char="›"/>
            </a:pPr>
            <a:r>
              <a:rPr lang="en-US" sz="1600" dirty="0"/>
              <a:t>f</a:t>
            </a:r>
            <a:r>
              <a:rPr lang="en-US" sz="1600" dirty="0" smtClean="0"/>
              <a:t>ounding </a:t>
            </a:r>
            <a:r>
              <a:rPr lang="en-US" sz="1600" dirty="0" smtClean="0"/>
              <a:t>act;</a:t>
            </a:r>
          </a:p>
          <a:p>
            <a:pPr marL="342900" indent="-342900">
              <a:buFont typeface="Constantia" pitchFamily="18" charset="0"/>
              <a:buChar char="›"/>
            </a:pPr>
            <a:r>
              <a:rPr lang="en-US" sz="1600" dirty="0"/>
              <a:t>c</a:t>
            </a:r>
            <a:r>
              <a:rPr lang="en-US" sz="1600" dirty="0" smtClean="0"/>
              <a:t>ontract </a:t>
            </a:r>
            <a:r>
              <a:rPr lang="en-US" sz="1600" dirty="0" smtClean="0"/>
              <a:t>of decision of company’s foundation;</a:t>
            </a:r>
          </a:p>
          <a:p>
            <a:pPr marL="342900" indent="-342900">
              <a:buFont typeface="Constantia" pitchFamily="18" charset="0"/>
              <a:buChar char="›"/>
            </a:pPr>
            <a:r>
              <a:rPr lang="en-US" sz="1600" dirty="0"/>
              <a:t>c</a:t>
            </a:r>
            <a:r>
              <a:rPr lang="en-US" sz="1600" dirty="0" smtClean="0"/>
              <a:t>ompleted </a:t>
            </a:r>
            <a:r>
              <a:rPr lang="en-US" sz="1600" dirty="0" smtClean="0"/>
              <a:t>registration form;</a:t>
            </a:r>
          </a:p>
          <a:p>
            <a:pPr marL="342900" indent="-342900">
              <a:buFont typeface="Constantia" pitchFamily="18" charset="0"/>
              <a:buChar char="›"/>
            </a:pPr>
            <a:r>
              <a:rPr lang="en-US" sz="1600" dirty="0"/>
              <a:t>r</a:t>
            </a:r>
            <a:r>
              <a:rPr lang="en-US" sz="1600" dirty="0" smtClean="0"/>
              <a:t>egistration </a:t>
            </a:r>
            <a:r>
              <a:rPr lang="en-US" sz="1600" dirty="0" smtClean="0"/>
              <a:t>fee of €10</a:t>
            </a:r>
            <a:endParaRPr lang="en-US" sz="1600" dirty="0"/>
          </a:p>
        </p:txBody>
      </p:sp>
      <p:pic>
        <p:nvPicPr>
          <p:cNvPr id="20484" name="Picture 4" descr="http://www.ourbusinessnews.com/wp-content/uploads/2013/03/Busines-Not-for-Profit-Company.jpg"/>
          <p:cNvPicPr>
            <a:picLocks noChangeAspect="1" noChangeArrowheads="1"/>
          </p:cNvPicPr>
          <p:nvPr/>
        </p:nvPicPr>
        <p:blipFill>
          <a:blip r:embed="rId2"/>
          <a:srcRect/>
          <a:stretch>
            <a:fillRect/>
          </a:stretch>
        </p:blipFill>
        <p:spPr bwMode="auto">
          <a:xfrm>
            <a:off x="3429000" y="4267200"/>
            <a:ext cx="3623297" cy="2181225"/>
          </a:xfrm>
          <a:prstGeom prst="rect">
            <a:avLst/>
          </a:prstGeom>
          <a:noFill/>
          <a:ln w="28575">
            <a:solidFill>
              <a:srgbClr val="FFC000"/>
            </a:solidFill>
          </a:ln>
        </p:spPr>
      </p:pic>
      <p:pic>
        <p:nvPicPr>
          <p:cNvPr id="20486" name="Picture 6" descr="http://1.bp.blogspot.com/-DDldjHxxcGI/TmrnoDK1qBI/AAAAAAAAKJY/wi_LxRYycxU/s1600/euro-money1.jpg"/>
          <p:cNvPicPr>
            <a:picLocks noChangeAspect="1" noChangeArrowheads="1"/>
          </p:cNvPicPr>
          <p:nvPr/>
        </p:nvPicPr>
        <p:blipFill>
          <a:blip r:embed="rId3"/>
          <a:srcRect/>
          <a:stretch>
            <a:fillRect/>
          </a:stretch>
        </p:blipFill>
        <p:spPr bwMode="auto">
          <a:xfrm>
            <a:off x="6400800" y="2819400"/>
            <a:ext cx="2438400" cy="2438400"/>
          </a:xfrm>
          <a:prstGeom prst="rect">
            <a:avLst/>
          </a:prstGeom>
          <a:noFill/>
          <a:ln w="28575">
            <a:solidFill>
              <a:srgbClr val="FFC000"/>
            </a:solid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4088812"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i</a:t>
            </a:r>
            <a:r>
              <a:rPr lang="en-US" sz="2800" b="1" cap="none" spc="0" dirty="0" smtClean="0">
                <a:ln w="11430"/>
                <a:solidFill>
                  <a:srgbClr val="FFC000"/>
                </a:solidFill>
                <a:effectLst>
                  <a:outerShdw blurRad="50800" dist="39000" dir="5460000" algn="tl">
                    <a:srgbClr val="000000">
                      <a:alpha val="38000"/>
                    </a:srgbClr>
                  </a:outerShdw>
                </a:effectLst>
                <a:latin typeface="Cambria" pitchFamily="18" charset="0"/>
              </a:rPr>
              <a:t>nvestment</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s</a:t>
            </a:r>
            <a:r>
              <a:rPr lang="en-US" sz="2800" b="1" cap="none" spc="0" dirty="0" smtClean="0">
                <a:ln w="11430"/>
                <a:solidFill>
                  <a:srgbClr val="FFC000"/>
                </a:solidFill>
                <a:effectLst>
                  <a:outerShdw blurRad="50800" dist="39000" dir="5460000" algn="tl">
                    <a:srgbClr val="000000">
                      <a:alpha val="38000"/>
                    </a:srgbClr>
                  </a:outerShdw>
                </a:effectLst>
                <a:latin typeface="Cambria" pitchFamily="18" charset="0"/>
              </a:rPr>
              <a:t> in industry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2"/>
          <p:cNvSpPr/>
          <p:nvPr/>
        </p:nvSpPr>
        <p:spPr>
          <a:xfrm>
            <a:off x="5410200" y="1143000"/>
            <a:ext cx="381546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investment</a:t>
            </a: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s</a:t>
            </a: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 in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4" name="TextBox 3"/>
          <p:cNvSpPr txBox="1"/>
          <p:nvPr/>
        </p:nvSpPr>
        <p:spPr>
          <a:xfrm>
            <a:off x="76200" y="1905000"/>
            <a:ext cx="3581400" cy="2185214"/>
          </a:xfrm>
          <a:prstGeom prst="rect">
            <a:avLst/>
          </a:prstGeom>
          <a:noFill/>
        </p:spPr>
        <p:txBody>
          <a:bodyPr wrap="square" rtlCol="0">
            <a:spAutoFit/>
          </a:bodyPr>
          <a:lstStyle/>
          <a:p>
            <a:pPr>
              <a:buFont typeface="Constantia" pitchFamily="18" charset="0"/>
              <a:buChar char="›"/>
            </a:pPr>
            <a:r>
              <a:rPr lang="en-US" sz="2000" dirty="0" smtClean="0"/>
              <a:t> business zones</a:t>
            </a:r>
          </a:p>
          <a:p>
            <a:pPr>
              <a:buFont typeface="Constantia" pitchFamily="18" charset="0"/>
              <a:buChar char="›"/>
            </a:pPr>
            <a:endParaRPr lang="en-US" sz="2000" dirty="0"/>
          </a:p>
          <a:p>
            <a:pPr>
              <a:buFont typeface="Constantia" pitchFamily="18" charset="0"/>
              <a:buChar char="›"/>
            </a:pPr>
            <a:r>
              <a:rPr lang="en-US" sz="2000" dirty="0" smtClean="0"/>
              <a:t> metal processing industry</a:t>
            </a:r>
          </a:p>
          <a:p>
            <a:pPr>
              <a:buFont typeface="Constantia" pitchFamily="18" charset="0"/>
              <a:buChar char="›"/>
            </a:pPr>
            <a:endParaRPr lang="en-US" sz="2000" dirty="0"/>
          </a:p>
          <a:p>
            <a:pPr>
              <a:buFont typeface="Constantia" pitchFamily="18" charset="0"/>
              <a:buChar char="›"/>
            </a:pPr>
            <a:r>
              <a:rPr lang="en-US" sz="2000" dirty="0" smtClean="0"/>
              <a:t> wood industry </a:t>
            </a:r>
          </a:p>
          <a:p>
            <a:endParaRPr lang="en-US" dirty="0"/>
          </a:p>
          <a:p>
            <a:endParaRPr lang="en-US" dirty="0"/>
          </a:p>
        </p:txBody>
      </p:sp>
      <p:sp>
        <p:nvSpPr>
          <p:cNvPr id="5" name="TextBox 4"/>
          <p:cNvSpPr txBox="1"/>
          <p:nvPr/>
        </p:nvSpPr>
        <p:spPr>
          <a:xfrm>
            <a:off x="5562600" y="1905000"/>
            <a:ext cx="3581400" cy="2862322"/>
          </a:xfrm>
          <a:prstGeom prst="rect">
            <a:avLst/>
          </a:prstGeom>
          <a:noFill/>
        </p:spPr>
        <p:txBody>
          <a:bodyPr wrap="square" rtlCol="0">
            <a:spAutoFit/>
          </a:bodyPr>
          <a:lstStyle/>
          <a:p>
            <a:pPr>
              <a:buFont typeface="Constantia" pitchFamily="18" charset="0"/>
              <a:buChar char="›"/>
            </a:pPr>
            <a:r>
              <a:rPr lang="en-US" dirty="0" smtClean="0"/>
              <a:t> </a:t>
            </a:r>
            <a:r>
              <a:rPr lang="en-US" sz="2000" dirty="0" smtClean="0"/>
              <a:t>oil and gas</a:t>
            </a:r>
          </a:p>
          <a:p>
            <a:pPr>
              <a:buFont typeface="Constantia" pitchFamily="18" charset="0"/>
              <a:buChar char="›"/>
            </a:pPr>
            <a:endParaRPr lang="en-US" sz="2000" dirty="0"/>
          </a:p>
          <a:p>
            <a:pPr>
              <a:buFont typeface="Constantia" pitchFamily="18" charset="0"/>
              <a:buChar char="›"/>
            </a:pPr>
            <a:r>
              <a:rPr lang="en-US" sz="2000" dirty="0" smtClean="0"/>
              <a:t> renewable energy</a:t>
            </a:r>
          </a:p>
          <a:p>
            <a:pPr>
              <a:buFont typeface="Constantia" pitchFamily="18" charset="0"/>
              <a:buChar char="›"/>
            </a:pPr>
            <a:endParaRPr lang="en-US" sz="2000" dirty="0"/>
          </a:p>
          <a:p>
            <a:pPr>
              <a:buFont typeface="Constantia" pitchFamily="18" charset="0"/>
              <a:buChar char="›"/>
            </a:pPr>
            <a:r>
              <a:rPr lang="en-US" sz="2000" dirty="0" smtClean="0"/>
              <a:t> </a:t>
            </a:r>
            <a:r>
              <a:rPr lang="sr-Latn-ME" sz="2000" dirty="0" err="1"/>
              <a:t>M</a:t>
            </a:r>
            <a:r>
              <a:rPr lang="en-US" sz="2000" dirty="0" smtClean="0"/>
              <a:t>ao</a:t>
            </a:r>
            <a:r>
              <a:rPr lang="sr-Latn-ME" sz="2000" dirty="0" smtClean="0"/>
              <a:t>če project</a:t>
            </a:r>
          </a:p>
          <a:p>
            <a:pPr>
              <a:buFont typeface="Constantia" pitchFamily="18" charset="0"/>
              <a:buChar char="›"/>
            </a:pPr>
            <a:endParaRPr lang="sr-Latn-ME" sz="2000" dirty="0"/>
          </a:p>
          <a:p>
            <a:pPr>
              <a:buFont typeface="Constantia" pitchFamily="18" charset="0"/>
              <a:buChar char="›"/>
            </a:pPr>
            <a:r>
              <a:rPr lang="sr-Latn-ME" sz="2000" dirty="0" smtClean="0"/>
              <a:t> thermopower  </a:t>
            </a:r>
            <a:endParaRPr lang="en-US" sz="2000" dirty="0" smtClean="0"/>
          </a:p>
          <a:p>
            <a:endParaRPr lang="en-US" sz="2000" dirty="0"/>
          </a:p>
          <a:p>
            <a:endParaRPr lang="en-US" sz="2000" dirty="0"/>
          </a:p>
        </p:txBody>
      </p:sp>
      <p:pic>
        <p:nvPicPr>
          <p:cNvPr id="21508" name="Picture 4" descr="http://www.nazeleno.cz/Files/FckGallery/5iluzi3.zip/07.jpg"/>
          <p:cNvPicPr>
            <a:picLocks noChangeAspect="1" noChangeArrowheads="1"/>
          </p:cNvPicPr>
          <p:nvPr/>
        </p:nvPicPr>
        <p:blipFill>
          <a:blip r:embed="rId2"/>
          <a:srcRect/>
          <a:stretch>
            <a:fillRect/>
          </a:stretch>
        </p:blipFill>
        <p:spPr bwMode="auto">
          <a:xfrm>
            <a:off x="5257800" y="4419600"/>
            <a:ext cx="3505200" cy="20574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21510" name="Picture 6" descr="http://www.humidification-for-life.com/Carel/downloadFile.dwn?id=233&amp;version=5&amp;width=950"/>
          <p:cNvPicPr>
            <a:picLocks noChangeAspect="1" noChangeArrowheads="1"/>
          </p:cNvPicPr>
          <p:nvPr/>
        </p:nvPicPr>
        <p:blipFill>
          <a:blip r:embed="rId3"/>
          <a:srcRect/>
          <a:stretch>
            <a:fillRect/>
          </a:stretch>
        </p:blipFill>
        <p:spPr bwMode="auto">
          <a:xfrm>
            <a:off x="228600" y="4419600"/>
            <a:ext cx="3657600" cy="20574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743200"/>
            <a:ext cx="578915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5400" b="1" dirty="0" smtClean="0">
                <a:ln w="11430"/>
                <a:solidFill>
                  <a:srgbClr val="FFC000"/>
                </a:solidFill>
                <a:effectLst>
                  <a:outerShdw blurRad="50800" dist="39000" dir="5460000" algn="tl">
                    <a:srgbClr val="000000">
                      <a:alpha val="38000"/>
                    </a:srgbClr>
                  </a:outerShdw>
                </a:effectLst>
                <a:latin typeface="Cambria" pitchFamily="18" charset="0"/>
              </a:rPr>
              <a:t>INVESTMENTS IN </a:t>
            </a:r>
          </a:p>
          <a:p>
            <a:pPr algn="ctr"/>
            <a:r>
              <a:rPr lang="sr-Latn-ME" sz="5400" b="1" dirty="0" smtClean="0">
                <a:ln w="11430"/>
                <a:solidFill>
                  <a:srgbClr val="FFC000"/>
                </a:solidFill>
                <a:effectLst>
                  <a:outerShdw blurRad="50800" dist="39000" dir="5460000" algn="tl">
                    <a:srgbClr val="000000">
                      <a:alpha val="38000"/>
                    </a:srgbClr>
                  </a:outerShdw>
                </a:effectLst>
                <a:latin typeface="Cambria" pitchFamily="18" charset="0"/>
              </a:rPr>
              <a:t>INDUSTRY</a:t>
            </a:r>
            <a:endParaRPr lang="en-US" sz="5400" b="1" dirty="0">
              <a:ln w="11430"/>
              <a:solidFill>
                <a:srgbClr val="FFC000"/>
              </a:solidFill>
              <a:effectLst>
                <a:outerShdw blurRad="50800" dist="39000" dir="5460000" algn="tl">
                  <a:srgbClr val="000000">
                    <a:alpha val="38000"/>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265329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business zones</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2"/>
          <p:cNvSpPr/>
          <p:nvPr/>
        </p:nvSpPr>
        <p:spPr>
          <a:xfrm>
            <a:off x="0" y="1905000"/>
            <a:ext cx="9144000" cy="954107"/>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buFont typeface="Constantia" pitchFamily="18" charset="0"/>
              <a:buChar char="›"/>
            </a:pPr>
            <a:r>
              <a:rPr lang="sr-Latn-ME" sz="1400" dirty="0" smtClean="0">
                <a:solidFill>
                  <a:schemeClr val="tx1"/>
                </a:solidFill>
              </a:rPr>
              <a:t> </a:t>
            </a:r>
            <a:r>
              <a:rPr lang="en-GB" sz="1400" dirty="0" smtClean="0">
                <a:solidFill>
                  <a:schemeClr val="tx1"/>
                </a:solidFill>
              </a:rPr>
              <a:t>business </a:t>
            </a:r>
            <a:r>
              <a:rPr lang="en-GB" sz="1400" dirty="0">
                <a:solidFill>
                  <a:schemeClr val="tx1"/>
                </a:solidFill>
              </a:rPr>
              <a:t>zones are a form of entrepreneurial infrastructure which represents a developed area in construction terms, </a:t>
            </a:r>
            <a:r>
              <a:rPr lang="en-GB" sz="1400" dirty="0" smtClean="0">
                <a:solidFill>
                  <a:schemeClr val="tx1"/>
                </a:solidFill>
              </a:rPr>
              <a:t>equipped </a:t>
            </a:r>
            <a:r>
              <a:rPr lang="en-GB" sz="1400" dirty="0">
                <a:solidFill>
                  <a:schemeClr val="tx1"/>
                </a:solidFill>
              </a:rPr>
              <a:t>with utility infrastructure, intended for a coordinated and planned use by a large number of companies and entrepreneurs, where the coordinated and planned approach enables a joint use of space, utility, administrative, financial, technical and other services, thus achieving lower operating costs. </a:t>
            </a:r>
            <a:endParaRPr lang="en-US" sz="1400" dirty="0">
              <a:solidFill>
                <a:schemeClr val="tx1"/>
              </a:solidFill>
            </a:endParaRPr>
          </a:p>
        </p:txBody>
      </p:sp>
      <p:sp>
        <p:nvSpPr>
          <p:cNvPr id="4" name="Rectangle 3"/>
          <p:cNvSpPr/>
          <p:nvPr/>
        </p:nvSpPr>
        <p:spPr>
          <a:xfrm>
            <a:off x="0" y="2971800"/>
            <a:ext cx="9144000" cy="3754874"/>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buFont typeface="Constantia" pitchFamily="18" charset="0"/>
              <a:buChar char="›"/>
            </a:pPr>
            <a:r>
              <a:rPr lang="sr-Latn-ME" sz="1400" dirty="0" smtClean="0">
                <a:solidFill>
                  <a:schemeClr val="tx1"/>
                </a:solidFill>
              </a:rPr>
              <a:t> a</a:t>
            </a:r>
            <a:r>
              <a:rPr lang="en-GB" sz="1400" dirty="0" smtClean="0">
                <a:solidFill>
                  <a:schemeClr val="tx1"/>
                </a:solidFill>
              </a:rPr>
              <a:t>t </a:t>
            </a:r>
            <a:r>
              <a:rPr lang="en-GB" sz="1400" dirty="0" smtClean="0">
                <a:solidFill>
                  <a:schemeClr val="tx1"/>
                </a:solidFill>
              </a:rPr>
              <a:t>this moment in Montenegro we have defined business zones in 5 local municipalities, and also we are preparing few more, with emphasize on business zone in </a:t>
            </a:r>
            <a:r>
              <a:rPr lang="en-GB" sz="1400" dirty="0" smtClean="0">
                <a:solidFill>
                  <a:schemeClr val="tx1"/>
                </a:solidFill>
              </a:rPr>
              <a:t>Podgorica</a:t>
            </a:r>
            <a:endParaRPr lang="sr-Latn-ME" sz="1400" dirty="0" smtClean="0">
              <a:solidFill>
                <a:schemeClr val="tx1"/>
              </a:solidFill>
            </a:endParaRPr>
          </a:p>
          <a:p>
            <a:pPr algn="just">
              <a:buFont typeface="Constantia" pitchFamily="18" charset="0"/>
              <a:buChar char="›"/>
            </a:pPr>
            <a:endParaRPr lang="sr-Latn-ME" sz="1400" dirty="0">
              <a:solidFill>
                <a:schemeClr val="tx1"/>
              </a:solidFill>
            </a:endParaRPr>
          </a:p>
          <a:p>
            <a:pPr algn="just"/>
            <a:endParaRPr lang="sr-Latn-ME" sz="1400" dirty="0">
              <a:solidFill>
                <a:schemeClr val="tx1"/>
              </a:solidFill>
            </a:endParaRPr>
          </a:p>
          <a:p>
            <a:pPr algn="just">
              <a:buFont typeface="Constantia" pitchFamily="18" charset="0"/>
              <a:buChar char="›"/>
            </a:pPr>
            <a:r>
              <a:rPr lang="sr-Latn-ME" sz="1400" dirty="0" smtClean="0">
                <a:solidFill>
                  <a:schemeClr val="tx1"/>
                </a:solidFill>
              </a:rPr>
              <a:t> the beneficiaries of the zone may make use of incentives on the state and local level</a:t>
            </a:r>
          </a:p>
          <a:p>
            <a:pPr algn="just"/>
            <a:endParaRPr lang="sr-Latn-ME" sz="1400" dirty="0" smtClean="0">
              <a:solidFill>
                <a:schemeClr val="tx1"/>
              </a:solidFill>
            </a:endParaRPr>
          </a:p>
          <a:p>
            <a:pPr algn="just"/>
            <a:r>
              <a:rPr lang="sr-Latn-ME" sz="1400" dirty="0" smtClean="0">
                <a:solidFill>
                  <a:schemeClr val="tx1"/>
                </a:solidFill>
              </a:rPr>
              <a:t>1. program of state-level benefits: </a:t>
            </a:r>
          </a:p>
          <a:p>
            <a:pPr algn="just">
              <a:buFont typeface="Arial" pitchFamily="34" charset="0"/>
              <a:buChar char="•"/>
            </a:pPr>
            <a:r>
              <a:rPr lang="sr-Latn-ME" sz="1400" dirty="0">
                <a:solidFill>
                  <a:schemeClr val="tx1"/>
                </a:solidFill>
              </a:rPr>
              <a:t> </a:t>
            </a:r>
            <a:r>
              <a:rPr lang="sr-Latn-ME" sz="1400" dirty="0" smtClean="0">
                <a:solidFill>
                  <a:schemeClr val="tx1"/>
                </a:solidFill>
              </a:rPr>
              <a:t> e</a:t>
            </a:r>
            <a:r>
              <a:rPr lang="sr-Latn-ME" sz="1400" dirty="0" smtClean="0">
                <a:solidFill>
                  <a:schemeClr val="tx1"/>
                </a:solidFill>
              </a:rPr>
              <a:t>mployer who provides employment in the business zones shall be relief from paying contributions to mandatory social insurance until 31 december 2014</a:t>
            </a:r>
          </a:p>
          <a:p>
            <a:pPr algn="just">
              <a:buFont typeface="Arial" pitchFamily="34" charset="0"/>
              <a:buChar char="•"/>
            </a:pPr>
            <a:endParaRPr lang="sr-Latn-ME" sz="1400" dirty="0">
              <a:solidFill>
                <a:schemeClr val="tx1"/>
              </a:solidFill>
            </a:endParaRPr>
          </a:p>
          <a:p>
            <a:pPr algn="just"/>
            <a:r>
              <a:rPr lang="sr-Latn-ME" sz="1400" dirty="0" smtClean="0">
                <a:solidFill>
                  <a:schemeClr val="tx1"/>
                </a:solidFill>
              </a:rPr>
              <a:t>2. program of local government benefits:</a:t>
            </a:r>
          </a:p>
          <a:p>
            <a:pPr lvl="0" eaLnBrk="0" fontAlgn="base" hangingPunct="0">
              <a:spcBef>
                <a:spcPct val="0"/>
              </a:spcBef>
              <a:spcAft>
                <a:spcPct val="0"/>
              </a:spcAft>
              <a:buFontTx/>
              <a:buChar char="•"/>
            </a:pPr>
            <a:r>
              <a:rPr lang="sr-Latn-ME" sz="1400" dirty="0">
                <a:solidFill>
                  <a:schemeClr val="tx1"/>
                </a:solidFill>
              </a:rPr>
              <a:t> </a:t>
            </a:r>
            <a:r>
              <a:rPr lang="sr-Latn-ME" sz="1400" dirty="0" smtClean="0">
                <a:solidFill>
                  <a:schemeClr val="tx1"/>
                </a:solidFill>
              </a:rPr>
              <a:t>incentives relating to payment of utility and other charges</a:t>
            </a:r>
          </a:p>
          <a:p>
            <a:pPr lvl="0" eaLnBrk="0" fontAlgn="base" hangingPunct="0">
              <a:spcBef>
                <a:spcPct val="0"/>
              </a:spcBef>
              <a:spcAft>
                <a:spcPct val="0"/>
              </a:spcAft>
              <a:buFontTx/>
              <a:buChar char="•"/>
            </a:pPr>
            <a:r>
              <a:rPr kumimoji="0" lang="sr-Latn-ME" sz="1400" i="0" u="none" strike="noStrike" normalizeH="0" baseline="0" dirty="0">
                <a:ln w="11430"/>
                <a:solidFill>
                  <a:schemeClr val="tx1"/>
                </a:solidFill>
              </a:rPr>
              <a:t> </a:t>
            </a:r>
            <a:r>
              <a:rPr kumimoji="0" lang="sr-Latn-ME" sz="1400" i="0" u="none" strike="noStrike" normalizeH="0" baseline="0" dirty="0" smtClean="0">
                <a:ln w="11430"/>
                <a:solidFill>
                  <a:schemeClr val="tx1"/>
                </a:solidFill>
              </a:rPr>
              <a:t>good price od lease/purchase</a:t>
            </a:r>
            <a:r>
              <a:rPr kumimoji="0" lang="sr-Latn-ME" sz="1400" i="0" u="none" strike="noStrike" normalizeH="0" dirty="0" smtClean="0">
                <a:ln w="11430"/>
                <a:solidFill>
                  <a:schemeClr val="tx1"/>
                </a:solidFill>
              </a:rPr>
              <a:t> of land for the business zones</a:t>
            </a:r>
          </a:p>
          <a:p>
            <a:pPr lvl="0" eaLnBrk="0" fontAlgn="base" hangingPunct="0">
              <a:spcBef>
                <a:spcPct val="0"/>
              </a:spcBef>
              <a:spcAft>
                <a:spcPct val="0"/>
              </a:spcAft>
              <a:buFontTx/>
              <a:buChar char="•"/>
            </a:pPr>
            <a:r>
              <a:rPr lang="sr-Latn-ME" sz="1400" dirty="0">
                <a:ln w="11430"/>
                <a:solidFill>
                  <a:schemeClr val="tx1"/>
                </a:solidFill>
              </a:rPr>
              <a:t> </a:t>
            </a:r>
            <a:r>
              <a:rPr lang="sr-Latn-ME" sz="1400" dirty="0" smtClean="0">
                <a:ln w="11430"/>
                <a:solidFill>
                  <a:schemeClr val="tx1"/>
                </a:solidFill>
              </a:rPr>
              <a:t>reducing tax rates on real estate</a:t>
            </a:r>
          </a:p>
          <a:p>
            <a:pPr lvl="0" eaLnBrk="0" fontAlgn="base" hangingPunct="0">
              <a:spcBef>
                <a:spcPct val="0"/>
              </a:spcBef>
              <a:spcAft>
                <a:spcPct val="0"/>
              </a:spcAft>
              <a:buFontTx/>
              <a:buChar char="•"/>
            </a:pPr>
            <a:r>
              <a:rPr lang="sr-Latn-ME" sz="1400" dirty="0">
                <a:ln w="11430"/>
                <a:solidFill>
                  <a:schemeClr val="tx1"/>
                </a:solidFill>
                <a:ea typeface="Times New Roman" pitchFamily="18" charset="0"/>
                <a:cs typeface="Times New Roman" pitchFamily="18" charset="0"/>
              </a:rPr>
              <a:t> </a:t>
            </a:r>
            <a:r>
              <a:rPr lang="sr-Latn-ME" sz="1400" dirty="0" smtClean="0">
                <a:ln w="11430"/>
                <a:solidFill>
                  <a:schemeClr val="tx1"/>
                </a:solidFill>
                <a:ea typeface="Times New Roman" pitchFamily="18" charset="0"/>
                <a:cs typeface="Times New Roman" pitchFamily="18" charset="0"/>
              </a:rPr>
              <a:t>the possibility of defining a favorable model of public-private partnership</a:t>
            </a:r>
            <a:endParaRPr lang="sr-Latn-ME" sz="1400" dirty="0">
              <a:ln w="11430"/>
              <a:solidFill>
                <a:schemeClr val="tx1"/>
              </a:solidFill>
              <a:ea typeface="Times New Roman" pitchFamily="18" charset="0"/>
              <a:cs typeface="Times New Roman" pitchFamily="18" charset="0"/>
            </a:endParaRPr>
          </a:p>
          <a:p>
            <a:pPr lvl="0" eaLnBrk="0" fontAlgn="base" hangingPunct="0">
              <a:spcBef>
                <a:spcPct val="0"/>
              </a:spcBef>
              <a:spcAft>
                <a:spcPct val="0"/>
              </a:spcAft>
              <a:buFontTx/>
              <a:buChar char="•"/>
            </a:pPr>
            <a:r>
              <a:rPr kumimoji="0" lang="sr-Latn-ME" sz="1400" i="0" u="none" strike="noStrike" normalizeH="0" dirty="0" smtClean="0">
                <a:ln w="11430"/>
                <a:solidFill>
                  <a:schemeClr val="tx1"/>
                </a:solidFill>
                <a:cs typeface="Times New Roman" pitchFamily="18" charset="0"/>
              </a:rPr>
              <a:t> infrastructure equipment of the areas where this does not exist </a:t>
            </a:r>
            <a:endParaRPr kumimoji="0" lang="en-US" sz="1400" i="0" u="none" strike="noStrike" normalizeH="0" baseline="0" dirty="0" smtClean="0">
              <a:ln w="11430"/>
              <a:solidFill>
                <a:schemeClr val="tx1"/>
              </a:solidFill>
            </a:endParaRPr>
          </a:p>
          <a:p>
            <a:pPr algn="just"/>
            <a:endParaRPr lang="sr-Latn-ME" sz="1400" dirty="0" smtClean="0">
              <a:solidFill>
                <a:schemeClr val="tx1"/>
              </a:solidFill>
            </a:endParaRPr>
          </a:p>
        </p:txBody>
      </p:sp>
      <p:pic>
        <p:nvPicPr>
          <p:cNvPr id="22530" name="Picture 2" descr="http://www.thaibizchina.com/upload/iblock/b38/08072011-02.jpg"/>
          <p:cNvPicPr>
            <a:picLocks noChangeAspect="1" noChangeArrowheads="1"/>
          </p:cNvPicPr>
          <p:nvPr/>
        </p:nvPicPr>
        <p:blipFill>
          <a:blip r:embed="rId2"/>
          <a:srcRect/>
          <a:stretch>
            <a:fillRect/>
          </a:stretch>
        </p:blipFill>
        <p:spPr bwMode="auto">
          <a:xfrm>
            <a:off x="6019800" y="4572000"/>
            <a:ext cx="2819400" cy="211455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447795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metal processing industry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2"/>
          <p:cNvSpPr/>
          <p:nvPr/>
        </p:nvSpPr>
        <p:spPr>
          <a:xfrm>
            <a:off x="0" y="1905000"/>
            <a:ext cx="9144000" cy="4401205"/>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buFont typeface="Constantia" pitchFamily="18" charset="0"/>
              <a:buChar char="›"/>
            </a:pPr>
            <a:r>
              <a:rPr lang="sr-Latn-ME" sz="1400" dirty="0" smtClean="0">
                <a:solidFill>
                  <a:schemeClr val="tx1"/>
                </a:solidFill>
              </a:rPr>
              <a:t> </a:t>
            </a:r>
            <a:r>
              <a:rPr lang="sr-Latn-ME" sz="1400" b="1" dirty="0" smtClean="0">
                <a:solidFill>
                  <a:schemeClr val="tx1"/>
                </a:solidFill>
              </a:rPr>
              <a:t>JSC ‘Institute for Ferrous Metallurgy’ Nikšić </a:t>
            </a:r>
            <a:r>
              <a:rPr lang="sr-Latn-ME" sz="1400" dirty="0" smtClean="0">
                <a:solidFill>
                  <a:schemeClr val="tx1"/>
                </a:solidFill>
              </a:rPr>
              <a:t>-</a:t>
            </a:r>
            <a:r>
              <a:rPr lang="en-US" sz="1400" dirty="0" smtClean="0">
                <a:solidFill>
                  <a:schemeClr val="tx1"/>
                </a:solidFill>
              </a:rPr>
              <a:t> conduct research and analysis in the field of</a:t>
            </a:r>
            <a:r>
              <a:rPr lang="sr-Latn-ME" sz="1400" dirty="0" smtClean="0">
                <a:solidFill>
                  <a:schemeClr val="tx1"/>
                </a:solidFill>
              </a:rPr>
              <a:t> technical engeenering</a:t>
            </a:r>
            <a:r>
              <a:rPr lang="en-US" sz="1400" dirty="0" smtClean="0">
                <a:solidFill>
                  <a:schemeClr val="tx1"/>
                </a:solidFill>
              </a:rPr>
              <a:t>: environmental testing and its protection, radioactivity measurement, training, physical security, chemical and metallographic analyzes, etc.</a:t>
            </a:r>
            <a:r>
              <a:rPr lang="sr-Latn-ME" sz="1400" dirty="0" smtClean="0">
                <a:solidFill>
                  <a:schemeClr val="tx1"/>
                </a:solidFill>
              </a:rPr>
              <a:t> </a:t>
            </a:r>
            <a:r>
              <a:rPr lang="en-US" sz="1400" dirty="0" smtClean="0">
                <a:solidFill>
                  <a:schemeClr val="tx1"/>
                </a:solidFill>
              </a:rPr>
              <a:t>The institute is also engaged in the production of castings and special alloy steel. Has significant assets in the real estate and capital equipment as well as human resources. The last four years doing business with a positive financial result with the constant increase in the rate of growth in total revenue and salaries.</a:t>
            </a:r>
            <a:r>
              <a:rPr lang="sr-Latn-ME" sz="1400" dirty="0" smtClean="0">
                <a:solidFill>
                  <a:schemeClr val="tx1"/>
                </a:solidFill>
              </a:rPr>
              <a:t> </a:t>
            </a:r>
            <a:r>
              <a:rPr lang="en-US" sz="1400" dirty="0" smtClean="0">
                <a:solidFill>
                  <a:schemeClr val="tx1"/>
                </a:solidFill>
              </a:rPr>
              <a:t>Institute currently employs 67 workers and is majority owned by the state, which has 51% equity.</a:t>
            </a:r>
            <a:r>
              <a:rPr lang="sr-Latn-ME" sz="1400" dirty="0" smtClean="0">
                <a:solidFill>
                  <a:schemeClr val="tx1"/>
                </a:solidFill>
              </a:rPr>
              <a:t>   </a:t>
            </a:r>
          </a:p>
          <a:p>
            <a:pPr algn="just"/>
            <a:endParaRPr lang="sr-Latn-ME" sz="1400" dirty="0" smtClean="0">
              <a:solidFill>
                <a:schemeClr val="tx1"/>
              </a:solidFill>
            </a:endParaRPr>
          </a:p>
          <a:p>
            <a:pPr algn="just"/>
            <a:endParaRPr lang="sr-Latn-ME" sz="1400" dirty="0" smtClean="0">
              <a:solidFill>
                <a:schemeClr val="tx1"/>
              </a:solidFill>
            </a:endParaRPr>
          </a:p>
          <a:p>
            <a:pPr algn="just">
              <a:buFont typeface="Constantia" pitchFamily="18" charset="0"/>
              <a:buChar char="›"/>
            </a:pPr>
            <a:endParaRPr lang="sr-Latn-ME" sz="1400" dirty="0" smtClean="0">
              <a:solidFill>
                <a:schemeClr val="tx1"/>
              </a:solidFill>
            </a:endParaRPr>
          </a:p>
          <a:p>
            <a:pPr algn="just">
              <a:buFont typeface="Constantia" pitchFamily="18" charset="0"/>
              <a:buChar char="›"/>
            </a:pPr>
            <a:r>
              <a:rPr lang="sr-Latn-ME" sz="1400" dirty="0">
                <a:solidFill>
                  <a:schemeClr val="tx1"/>
                </a:solidFill>
              </a:rPr>
              <a:t> </a:t>
            </a:r>
            <a:r>
              <a:rPr lang="sr-Latn-ME" sz="1400" b="1" dirty="0" smtClean="0">
                <a:solidFill>
                  <a:schemeClr val="tx1"/>
                </a:solidFill>
              </a:rPr>
              <a:t>JSC ‘Poliex’ Berane </a:t>
            </a:r>
            <a:r>
              <a:rPr lang="sr-Latn-ME" sz="1400" dirty="0" smtClean="0">
                <a:solidFill>
                  <a:schemeClr val="tx1"/>
                </a:solidFill>
              </a:rPr>
              <a:t>- </a:t>
            </a:r>
            <a:r>
              <a:rPr lang="sr-Latn-ME" sz="1400" dirty="0">
                <a:solidFill>
                  <a:schemeClr val="tx1"/>
                </a:solidFill>
              </a:rPr>
              <a:t>t</a:t>
            </a:r>
            <a:r>
              <a:rPr lang="en-US" sz="1400" dirty="0" smtClean="0">
                <a:solidFill>
                  <a:schemeClr val="tx1"/>
                </a:solidFill>
              </a:rPr>
              <a:t>he main production program of the factory made ​​powder, waterproof and ANFO explosives. The factory is also involved </a:t>
            </a:r>
            <a:r>
              <a:rPr lang="sr-Latn-ME" sz="1400" dirty="0" smtClean="0">
                <a:solidFill>
                  <a:schemeClr val="tx1"/>
                </a:solidFill>
              </a:rPr>
              <a:t>in delaboration</a:t>
            </a:r>
            <a:r>
              <a:rPr lang="en-US" sz="1400" dirty="0" smtClean="0">
                <a:solidFill>
                  <a:schemeClr val="tx1"/>
                </a:solidFill>
              </a:rPr>
              <a:t> mines while in 2011 introduced a new product, unique to the European market. Means labeled EG</a:t>
            </a:r>
            <a:r>
              <a:rPr lang="sr-Latn-ME" sz="1400" dirty="0" smtClean="0">
                <a:solidFill>
                  <a:schemeClr val="tx1"/>
                </a:solidFill>
              </a:rPr>
              <a:t>W</a:t>
            </a:r>
            <a:r>
              <a:rPr lang="en-US" sz="1400" dirty="0" smtClean="0">
                <a:solidFill>
                  <a:schemeClr val="tx1"/>
                </a:solidFill>
              </a:rPr>
              <a:t> (ecological gas wedge), and its purpose is splitting stone, concrete and marble effect with no changes to the environment that produces explosives.</a:t>
            </a:r>
            <a:r>
              <a:rPr lang="sr-Latn-ME" sz="1400" dirty="0" smtClean="0">
                <a:solidFill>
                  <a:schemeClr val="tx1"/>
                </a:solidFill>
              </a:rPr>
              <a:t> </a:t>
            </a:r>
            <a:r>
              <a:rPr lang="en-US" sz="1400" dirty="0" smtClean="0">
                <a:solidFill>
                  <a:schemeClr val="tx1"/>
                </a:solidFill>
              </a:rPr>
              <a:t>Ownership structure</a:t>
            </a:r>
            <a:r>
              <a:rPr lang="sr-Latn-ME" sz="1400" dirty="0" smtClean="0">
                <a:solidFill>
                  <a:schemeClr val="tx1"/>
                </a:solidFill>
              </a:rPr>
              <a:t> of Poliex</a:t>
            </a:r>
            <a:r>
              <a:rPr lang="en-US" sz="1400" dirty="0" smtClean="0">
                <a:solidFill>
                  <a:schemeClr val="tx1"/>
                </a:solidFill>
              </a:rPr>
              <a:t> make state with 46.4053%</a:t>
            </a:r>
            <a:r>
              <a:rPr lang="sr-Latn-ME" sz="1400" dirty="0" smtClean="0">
                <a:solidFill>
                  <a:schemeClr val="tx1"/>
                </a:solidFill>
              </a:rPr>
              <a:t>,</a:t>
            </a:r>
            <a:r>
              <a:rPr lang="en-US" sz="1400" dirty="0" smtClean="0">
                <a:solidFill>
                  <a:schemeClr val="tx1"/>
                </a:solidFill>
              </a:rPr>
              <a:t> Compensation Fund 4.3479% while the rest are smaller shareholders</a:t>
            </a:r>
            <a:r>
              <a:rPr lang="sr-Latn-ME" sz="1400" dirty="0" smtClean="0">
                <a:solidFill>
                  <a:schemeClr val="tx1"/>
                </a:solidFill>
              </a:rPr>
              <a:t>. </a:t>
            </a:r>
          </a:p>
          <a:p>
            <a:pPr algn="just"/>
            <a:endParaRPr lang="sr-Latn-ME" sz="1400" dirty="0" smtClean="0">
              <a:solidFill>
                <a:schemeClr val="tx1"/>
              </a:solidFill>
            </a:endParaRPr>
          </a:p>
          <a:p>
            <a:pPr algn="just">
              <a:buFont typeface="Constantia" pitchFamily="18" charset="0"/>
              <a:buChar char="›"/>
            </a:pPr>
            <a:endParaRPr lang="sr-Latn-ME" sz="1400" dirty="0" smtClean="0">
              <a:solidFill>
                <a:schemeClr val="tx1"/>
              </a:solidFill>
            </a:endParaRPr>
          </a:p>
          <a:p>
            <a:pPr algn="just">
              <a:buFont typeface="Constantia" pitchFamily="18" charset="0"/>
              <a:buChar char="›"/>
            </a:pPr>
            <a:endParaRPr lang="sr-Latn-ME" sz="1400" dirty="0">
              <a:solidFill>
                <a:schemeClr val="tx1"/>
              </a:solidFill>
            </a:endParaRPr>
          </a:p>
          <a:p>
            <a:pPr algn="just">
              <a:buFont typeface="Constantia" pitchFamily="18" charset="0"/>
              <a:buChar char="›"/>
            </a:pPr>
            <a:r>
              <a:rPr lang="sr-Latn-ME" sz="1400" dirty="0" smtClean="0">
                <a:solidFill>
                  <a:schemeClr val="tx1"/>
                </a:solidFill>
              </a:rPr>
              <a:t>  </a:t>
            </a:r>
            <a:r>
              <a:rPr lang="sr-Latn-ME" sz="1400" b="1" dirty="0" smtClean="0">
                <a:solidFill>
                  <a:schemeClr val="tx1"/>
                </a:solidFill>
              </a:rPr>
              <a:t>JSC ‘Electrodes Factory Piva’ Plužine </a:t>
            </a:r>
            <a:r>
              <a:rPr lang="sr-Latn-ME" sz="1400" dirty="0" smtClean="0">
                <a:solidFill>
                  <a:schemeClr val="tx1"/>
                </a:solidFill>
              </a:rPr>
              <a:t>- </a:t>
            </a:r>
            <a:r>
              <a:rPr lang="sr-Latn-ME" sz="1400" dirty="0">
                <a:solidFill>
                  <a:schemeClr val="tx1"/>
                </a:solidFill>
              </a:rPr>
              <a:t>t</a:t>
            </a:r>
            <a:r>
              <a:rPr lang="en-US" sz="1400" dirty="0" smtClean="0">
                <a:solidFill>
                  <a:schemeClr val="tx1"/>
                </a:solidFill>
              </a:rPr>
              <a:t>he basic activity of </a:t>
            </a:r>
            <a:r>
              <a:rPr lang="sr-Latn-ME" sz="1400" dirty="0" smtClean="0">
                <a:solidFill>
                  <a:schemeClr val="tx1"/>
                </a:solidFill>
              </a:rPr>
              <a:t>factory</a:t>
            </a:r>
            <a:r>
              <a:rPr lang="en-US" sz="1400" dirty="0" smtClean="0">
                <a:solidFill>
                  <a:schemeClr val="tx1"/>
                </a:solidFill>
              </a:rPr>
              <a:t> is the production of electrodes and welding wires. </a:t>
            </a:r>
            <a:r>
              <a:rPr lang="sr-Latn-ME" sz="1400" dirty="0">
                <a:solidFill>
                  <a:schemeClr val="tx1"/>
                </a:solidFill>
              </a:rPr>
              <a:t>T</a:t>
            </a:r>
            <a:r>
              <a:rPr lang="en-US" sz="1400" dirty="0" smtClean="0">
                <a:solidFill>
                  <a:schemeClr val="tx1"/>
                </a:solidFill>
              </a:rPr>
              <a:t>he goal is to find a strategic partner or buyer </a:t>
            </a:r>
            <a:r>
              <a:rPr lang="sr-Latn-ME" sz="1400" dirty="0" smtClean="0">
                <a:solidFill>
                  <a:schemeClr val="tx1"/>
                </a:solidFill>
              </a:rPr>
              <a:t>who will</a:t>
            </a:r>
            <a:r>
              <a:rPr lang="en-US" sz="1400" dirty="0" smtClean="0">
                <a:solidFill>
                  <a:schemeClr val="tx1"/>
                </a:solidFill>
              </a:rPr>
              <a:t> pull wide range of products that enable cost-effective production.</a:t>
            </a:r>
            <a:endParaRPr lang="sr-Latn-ME" sz="1400" dirty="0">
              <a:solidFill>
                <a:schemeClr val="tx1"/>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2577180"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a:ln w="11430"/>
                <a:solidFill>
                  <a:srgbClr val="FFC000"/>
                </a:solidFill>
                <a:effectLst>
                  <a:outerShdw blurRad="50800" dist="39000" dir="5460000" algn="tl">
                    <a:srgbClr val="000000">
                      <a:alpha val="38000"/>
                    </a:srgbClr>
                  </a:outerShdw>
                </a:effectLst>
                <a:latin typeface="Cambria" pitchFamily="18" charset="0"/>
              </a:rPr>
              <a:t>w</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ood industry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27649" name="Rectangle 1"/>
          <p:cNvSpPr>
            <a:spLocks noChangeArrowheads="1"/>
          </p:cNvSpPr>
          <p:nvPr/>
        </p:nvSpPr>
        <p:spPr bwMode="auto">
          <a:xfrm>
            <a:off x="0" y="1981200"/>
            <a:ext cx="9144000" cy="28931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Constantia" pitchFamily="18" charset="0"/>
              <a:buChar char="›"/>
              <a:tabLst/>
            </a:pPr>
            <a:r>
              <a:rPr kumimoji="0" lang="sr-Latn-ME" sz="1400" b="0" i="0" u="none" strike="noStrike" cap="none" normalizeH="0" baseline="0" dirty="0" smtClean="0">
                <a:ln>
                  <a:noFill/>
                </a:ln>
                <a:effectLst/>
                <a:ea typeface="Calibri" pitchFamily="34" charset="0"/>
                <a:cs typeface="Arial" pitchFamily="34" charset="0"/>
              </a:rPr>
              <a:t> </a:t>
            </a:r>
            <a:r>
              <a:rPr lang="sr-Latn-ME" sz="1400" dirty="0">
                <a:ea typeface="Calibri" pitchFamily="34" charset="0"/>
                <a:cs typeface="Arial" pitchFamily="34" charset="0"/>
              </a:rPr>
              <a:t>a</a:t>
            </a:r>
            <a:r>
              <a:rPr kumimoji="0" lang="en-US" sz="1400" b="0" i="0" u="none" strike="noStrike" cap="none" normalizeH="0" baseline="0" dirty="0" smtClean="0">
                <a:ln>
                  <a:noFill/>
                </a:ln>
                <a:effectLst/>
                <a:ea typeface="Calibri" pitchFamily="34" charset="0"/>
                <a:cs typeface="Arial" pitchFamily="34" charset="0"/>
              </a:rPr>
              <a:t>round 300 companies are into wood industry and processing</a:t>
            </a:r>
            <a:endParaRPr kumimoji="0" lang="en-US" sz="1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Constantia" pitchFamily="18" charset="0"/>
              <a:buChar char="›"/>
              <a:tabLst/>
            </a:pPr>
            <a:r>
              <a:rPr kumimoji="0" lang="sr-Latn-ME" sz="1400" b="0" i="0" u="none" strike="noStrike" cap="none" normalizeH="0" baseline="0" dirty="0" smtClean="0">
                <a:ln>
                  <a:noFill/>
                </a:ln>
                <a:effectLst/>
                <a:ea typeface="Calibri" pitchFamily="34" charset="0"/>
                <a:cs typeface="Arial" pitchFamily="34" charset="0"/>
              </a:rPr>
              <a:t> </a:t>
            </a:r>
            <a:r>
              <a:rPr lang="sr-Latn-ME" sz="1400" dirty="0">
                <a:ea typeface="Calibri" pitchFamily="34" charset="0"/>
                <a:cs typeface="Arial" pitchFamily="34" charset="0"/>
              </a:rPr>
              <a:t>m</a:t>
            </a:r>
            <a:r>
              <a:rPr kumimoji="0" lang="en-US" sz="1400" b="0" i="0" u="none" strike="noStrike" cap="none" normalizeH="0" baseline="0" dirty="0" err="1" smtClean="0">
                <a:ln>
                  <a:noFill/>
                </a:ln>
                <a:effectLst/>
                <a:ea typeface="Calibri" pitchFamily="34" charset="0"/>
                <a:cs typeface="Arial" pitchFamily="34" charset="0"/>
              </a:rPr>
              <a:t>ost</a:t>
            </a:r>
            <a:r>
              <a:rPr kumimoji="0" lang="en-US" sz="1400" b="0" i="0" u="none" strike="noStrike" cap="none" normalizeH="0" baseline="0" dirty="0" smtClean="0">
                <a:ln>
                  <a:noFill/>
                </a:ln>
                <a:effectLst/>
                <a:ea typeface="Calibri" pitchFamily="34" charset="0"/>
                <a:cs typeface="Arial" pitchFamily="34" charset="0"/>
              </a:rPr>
              <a:t> of these companies are located in north and north-east part of Montenegro</a:t>
            </a:r>
            <a:endParaRPr kumimoji="0" lang="en-US" sz="1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Constantia" pitchFamily="18" charset="0"/>
              <a:buChar char="›"/>
              <a:tabLst/>
            </a:pPr>
            <a:r>
              <a:rPr kumimoji="0" lang="sr-Latn-ME" sz="1400" b="0" i="0" u="none" strike="noStrike" cap="none" normalizeH="0" baseline="0" dirty="0" smtClean="0">
                <a:ln>
                  <a:noFill/>
                </a:ln>
                <a:effectLst/>
                <a:ea typeface="Calibri" pitchFamily="34" charset="0"/>
                <a:cs typeface="Arial" pitchFamily="34" charset="0"/>
              </a:rPr>
              <a:t> </a:t>
            </a:r>
            <a:r>
              <a:rPr lang="sr-Latn-ME" sz="1400" dirty="0">
                <a:ea typeface="Calibri" pitchFamily="34" charset="0"/>
                <a:cs typeface="Arial" pitchFamily="34" charset="0"/>
              </a:rPr>
              <a:t>o</a:t>
            </a:r>
            <a:r>
              <a:rPr kumimoji="0" lang="en-US" sz="1400" b="0" i="0" u="none" strike="noStrike" cap="none" normalizeH="0" baseline="0" dirty="0" err="1" smtClean="0">
                <a:ln>
                  <a:noFill/>
                </a:ln>
                <a:effectLst/>
                <a:ea typeface="Calibri" pitchFamily="34" charset="0"/>
                <a:cs typeface="Arial" pitchFamily="34" charset="0"/>
              </a:rPr>
              <a:t>ver</a:t>
            </a:r>
            <a:r>
              <a:rPr kumimoji="0" lang="en-US" sz="1400" b="0" i="0" u="none" strike="noStrike" cap="none" normalizeH="0" baseline="0" dirty="0" smtClean="0">
                <a:ln>
                  <a:noFill/>
                </a:ln>
                <a:effectLst/>
                <a:ea typeface="Calibri" pitchFamily="34" charset="0"/>
                <a:cs typeface="Arial" pitchFamily="34" charset="0"/>
              </a:rPr>
              <a:t> 95% of companies are privately owned</a:t>
            </a:r>
            <a:endParaRPr kumimoji="0" lang="sr-Latn-ME" sz="1400" b="0" i="0" u="none" strike="noStrike" cap="none" normalizeH="0" baseline="0" dirty="0" smtClean="0">
              <a:ln>
                <a:noFill/>
              </a:ln>
              <a:effectLs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Constantia" pitchFamily="18" charset="0"/>
              <a:buChar char="›"/>
              <a:tabLst/>
            </a:pPr>
            <a:r>
              <a:rPr kumimoji="0" lang="sr-Latn-ME" sz="1400" b="0" i="0" u="none" strike="noStrike" cap="none" normalizeH="0" baseline="0" dirty="0" smtClean="0">
                <a:ln>
                  <a:noFill/>
                </a:ln>
                <a:effectLst/>
                <a:ea typeface="Calibri" pitchFamily="34" charset="0"/>
                <a:cs typeface="Arial" pitchFamily="34" charset="0"/>
              </a:rPr>
              <a:t> </a:t>
            </a:r>
            <a:r>
              <a:rPr lang="sr-Latn-ME" sz="1400" dirty="0">
                <a:ea typeface="Calibri" pitchFamily="34" charset="0"/>
                <a:cs typeface="Arial" pitchFamily="34" charset="0"/>
              </a:rPr>
              <a:t>s</a:t>
            </a:r>
            <a:r>
              <a:rPr kumimoji="0" lang="en-US" sz="1400" b="0" i="0" u="none" strike="noStrike" cap="none" normalizeH="0" baseline="0" dirty="0" err="1" smtClean="0">
                <a:ln>
                  <a:noFill/>
                </a:ln>
                <a:effectLst/>
                <a:ea typeface="Calibri" pitchFamily="34" charset="0"/>
                <a:cs typeface="Arial" pitchFamily="34" charset="0"/>
              </a:rPr>
              <a:t>ignificant</a:t>
            </a:r>
            <a:r>
              <a:rPr kumimoji="0" lang="en-US" sz="1400" b="0" i="0" u="none" strike="noStrike" cap="none" normalizeH="0" baseline="0" dirty="0" smtClean="0">
                <a:ln>
                  <a:noFill/>
                </a:ln>
                <a:effectLst/>
                <a:ea typeface="Calibri" pitchFamily="34" charset="0"/>
                <a:cs typeface="Arial" pitchFamily="34" charset="0"/>
              </a:rPr>
              <a:t> capacities for production of wood elements, wooden parts, sawn wood are installed within all companies, which are privatized and whose new owners find it harder to modernize ("</a:t>
            </a:r>
            <a:r>
              <a:rPr kumimoji="0" lang="en-US" sz="1400" b="0" i="0" u="none" strike="noStrike" cap="none" normalizeH="0" baseline="0" dirty="0" err="1" smtClean="0">
                <a:ln>
                  <a:noFill/>
                </a:ln>
                <a:effectLst/>
                <a:ea typeface="Calibri" pitchFamily="34" charset="0"/>
                <a:cs typeface="Arial" pitchFamily="34" charset="0"/>
              </a:rPr>
              <a:t>Vektra-Jakić</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Pljevlja</a:t>
            </a:r>
            <a:r>
              <a:rPr kumimoji="0" lang="en-US" sz="1400" b="0" i="0" u="none" strike="noStrike" cap="none" normalizeH="0" baseline="0" dirty="0" smtClean="0">
                <a:ln>
                  <a:noFill/>
                </a:ln>
                <a:effectLst/>
                <a:ea typeface="Calibri" pitchFamily="34" charset="0"/>
                <a:cs typeface="Arial" pitchFamily="34" charset="0"/>
              </a:rPr>
              <a:t>; ŠIK "Lim" - </a:t>
            </a:r>
            <a:r>
              <a:rPr kumimoji="0" lang="en-US" sz="1400" b="0" i="0" u="none" strike="noStrike" cap="none" normalizeH="0" baseline="0" dirty="0" err="1" smtClean="0">
                <a:ln>
                  <a:noFill/>
                </a:ln>
                <a:effectLst/>
                <a:ea typeface="Calibri" pitchFamily="34" charset="0"/>
                <a:cs typeface="Arial" pitchFamily="34" charset="0"/>
              </a:rPr>
              <a:t>Bijelo</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Polje</a:t>
            </a:r>
            <a:r>
              <a:rPr kumimoji="0" lang="en-US" sz="1400" b="0" i="0" u="none" strike="noStrike" cap="none" normalizeH="0" baseline="0" dirty="0" smtClean="0">
                <a:ln>
                  <a:noFill/>
                </a:ln>
                <a:effectLst/>
                <a:ea typeface="Calibri" pitchFamily="34" charset="0"/>
                <a:cs typeface="Arial" pitchFamily="34" charset="0"/>
              </a:rPr>
              <a:t>; ŠIK "</a:t>
            </a:r>
            <a:r>
              <a:rPr kumimoji="0" lang="en-US" sz="1400" b="0" i="0" u="none" strike="noStrike" cap="none" normalizeH="0" baseline="0" dirty="0" err="1" smtClean="0">
                <a:ln>
                  <a:noFill/>
                </a:ln>
                <a:effectLst/>
                <a:ea typeface="Calibri" pitchFamily="34" charset="0"/>
                <a:cs typeface="Arial" pitchFamily="34" charset="0"/>
              </a:rPr>
              <a:t>Polimlje</a:t>
            </a:r>
            <a:r>
              <a:rPr kumimoji="0" lang="en-US" sz="1400" b="0" i="0" u="none" strike="noStrike" cap="none" normalizeH="0" baseline="0" dirty="0" smtClean="0">
                <a:ln>
                  <a:noFill/>
                </a:ln>
                <a:effectLst/>
                <a:ea typeface="Calibri" pitchFamily="34" charset="0"/>
                <a:cs typeface="Arial" pitchFamily="34" charset="0"/>
              </a:rPr>
              <a:t>" - </a:t>
            </a:r>
            <a:r>
              <a:rPr kumimoji="0" lang="en-US" sz="1400" b="0" i="0" u="none" strike="noStrike" cap="none" normalizeH="0" baseline="0" dirty="0" err="1" smtClean="0">
                <a:ln>
                  <a:noFill/>
                </a:ln>
                <a:effectLst/>
                <a:ea typeface="Calibri" pitchFamily="34" charset="0"/>
                <a:cs typeface="Arial" pitchFamily="34" charset="0"/>
              </a:rPr>
              <a:t>Berane</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Boj</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komerc</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Andrijevica</a:t>
            </a:r>
            <a:r>
              <a:rPr kumimoji="0" lang="en-US" sz="1400" b="0" i="0" u="none" strike="noStrike" cap="none" normalizeH="0" baseline="0" dirty="0" smtClean="0">
                <a:ln>
                  <a:noFill/>
                </a:ln>
                <a:effectLst/>
                <a:ea typeface="Calibri" pitchFamily="34" charset="0"/>
                <a:cs typeface="Arial" pitchFamily="34" charset="0"/>
              </a:rPr>
              <a:t>; ŠIP „</a:t>
            </a:r>
            <a:r>
              <a:rPr kumimoji="0" lang="en-US" sz="1400" b="0" i="0" u="none" strike="noStrike" cap="none" normalizeH="0" baseline="0" dirty="0" err="1" smtClean="0">
                <a:ln>
                  <a:noFill/>
                </a:ln>
                <a:effectLst/>
                <a:ea typeface="Calibri" pitchFamily="34" charset="0"/>
                <a:cs typeface="Arial" pitchFamily="34" charset="0"/>
              </a:rPr>
              <a:t>Mojkovac</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Mojkovac</a:t>
            </a:r>
            <a:r>
              <a:rPr kumimoji="0" lang="en-US" sz="1400" b="0" i="0" u="none" strike="noStrike" cap="none" normalizeH="0" baseline="0" dirty="0" smtClean="0">
                <a:ln>
                  <a:noFill/>
                </a:ln>
                <a:effectLst/>
                <a:ea typeface="Calibri" pitchFamily="34" charset="0"/>
                <a:cs typeface="Arial" pitchFamily="34" charset="0"/>
              </a:rPr>
              <a:t>; DIP „</a:t>
            </a:r>
            <a:r>
              <a:rPr kumimoji="0" lang="en-US" sz="1400" b="0" i="0" u="none" strike="noStrike" cap="none" normalizeH="0" baseline="0" dirty="0" err="1" smtClean="0">
                <a:ln>
                  <a:noFill/>
                </a:ln>
                <a:effectLst/>
                <a:ea typeface="Calibri" pitchFamily="34" charset="0"/>
                <a:cs typeface="Arial" pitchFamily="34" charset="0"/>
              </a:rPr>
              <a:t>Donja</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brezna</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Plužine</a:t>
            </a:r>
            <a:r>
              <a:rPr kumimoji="0" lang="en-US" sz="1400" b="0" i="0" u="none" strike="noStrike" cap="none" normalizeH="0" baseline="0" dirty="0" smtClean="0">
                <a:ln>
                  <a:noFill/>
                </a:ln>
                <a:effectLst/>
                <a:ea typeface="Calibri" pitchFamily="34" charset="0"/>
                <a:cs typeface="Arial" pitchFamily="34" charset="0"/>
              </a:rPr>
              <a:t>)</a:t>
            </a:r>
            <a:endParaRPr kumimoji="0" lang="sr-Latn-ME" sz="1400" b="0" i="0" u="none" strike="noStrike" cap="none" normalizeH="0" baseline="0" dirty="0" smtClean="0">
              <a:ln>
                <a:noFill/>
              </a:ln>
              <a:effectLs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Constantia" pitchFamily="18" charset="0"/>
              <a:buChar char="›"/>
              <a:tabLst/>
            </a:pPr>
            <a:r>
              <a:rPr kumimoji="0" lang="sr-Latn-ME" sz="1400" b="0" i="0" u="none" strike="noStrike" cap="none" normalizeH="0" baseline="0" dirty="0" smtClean="0">
                <a:ln>
                  <a:noFill/>
                </a:ln>
                <a:effectLst/>
                <a:ea typeface="Calibri" pitchFamily="34" charset="0"/>
                <a:cs typeface="Arial" pitchFamily="34" charset="0"/>
              </a:rPr>
              <a:t> </a:t>
            </a:r>
            <a:r>
              <a:rPr lang="sr-Latn-ME" sz="1400" dirty="0">
                <a:ea typeface="Calibri" pitchFamily="34" charset="0"/>
                <a:cs typeface="Arial" pitchFamily="34" charset="0"/>
              </a:rPr>
              <a:t>l</a:t>
            </a:r>
            <a:r>
              <a:rPr kumimoji="0" lang="en-US" sz="1400" b="0" i="0" u="none" strike="noStrike" cap="none" normalizeH="0" baseline="0" dirty="0" err="1" smtClean="0">
                <a:ln>
                  <a:noFill/>
                </a:ln>
                <a:effectLst/>
                <a:ea typeface="Calibri" pitchFamily="34" charset="0"/>
                <a:cs typeface="Arial" pitchFamily="34" charset="0"/>
              </a:rPr>
              <a:t>ow</a:t>
            </a:r>
            <a:r>
              <a:rPr kumimoji="0" lang="en-US" sz="1400" b="0" i="0" u="none" strike="noStrike" cap="none" normalizeH="0" baseline="0" dirty="0" smtClean="0">
                <a:ln>
                  <a:noFill/>
                </a:ln>
                <a:effectLst/>
                <a:ea typeface="Calibri" pitchFamily="34" charset="0"/>
                <a:cs typeface="Arial" pitchFamily="34" charset="0"/>
              </a:rPr>
              <a:t> utilization of existing capacity for the production of furniture ("</a:t>
            </a:r>
            <a:r>
              <a:rPr kumimoji="0" lang="en-US" sz="1400" b="0" i="0" u="none" strike="noStrike" cap="none" normalizeH="0" baseline="0" dirty="0" err="1" smtClean="0">
                <a:ln>
                  <a:noFill/>
                </a:ln>
                <a:effectLst/>
                <a:ea typeface="Calibri" pitchFamily="34" charset="0"/>
                <a:cs typeface="Arial" pitchFamily="34" charset="0"/>
              </a:rPr>
              <a:t>Javorak</a:t>
            </a:r>
            <a:r>
              <a:rPr kumimoji="0" lang="en-US" sz="1400" b="0" i="0" u="none" strike="noStrike" cap="none" normalizeH="0" baseline="0" dirty="0" smtClean="0">
                <a:ln>
                  <a:noFill/>
                </a:ln>
                <a:effectLst/>
                <a:ea typeface="Calibri" pitchFamily="34" charset="0"/>
                <a:cs typeface="Arial" pitchFamily="34" charset="0"/>
              </a:rPr>
              <a:t>" </a:t>
            </a:r>
            <a:r>
              <a:rPr kumimoji="0" lang="en-US" sz="1400" b="0" i="0" u="none" strike="noStrike" cap="none" normalizeH="0" baseline="0" dirty="0" err="1" smtClean="0">
                <a:ln>
                  <a:noFill/>
                </a:ln>
                <a:effectLst/>
                <a:ea typeface="Calibri" pitchFamily="34" charset="0"/>
                <a:cs typeface="Arial" pitchFamily="34" charset="0"/>
              </a:rPr>
              <a:t>Niksic</a:t>
            </a:r>
            <a:r>
              <a:rPr kumimoji="0" lang="en-US" sz="1400" b="0" i="0" u="none" strike="noStrike" cap="none" normalizeH="0" baseline="0" dirty="0" smtClean="0">
                <a:ln>
                  <a:noFill/>
                </a:ln>
                <a:effectLst/>
                <a:ea typeface="Calibri" pitchFamily="34" charset="0"/>
                <a:cs typeface="Arial" pitchFamily="34" charset="0"/>
              </a:rPr>
              <a:t>)</a:t>
            </a:r>
            <a:endParaRPr kumimoji="0" lang="sr-Latn-ME" sz="1400" b="0" i="0" u="none" strike="noStrike" cap="none" normalizeH="0" baseline="0" dirty="0" smtClean="0">
              <a:ln>
                <a:noFill/>
              </a:ln>
              <a:effectLst/>
              <a:ea typeface="Calibri"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endParaRPr kumimoji="0" lang="en-US" sz="1400" b="0" i="0" u="none" strike="noStrike" cap="none" normalizeH="0" baseline="0" dirty="0" smtClean="0">
              <a:ln>
                <a:noFill/>
              </a:ln>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Constantia" pitchFamily="18" charset="0"/>
              <a:buChar char="›"/>
              <a:tabLst/>
            </a:pPr>
            <a:r>
              <a:rPr lang="sr-Latn-ME" sz="1400" dirty="0">
                <a:ea typeface="Calibri" pitchFamily="34" charset="0"/>
                <a:cs typeface="Arial" pitchFamily="34" charset="0"/>
              </a:rPr>
              <a:t> </a:t>
            </a:r>
            <a:r>
              <a:rPr lang="sr-Latn-ME" sz="1400" dirty="0" smtClean="0">
                <a:ea typeface="Calibri" pitchFamily="34" charset="0"/>
                <a:cs typeface="Arial" pitchFamily="34" charset="0"/>
              </a:rPr>
              <a:t>a</a:t>
            </a:r>
            <a:r>
              <a:rPr kumimoji="0" lang="en-US" sz="1400" b="0" i="0" u="none" strike="noStrike" cap="none" normalizeH="0" baseline="0" dirty="0" smtClean="0">
                <a:ln>
                  <a:noFill/>
                </a:ln>
                <a:effectLst/>
                <a:ea typeface="Calibri" pitchFamily="34" charset="0"/>
                <a:cs typeface="Arial" pitchFamily="34" charset="0"/>
              </a:rPr>
              <a:t> relatively large number of small and medium privately owned companies has been established, of which: </a:t>
            </a:r>
            <a:r>
              <a:rPr lang="sr-Latn-ME" sz="1400" dirty="0" smtClean="0">
                <a:ea typeface="Calibri" pitchFamily="34" charset="0"/>
                <a:cs typeface="Arial" pitchFamily="34" charset="0"/>
              </a:rPr>
              <a:t>f</a:t>
            </a:r>
            <a:r>
              <a:rPr kumimoji="0" lang="en-US" sz="1400" b="0" i="0" u="none" strike="noStrike" cap="none" normalizeH="0" baseline="0" dirty="0" err="1" smtClean="0">
                <a:ln>
                  <a:noFill/>
                </a:ln>
                <a:effectLst/>
                <a:ea typeface="Calibri" pitchFamily="34" charset="0"/>
                <a:cs typeface="Arial" pitchFamily="34" charset="0"/>
              </a:rPr>
              <a:t>inal</a:t>
            </a:r>
            <a:r>
              <a:rPr kumimoji="0" lang="en-US" sz="1400" b="0" i="0" u="none" strike="noStrike" cap="none" normalizeH="0" baseline="0" dirty="0" smtClean="0">
                <a:ln>
                  <a:noFill/>
                </a:ln>
                <a:effectLst/>
                <a:ea typeface="Calibri" pitchFamily="34" charset="0"/>
                <a:cs typeface="Arial" pitchFamily="34" charset="0"/>
              </a:rPr>
              <a:t> production - 10% </a:t>
            </a:r>
            <a:r>
              <a:rPr lang="sr-Latn-ME" sz="1400" dirty="0">
                <a:ea typeface="Calibri" pitchFamily="34" charset="0"/>
                <a:cs typeface="Arial" pitchFamily="34" charset="0"/>
              </a:rPr>
              <a:t>p</a:t>
            </a:r>
            <a:r>
              <a:rPr kumimoji="0" lang="en-US" sz="1400" b="0" i="0" u="none" strike="noStrike" cap="none" normalizeH="0" baseline="0" dirty="0" err="1" smtClean="0">
                <a:ln>
                  <a:noFill/>
                </a:ln>
                <a:effectLst/>
                <a:ea typeface="Calibri" pitchFamily="34" charset="0"/>
                <a:cs typeface="Arial" pitchFamily="34" charset="0"/>
              </a:rPr>
              <a:t>rimary</a:t>
            </a:r>
            <a:r>
              <a:rPr kumimoji="0" lang="en-US" sz="1400" b="0" i="0" u="none" strike="noStrike" cap="none" normalizeH="0" baseline="0" dirty="0" smtClean="0">
                <a:ln>
                  <a:noFill/>
                </a:ln>
                <a:effectLst/>
                <a:ea typeface="Calibri" pitchFamily="34" charset="0"/>
                <a:cs typeface="Arial" pitchFamily="34" charset="0"/>
              </a:rPr>
              <a:t> production - 90%</a:t>
            </a:r>
            <a:endParaRPr kumimoji="0" lang="en-US" sz="1400" b="0" i="0" u="none" strike="noStrike" cap="none" normalizeH="0" baseline="0" dirty="0" smtClean="0">
              <a:ln>
                <a:noFill/>
              </a:ln>
              <a:effectLst/>
              <a:cs typeface="Arial" pitchFamily="34" charset="0"/>
            </a:endParaRPr>
          </a:p>
        </p:txBody>
      </p:sp>
      <p:pic>
        <p:nvPicPr>
          <p:cNvPr id="27651" name="Picture 3" descr="http://furniture-consultants.com/web%20page%206.8.09_files/Lumber%20Storage%203.jpg"/>
          <p:cNvPicPr>
            <a:picLocks noChangeAspect="1" noChangeArrowheads="1"/>
          </p:cNvPicPr>
          <p:nvPr/>
        </p:nvPicPr>
        <p:blipFill>
          <a:blip r:embed="rId2" cstate="print"/>
          <a:srcRect/>
          <a:stretch>
            <a:fillRect/>
          </a:stretch>
        </p:blipFill>
        <p:spPr bwMode="auto">
          <a:xfrm>
            <a:off x="6553200" y="4800600"/>
            <a:ext cx="2235201" cy="1676401"/>
          </a:xfrm>
          <a:prstGeom prst="rect">
            <a:avLst/>
          </a:prstGeom>
          <a:noFill/>
          <a:ln w="19050">
            <a:solidFill>
              <a:srgbClr val="FFC000"/>
            </a:solidFill>
          </a:ln>
        </p:spPr>
      </p:pic>
      <p:pic>
        <p:nvPicPr>
          <p:cNvPr id="27653" name="Picture 5" descr="https://encrypted-tbn3.gstatic.com/images?q=tbn:ANd9GcQkwgoYgNIzNlBUqiho238nVuynZHPtPuNuXYn5i78B6vi1ZXCC"/>
          <p:cNvPicPr>
            <a:picLocks noChangeAspect="1" noChangeArrowheads="1"/>
          </p:cNvPicPr>
          <p:nvPr/>
        </p:nvPicPr>
        <p:blipFill>
          <a:blip r:embed="rId3"/>
          <a:srcRect/>
          <a:stretch>
            <a:fillRect/>
          </a:stretch>
        </p:blipFill>
        <p:spPr bwMode="auto">
          <a:xfrm>
            <a:off x="4648200" y="5257800"/>
            <a:ext cx="2161342" cy="1438276"/>
          </a:xfrm>
          <a:prstGeom prst="rect">
            <a:avLst/>
          </a:prstGeom>
          <a:noFill/>
          <a:ln w="19050">
            <a:solidFill>
              <a:srgbClr val="FFC000"/>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28800" y="2743200"/>
            <a:ext cx="5789150" cy="1754326"/>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5400" b="1" dirty="0" smtClean="0">
                <a:ln w="11430"/>
                <a:solidFill>
                  <a:srgbClr val="FFC000"/>
                </a:solidFill>
                <a:effectLst>
                  <a:outerShdw blurRad="50800" dist="39000" dir="5460000" algn="tl">
                    <a:srgbClr val="000000">
                      <a:alpha val="38000"/>
                    </a:srgbClr>
                  </a:outerShdw>
                </a:effectLst>
                <a:latin typeface="Cambria" pitchFamily="18" charset="0"/>
              </a:rPr>
              <a:t>INVESTMENTS IN </a:t>
            </a:r>
          </a:p>
          <a:p>
            <a:pPr algn="ctr"/>
            <a:r>
              <a:rPr lang="sr-Latn-ME" sz="5400" b="1" dirty="0" smtClean="0">
                <a:ln w="11430"/>
                <a:solidFill>
                  <a:srgbClr val="FFC000"/>
                </a:solidFill>
                <a:effectLst>
                  <a:outerShdw blurRad="50800" dist="39000" dir="5460000" algn="tl">
                    <a:srgbClr val="000000">
                      <a:alpha val="38000"/>
                    </a:srgbClr>
                  </a:outerShdw>
                </a:effectLst>
                <a:latin typeface="Cambria" pitchFamily="18" charset="0"/>
              </a:rPr>
              <a:t>ENERGY</a:t>
            </a:r>
            <a:endParaRPr lang="en-US" sz="5400" b="1" dirty="0">
              <a:ln w="11430"/>
              <a:solidFill>
                <a:srgbClr val="FFC000"/>
              </a:solidFill>
              <a:effectLst>
                <a:outerShdw blurRad="50800" dist="39000" dir="5460000" algn="tl">
                  <a:srgbClr val="000000">
                    <a:alpha val="38000"/>
                  </a:srgbClr>
                </a:outerShdw>
              </a:effectLst>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193379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cap="none" spc="0" dirty="0">
                <a:ln w="11430"/>
                <a:solidFill>
                  <a:srgbClr val="FFC000"/>
                </a:solidFill>
                <a:effectLst>
                  <a:outerShdw blurRad="50800" dist="39000" dir="5460000" algn="tl">
                    <a:srgbClr val="000000">
                      <a:alpha val="38000"/>
                    </a:srgbClr>
                  </a:outerShdw>
                </a:effectLst>
                <a:latin typeface="Cambria" pitchFamily="18" charset="0"/>
              </a:rPr>
              <a:t>o</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il and gas</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pic>
        <p:nvPicPr>
          <p:cNvPr id="3" name="Picture 2" descr="untitled.bmp"/>
          <p:cNvPicPr/>
          <p:nvPr/>
        </p:nvPicPr>
        <p:blipFill>
          <a:blip r:embed="rId2" cstate="print"/>
          <a:stretch>
            <a:fillRect/>
          </a:stretch>
        </p:blipFill>
        <p:spPr>
          <a:xfrm>
            <a:off x="3505200" y="3124200"/>
            <a:ext cx="1828800" cy="17526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4" name="Rectangle 2"/>
          <p:cNvSpPr>
            <a:spLocks noChangeArrowheads="1"/>
          </p:cNvSpPr>
          <p:nvPr/>
        </p:nvSpPr>
        <p:spPr bwMode="auto">
          <a:xfrm>
            <a:off x="0" y="1828800"/>
            <a:ext cx="53340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Constantia" pitchFamily="18" charset="0"/>
              <a:buChar char="›"/>
              <a:tabLst/>
            </a:pPr>
            <a:r>
              <a:rPr lang="sr-Latn-ME" sz="1600" dirty="0" smtClean="0">
                <a:ea typeface="Times New Roman" pitchFamily="18" charset="0"/>
                <a:cs typeface="Arial" pitchFamily="34" charset="0"/>
              </a:rPr>
              <a:t> l</a:t>
            </a:r>
            <a:r>
              <a:rPr kumimoji="0" lang="en-US" sz="1600" i="0" u="none" strike="noStrike" cap="none" normalizeH="0" baseline="0" dirty="0" smtClean="0">
                <a:ln>
                  <a:noFill/>
                </a:ln>
                <a:solidFill>
                  <a:schemeClr val="tx1"/>
                </a:solidFill>
                <a:effectLst/>
                <a:ea typeface="Times New Roman" pitchFamily="18" charset="0"/>
                <a:cs typeface="Arial" pitchFamily="34" charset="0"/>
              </a:rPr>
              <a:t>aw </a:t>
            </a:r>
            <a:r>
              <a:rPr kumimoji="0" lang="en-US" sz="1600" i="0" u="none" strike="noStrike" cap="none" normalizeH="0" baseline="0" dirty="0" smtClean="0">
                <a:ln>
                  <a:noFill/>
                </a:ln>
                <a:solidFill>
                  <a:schemeClr val="tx1"/>
                </a:solidFill>
                <a:effectLst/>
                <a:ea typeface="Times New Roman" pitchFamily="18" charset="0"/>
                <a:cs typeface="Arial" pitchFamily="34" charset="0"/>
              </a:rPr>
              <a:t>envisages the possibility of getting two types of concession contract: Exploration Concession Contract and Production Concession </a:t>
            </a:r>
            <a:r>
              <a:rPr kumimoji="0" lang="en-US" sz="1600" i="0" u="none" strike="noStrike" cap="none" normalizeH="0" baseline="0" dirty="0" smtClean="0">
                <a:ln>
                  <a:noFill/>
                </a:ln>
                <a:solidFill>
                  <a:schemeClr val="tx1"/>
                </a:solidFill>
                <a:effectLst/>
                <a:ea typeface="Times New Roman" pitchFamily="18" charset="0"/>
                <a:cs typeface="Arial" pitchFamily="34" charset="0"/>
              </a:rPr>
              <a:t>Contract</a:t>
            </a:r>
            <a:endParaRPr kumimoji="0" lang="sr-Latn-ME" sz="1600" i="0" u="none" strike="noStrike" cap="none" normalizeH="0" baseline="0" dirty="0" smtClean="0">
              <a:ln>
                <a:noFill/>
              </a:ln>
              <a:solidFill>
                <a:schemeClr val="tx1"/>
              </a:solidFill>
              <a:effectLst/>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Constantia" pitchFamily="18" charset="0"/>
              <a:buChar char="›"/>
              <a:tabLst/>
            </a:pPr>
            <a:endParaRPr lang="sr-Latn-ME" sz="1600" dirty="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Constantia" pitchFamily="18" charset="0"/>
              <a:buChar char="›"/>
              <a:tabLst/>
            </a:pPr>
            <a:r>
              <a:rPr kumimoji="0" lang="sr-Latn-ME" sz="1600" i="0" u="none" strike="noStrike" cap="none" normalizeH="0" dirty="0" smtClean="0">
                <a:ln>
                  <a:noFill/>
                </a:ln>
                <a:solidFill>
                  <a:schemeClr val="tx1"/>
                </a:solidFill>
                <a:effectLst/>
                <a:cs typeface="Arial" pitchFamily="34" charset="0"/>
              </a:rPr>
              <a:t> the tender is planed for the first half of 2013</a:t>
            </a:r>
            <a:endParaRPr kumimoji="0" lang="en-US" sz="1600" i="0" u="none" strike="noStrike" cap="none" normalizeH="0" baseline="0" dirty="0" smtClean="0">
              <a:ln>
                <a:noFill/>
              </a:ln>
              <a:solidFill>
                <a:schemeClr val="tx1"/>
              </a:solidFill>
              <a:effectLst/>
            </a:endParaRPr>
          </a:p>
        </p:txBody>
      </p:sp>
      <p:sp>
        <p:nvSpPr>
          <p:cNvPr id="5" name="Rectangle 1"/>
          <p:cNvSpPr>
            <a:spLocks noChangeArrowheads="1"/>
          </p:cNvSpPr>
          <p:nvPr/>
        </p:nvSpPr>
        <p:spPr bwMode="auto">
          <a:xfrm>
            <a:off x="0" y="4419600"/>
            <a:ext cx="9144000" cy="230832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600" b="1" u="none" strike="noStrike" normalizeH="0" baseline="0" dirty="0" smtClean="0">
                <a:solidFill>
                  <a:schemeClr val="tx1"/>
                </a:solidFill>
                <a:ea typeface="Times New Roman" pitchFamily="18" charset="0"/>
                <a:cs typeface="Arial" pitchFamily="34" charset="0"/>
              </a:rPr>
              <a:t>Concession System</a:t>
            </a: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sz="160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ME" sz="1600" u="none" strike="noStrike" normalizeH="0" baseline="0" dirty="0" smtClean="0">
                <a:solidFill>
                  <a:schemeClr val="tx1"/>
                </a:solidFill>
                <a:ea typeface="Times New Roman" pitchFamily="18" charset="0"/>
                <a:cs typeface="Arial" pitchFamily="34" charset="0"/>
              </a:rPr>
              <a:t> </a:t>
            </a:r>
            <a:r>
              <a:rPr lang="sr-Latn-ME" sz="1600" dirty="0">
                <a:solidFill>
                  <a:schemeClr val="tx1"/>
                </a:solidFill>
                <a:ea typeface="Times New Roman" pitchFamily="18" charset="0"/>
                <a:cs typeface="Arial" pitchFamily="34" charset="0"/>
              </a:rPr>
              <a:t>t</a:t>
            </a:r>
            <a:r>
              <a:rPr kumimoji="0" lang="en-US" sz="1600" u="none" strike="noStrike" normalizeH="0" baseline="0" dirty="0" smtClean="0">
                <a:solidFill>
                  <a:schemeClr val="tx1"/>
                </a:solidFill>
                <a:ea typeface="Times New Roman" pitchFamily="18" charset="0"/>
                <a:cs typeface="Arial" pitchFamily="34" charset="0"/>
              </a:rPr>
              <a:t>he </a:t>
            </a:r>
            <a:r>
              <a:rPr kumimoji="0" lang="en-US" sz="1600" u="none" strike="noStrike" normalizeH="0" baseline="0" dirty="0" smtClean="0">
                <a:solidFill>
                  <a:schemeClr val="tx1"/>
                </a:solidFill>
                <a:ea typeface="Times New Roman" pitchFamily="18" charset="0"/>
                <a:cs typeface="Arial" pitchFamily="34" charset="0"/>
              </a:rPr>
              <a:t>oil company has exclusive rights to the exploration and production at its own risk and cost; </a:t>
            </a:r>
            <a:endParaRPr kumimoji="0" lang="en-US" sz="160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ME" sz="1600" u="none" strike="noStrike" normalizeH="0" baseline="0" dirty="0" smtClean="0">
                <a:solidFill>
                  <a:schemeClr val="tx1"/>
                </a:solidFill>
                <a:ea typeface="Times New Roman" pitchFamily="18" charset="0"/>
                <a:cs typeface="Arial" pitchFamily="34" charset="0"/>
              </a:rPr>
              <a:t> </a:t>
            </a:r>
            <a:r>
              <a:rPr lang="sr-Latn-ME" sz="1600" dirty="0">
                <a:solidFill>
                  <a:schemeClr val="tx1"/>
                </a:solidFill>
                <a:ea typeface="Times New Roman" pitchFamily="18" charset="0"/>
                <a:cs typeface="Arial" pitchFamily="34" charset="0"/>
              </a:rPr>
              <a:t>t</a:t>
            </a:r>
            <a:r>
              <a:rPr kumimoji="0" lang="en-US" sz="1600" u="none" strike="noStrike" normalizeH="0" baseline="0" dirty="0" smtClean="0">
                <a:solidFill>
                  <a:schemeClr val="tx1"/>
                </a:solidFill>
                <a:ea typeface="Times New Roman" pitchFamily="18" charset="0"/>
                <a:cs typeface="Arial" pitchFamily="34" charset="0"/>
              </a:rPr>
              <a:t>he </a:t>
            </a:r>
            <a:r>
              <a:rPr kumimoji="0" lang="en-US" sz="1600" u="none" strike="noStrike" normalizeH="0" baseline="0" dirty="0" smtClean="0">
                <a:solidFill>
                  <a:schemeClr val="tx1"/>
                </a:solidFill>
                <a:ea typeface="Times New Roman" pitchFamily="18" charset="0"/>
                <a:cs typeface="Arial" pitchFamily="34" charset="0"/>
              </a:rPr>
              <a:t>oil company owns the production; </a:t>
            </a:r>
            <a:endParaRPr kumimoji="0" lang="en-US" sz="160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ME" sz="1600" u="none" strike="noStrike" normalizeH="0" baseline="0" dirty="0" smtClean="0">
                <a:solidFill>
                  <a:schemeClr val="tx1"/>
                </a:solidFill>
                <a:ea typeface="Times New Roman" pitchFamily="18" charset="0"/>
                <a:cs typeface="Arial" pitchFamily="34" charset="0"/>
              </a:rPr>
              <a:t> </a:t>
            </a:r>
            <a:r>
              <a:rPr lang="sr-Latn-ME" sz="1600" dirty="0">
                <a:solidFill>
                  <a:schemeClr val="tx1"/>
                </a:solidFill>
                <a:ea typeface="Times New Roman" pitchFamily="18" charset="0"/>
                <a:cs typeface="Arial" pitchFamily="34" charset="0"/>
              </a:rPr>
              <a:t>t</a:t>
            </a:r>
            <a:r>
              <a:rPr kumimoji="0" lang="en-US" sz="1600" u="none" strike="noStrike" normalizeH="0" baseline="0" dirty="0" smtClean="0">
                <a:solidFill>
                  <a:schemeClr val="tx1"/>
                </a:solidFill>
                <a:ea typeface="Times New Roman" pitchFamily="18" charset="0"/>
                <a:cs typeface="Arial" pitchFamily="34" charset="0"/>
              </a:rPr>
              <a:t>he </a:t>
            </a:r>
            <a:r>
              <a:rPr kumimoji="0" lang="en-US" sz="1600" u="none" strike="noStrike" normalizeH="0" baseline="0" dirty="0" smtClean="0">
                <a:solidFill>
                  <a:schemeClr val="tx1"/>
                </a:solidFill>
                <a:ea typeface="Times New Roman" pitchFamily="18" charset="0"/>
                <a:cs typeface="Arial" pitchFamily="34" charset="0"/>
              </a:rPr>
              <a:t>oil company pays fees and area rental fees to the Government; </a:t>
            </a:r>
            <a:endParaRPr kumimoji="0" lang="en-US" sz="160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ME" sz="1600" u="none" strike="noStrike" normalizeH="0" baseline="0" dirty="0" smtClean="0">
                <a:solidFill>
                  <a:schemeClr val="tx1"/>
                </a:solidFill>
                <a:ea typeface="Times New Roman" pitchFamily="18" charset="0"/>
                <a:cs typeface="Arial" pitchFamily="34" charset="0"/>
              </a:rPr>
              <a:t> </a:t>
            </a:r>
            <a:r>
              <a:rPr lang="sr-Latn-ME" sz="1600" dirty="0">
                <a:solidFill>
                  <a:schemeClr val="tx1"/>
                </a:solidFill>
                <a:ea typeface="Times New Roman" pitchFamily="18" charset="0"/>
                <a:cs typeface="Arial" pitchFamily="34" charset="0"/>
              </a:rPr>
              <a:t>t</a:t>
            </a:r>
            <a:r>
              <a:rPr kumimoji="0" lang="en-US" sz="1600" u="none" strike="noStrike" normalizeH="0" baseline="0" dirty="0" smtClean="0">
                <a:solidFill>
                  <a:schemeClr val="tx1"/>
                </a:solidFill>
                <a:ea typeface="Times New Roman" pitchFamily="18" charset="0"/>
                <a:cs typeface="Arial" pitchFamily="34" charset="0"/>
              </a:rPr>
              <a:t>he </a:t>
            </a:r>
            <a:r>
              <a:rPr kumimoji="0" lang="en-US" sz="1600" u="none" strike="noStrike" normalizeH="0" baseline="0" dirty="0" smtClean="0">
                <a:solidFill>
                  <a:schemeClr val="tx1"/>
                </a:solidFill>
                <a:ea typeface="Times New Roman" pitchFamily="18" charset="0"/>
                <a:cs typeface="Arial" pitchFamily="34" charset="0"/>
              </a:rPr>
              <a:t>oil company pays taxes on profits; </a:t>
            </a:r>
            <a:endParaRPr kumimoji="0" lang="en-US" sz="160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ME" sz="1600" u="none" strike="noStrike" normalizeH="0" baseline="0" dirty="0" smtClean="0">
                <a:solidFill>
                  <a:schemeClr val="tx1"/>
                </a:solidFill>
                <a:ea typeface="Times New Roman" pitchFamily="18" charset="0"/>
                <a:cs typeface="Arial" pitchFamily="34" charset="0"/>
              </a:rPr>
              <a:t> </a:t>
            </a:r>
            <a:r>
              <a:rPr lang="sr-Latn-ME" sz="1600" dirty="0">
                <a:solidFill>
                  <a:schemeClr val="tx1"/>
                </a:solidFill>
                <a:ea typeface="Times New Roman" pitchFamily="18" charset="0"/>
                <a:cs typeface="Arial" pitchFamily="34" charset="0"/>
              </a:rPr>
              <a:t>t</a:t>
            </a:r>
            <a:r>
              <a:rPr kumimoji="0" lang="en-US" sz="1600" u="none" strike="noStrike" normalizeH="0" baseline="0" dirty="0" smtClean="0">
                <a:solidFill>
                  <a:schemeClr val="tx1"/>
                </a:solidFill>
                <a:ea typeface="Times New Roman" pitchFamily="18" charset="0"/>
                <a:cs typeface="Arial" pitchFamily="34" charset="0"/>
              </a:rPr>
              <a:t>he </a:t>
            </a:r>
            <a:r>
              <a:rPr kumimoji="0" lang="en-US" sz="1600" u="none" strike="noStrike" normalizeH="0" baseline="0" dirty="0" smtClean="0">
                <a:solidFill>
                  <a:schemeClr val="tx1"/>
                </a:solidFill>
                <a:ea typeface="Times New Roman" pitchFamily="18" charset="0"/>
                <a:cs typeface="Arial" pitchFamily="34" charset="0"/>
              </a:rPr>
              <a:t>oil company owns the equipment; </a:t>
            </a:r>
            <a:endParaRPr kumimoji="0" lang="en-US" sz="160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ME" sz="1600" u="none" strike="noStrike" normalizeH="0" baseline="0" dirty="0" smtClean="0">
                <a:solidFill>
                  <a:schemeClr val="tx1"/>
                </a:solidFill>
                <a:ea typeface="Times New Roman" pitchFamily="18" charset="0"/>
                <a:cs typeface="Arial" pitchFamily="34" charset="0"/>
              </a:rPr>
              <a:t> </a:t>
            </a:r>
            <a:r>
              <a:rPr lang="sr-Latn-ME" sz="1600" dirty="0">
                <a:solidFill>
                  <a:schemeClr val="tx1"/>
                </a:solidFill>
                <a:ea typeface="Times New Roman" pitchFamily="18" charset="0"/>
                <a:cs typeface="Arial" pitchFamily="34" charset="0"/>
              </a:rPr>
              <a:t>t</a:t>
            </a:r>
            <a:r>
              <a:rPr kumimoji="0" lang="en-US" sz="1600" u="none" strike="noStrike" normalizeH="0" baseline="0" dirty="0" smtClean="0">
                <a:solidFill>
                  <a:schemeClr val="tx1"/>
                </a:solidFill>
                <a:ea typeface="Times New Roman" pitchFamily="18" charset="0"/>
                <a:cs typeface="Arial" pitchFamily="34" charset="0"/>
              </a:rPr>
              <a:t>he </a:t>
            </a:r>
            <a:r>
              <a:rPr kumimoji="0" lang="en-US" sz="1600" u="none" strike="noStrike" normalizeH="0" baseline="0" dirty="0" smtClean="0">
                <a:solidFill>
                  <a:schemeClr val="tx1"/>
                </a:solidFill>
                <a:ea typeface="Times New Roman" pitchFamily="18" charset="0"/>
                <a:cs typeface="Arial" pitchFamily="34" charset="0"/>
              </a:rPr>
              <a:t>oil company has the right to export hydrocarbons; </a:t>
            </a:r>
            <a:endParaRPr kumimoji="0" lang="en-US" sz="160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sr-Latn-ME" sz="1600" u="none" strike="noStrike" normalizeH="0" baseline="0" dirty="0" smtClean="0">
                <a:solidFill>
                  <a:schemeClr val="tx1"/>
                </a:solidFill>
                <a:ea typeface="Times New Roman" pitchFamily="18" charset="0"/>
                <a:cs typeface="Arial" pitchFamily="34" charset="0"/>
              </a:rPr>
              <a:t> </a:t>
            </a:r>
            <a:r>
              <a:rPr lang="sr-Latn-ME" sz="1600" dirty="0">
                <a:solidFill>
                  <a:schemeClr val="tx1"/>
                </a:solidFill>
                <a:ea typeface="Times New Roman" pitchFamily="18" charset="0"/>
                <a:cs typeface="Arial" pitchFamily="34" charset="0"/>
              </a:rPr>
              <a:t>t</a:t>
            </a:r>
            <a:r>
              <a:rPr kumimoji="0" lang="en-US" sz="1600" u="none" strike="noStrike" normalizeH="0" baseline="0" dirty="0" smtClean="0">
                <a:solidFill>
                  <a:schemeClr val="tx1"/>
                </a:solidFill>
                <a:ea typeface="Times New Roman" pitchFamily="18" charset="0"/>
                <a:cs typeface="Arial" pitchFamily="34" charset="0"/>
              </a:rPr>
              <a:t>he </a:t>
            </a:r>
            <a:r>
              <a:rPr kumimoji="0" lang="en-US" sz="1600" u="none" strike="noStrike" normalizeH="0" baseline="0" dirty="0" smtClean="0">
                <a:solidFill>
                  <a:schemeClr val="tx1"/>
                </a:solidFill>
                <a:ea typeface="Times New Roman" pitchFamily="18" charset="0"/>
                <a:cs typeface="Arial" pitchFamily="34" charset="0"/>
              </a:rPr>
              <a:t>oil company has the right to equipment </a:t>
            </a:r>
            <a:endParaRPr kumimoji="0" lang="en-US" sz="1600" u="none" strike="noStrike" normalizeH="0" baseline="0" dirty="0" smtClean="0">
              <a:solidFill>
                <a:schemeClr val="tx1"/>
              </a:solidFill>
            </a:endParaRPr>
          </a:p>
        </p:txBody>
      </p:sp>
      <p:sp>
        <p:nvSpPr>
          <p:cNvPr id="6" name="Rectangle 5"/>
          <p:cNvSpPr/>
          <p:nvPr/>
        </p:nvSpPr>
        <p:spPr>
          <a:xfrm>
            <a:off x="6780468" y="6457890"/>
            <a:ext cx="2363532" cy="400110"/>
          </a:xfrm>
          <a:prstGeom prst="rect">
            <a:avLst/>
          </a:prstGeom>
          <a:noFill/>
        </p:spPr>
        <p:txBody>
          <a:bodyPr wrap="none" lIns="91440" tIns="45720" rIns="91440" bIns="45720">
            <a:spAutoFit/>
          </a:bodyPr>
          <a:lstStyle/>
          <a:p>
            <a:pPr algn="ctr"/>
            <a:r>
              <a:rPr lang="sr-Latn-ME" sz="20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www</a:t>
            </a:r>
            <a:r>
              <a:rPr lang="en-US" sz="20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a:t>
            </a:r>
            <a:r>
              <a:rPr lang="sr-Latn-ME" sz="2000" dirty="0" smtClean="0">
                <a:ln w="18415" cmpd="sng">
                  <a:solidFill>
                    <a:srgbClr val="FFC000"/>
                  </a:solidFill>
                  <a:prstDash val="solid"/>
                </a:ln>
                <a:solidFill>
                  <a:srgbClr val="FFC000"/>
                </a:solidFill>
                <a:effectLst>
                  <a:outerShdw blurRad="63500" dir="3600000" algn="tl" rotWithShape="0">
                    <a:srgbClr val="000000">
                      <a:alpha val="70000"/>
                    </a:srgbClr>
                  </a:outerShdw>
                </a:effectLst>
              </a:rPr>
              <a:t>petroleum.me</a:t>
            </a:r>
            <a:endParaRPr lang="en-US" sz="2000" dirty="0">
              <a:ln w="18415" cmpd="sng">
                <a:solidFill>
                  <a:srgbClr val="FFC000"/>
                </a:solidFill>
                <a:prstDash val="solid"/>
              </a:ln>
              <a:solidFill>
                <a:srgbClr val="FFC000"/>
              </a:solidFill>
              <a:effectLst>
                <a:outerShdw blurRad="63500" dir="3600000" algn="tl" rotWithShape="0">
                  <a:srgbClr val="000000">
                    <a:alpha val="70000"/>
                  </a:srgbClr>
                </a:outerShdw>
              </a:effectLst>
            </a:endParaRPr>
          </a:p>
        </p:txBody>
      </p:sp>
      <p:pic>
        <p:nvPicPr>
          <p:cNvPr id="7" name="Picture 5" descr="ULCINJ"/>
          <p:cNvPicPr>
            <a:picLocks noChangeAspect="1" noChangeArrowheads="1"/>
          </p:cNvPicPr>
          <p:nvPr/>
        </p:nvPicPr>
        <p:blipFill>
          <a:blip r:embed="rId3" cstate="print"/>
          <a:srcRect l="19083" r="20752" b="10843"/>
          <a:stretch>
            <a:fillRect/>
          </a:stretch>
        </p:blipFill>
        <p:spPr bwMode="auto">
          <a:xfrm>
            <a:off x="5486400" y="1524000"/>
            <a:ext cx="3495040" cy="32766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pic>
        <p:nvPicPr>
          <p:cNvPr id="8" name="il_fi" descr="http://www.bradfordairport.net/pics/Oil-and-Gas-Exploration.jpg"/>
          <p:cNvPicPr/>
          <p:nvPr/>
        </p:nvPicPr>
        <p:blipFill>
          <a:blip r:embed="rId4"/>
          <a:srcRect/>
          <a:stretch>
            <a:fillRect/>
          </a:stretch>
        </p:blipFill>
        <p:spPr bwMode="auto">
          <a:xfrm>
            <a:off x="1447800" y="3276600"/>
            <a:ext cx="1828800" cy="1128395"/>
          </a:xfrm>
          <a:prstGeom prst="rect">
            <a:avLst/>
          </a:prstGeom>
          <a:noFill/>
          <a:ln w="19050">
            <a:solidFill>
              <a:srgbClr val="FFC000"/>
            </a:solid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4" name="Rectangle 2"/>
          <p:cNvSpPr>
            <a:spLocks noChangeArrowheads="1"/>
          </p:cNvSpPr>
          <p:nvPr/>
        </p:nvSpPr>
        <p:spPr bwMode="auto">
          <a:xfrm>
            <a:off x="0" y="1828800"/>
            <a:ext cx="9144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 typeface="Constantia" pitchFamily="18" charset="0"/>
              <a:buChar char="›"/>
              <a:tabLst/>
            </a:pPr>
            <a:r>
              <a:rPr lang="sr-Latn-ME" sz="1600" dirty="0" smtClean="0">
                <a:ea typeface="Times New Roman" pitchFamily="18" charset="0"/>
                <a:cs typeface="Arial" pitchFamily="34" charset="0"/>
              </a:rPr>
              <a:t> the most important renewable energy sources in Montenegro are:</a:t>
            </a:r>
          </a:p>
          <a:p>
            <a:pPr marL="0" marR="0" lvl="0" indent="0" algn="just" defTabSz="914400" rtl="0" eaLnBrk="1" fontAlgn="base" latinLnBrk="0" hangingPunct="1">
              <a:lnSpc>
                <a:spcPct val="100000"/>
              </a:lnSpc>
              <a:spcBef>
                <a:spcPct val="0"/>
              </a:spcBef>
              <a:spcAft>
                <a:spcPct val="0"/>
              </a:spcAft>
              <a:buClrTx/>
              <a:buSzTx/>
              <a:buFont typeface="Constantia" pitchFamily="18" charset="0"/>
              <a:buChar char="›"/>
              <a:tabLst/>
            </a:pPr>
            <a:endParaRPr kumimoji="0" lang="sr-Latn-ME" sz="1600" i="0" u="none" strike="noStrike" cap="none" normalizeH="0" baseline="0" dirty="0">
              <a:ln>
                <a:noFill/>
              </a:ln>
              <a:solidFill>
                <a:schemeClr val="tx1"/>
              </a:solidFill>
              <a:effectLst/>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sr-Latn-ME" sz="1600" dirty="0" smtClean="0">
                <a:cs typeface="Arial" pitchFamily="34" charset="0"/>
              </a:rPr>
              <a:t>  </a:t>
            </a:r>
            <a:r>
              <a:rPr lang="sr-Latn-ME" sz="1600" b="1" dirty="0" smtClean="0">
                <a:cs typeface="Arial" pitchFamily="34" charset="0"/>
              </a:rPr>
              <a:t>hydropower</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sr-Latn-ME" sz="1600" b="1" i="0" u="none" strike="noStrike" cap="none" normalizeH="0" dirty="0">
                <a:ln>
                  <a:noFill/>
                </a:ln>
                <a:solidFill>
                  <a:schemeClr val="tx1"/>
                </a:solidFill>
                <a:effectLst/>
                <a:cs typeface="Arial" pitchFamily="34" charset="0"/>
              </a:rPr>
              <a:t> </a:t>
            </a:r>
            <a:r>
              <a:rPr kumimoji="0" lang="sr-Latn-ME" sz="1600" b="1" i="0" u="none" strike="noStrike" cap="none" normalizeH="0" dirty="0" smtClean="0">
                <a:ln>
                  <a:noFill/>
                </a:ln>
                <a:solidFill>
                  <a:schemeClr val="tx1"/>
                </a:solidFill>
                <a:effectLst/>
                <a:cs typeface="Arial" pitchFamily="34" charset="0"/>
              </a:rPr>
              <a:t> wind</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sr-Latn-ME" sz="1600" b="1" dirty="0">
                <a:cs typeface="Arial" pitchFamily="34" charset="0"/>
              </a:rPr>
              <a:t> </a:t>
            </a:r>
            <a:r>
              <a:rPr lang="sr-Latn-ME" sz="1600" b="1" dirty="0" smtClean="0">
                <a:cs typeface="Arial" pitchFamily="34" charset="0"/>
              </a:rPr>
              <a:t> biomass</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kumimoji="0" lang="sr-Latn-ME" sz="1600" b="1" i="0" u="none" strike="noStrike" cap="none" normalizeH="0" dirty="0">
                <a:ln>
                  <a:noFill/>
                </a:ln>
                <a:solidFill>
                  <a:schemeClr val="tx1"/>
                </a:solidFill>
                <a:effectLst/>
                <a:cs typeface="Arial" pitchFamily="34" charset="0"/>
              </a:rPr>
              <a:t> </a:t>
            </a:r>
            <a:r>
              <a:rPr kumimoji="0" lang="sr-Latn-ME" sz="1600" b="1" i="0" u="none" strike="noStrike" cap="none" normalizeH="0" dirty="0" smtClean="0">
                <a:ln>
                  <a:noFill/>
                </a:ln>
                <a:solidFill>
                  <a:schemeClr val="tx1"/>
                </a:solidFill>
                <a:effectLst/>
                <a:cs typeface="Arial" pitchFamily="34" charset="0"/>
              </a:rPr>
              <a:t> sunlight</a:t>
            </a:r>
          </a:p>
          <a:p>
            <a:pPr marL="0" marR="0" lvl="0" indent="0" algn="just" defTabSz="914400" rtl="0" eaLnBrk="1" fontAlgn="base" latinLnBrk="0" hangingPunct="1">
              <a:lnSpc>
                <a:spcPct val="100000"/>
              </a:lnSpc>
              <a:spcBef>
                <a:spcPct val="0"/>
              </a:spcBef>
              <a:spcAft>
                <a:spcPct val="0"/>
              </a:spcAft>
              <a:buClrTx/>
              <a:buSzTx/>
              <a:buFont typeface="Arial" pitchFamily="34" charset="0"/>
              <a:buChar char="•"/>
              <a:tabLst/>
            </a:pPr>
            <a:r>
              <a:rPr lang="sr-Latn-ME" sz="1600" b="1" dirty="0">
                <a:cs typeface="Arial" pitchFamily="34" charset="0"/>
              </a:rPr>
              <a:t> </a:t>
            </a:r>
            <a:r>
              <a:rPr lang="sr-Latn-ME" sz="1600" b="1" dirty="0" smtClean="0">
                <a:cs typeface="Arial" pitchFamily="34" charset="0"/>
              </a:rPr>
              <a:t> waste potential </a:t>
            </a:r>
            <a:endParaRPr kumimoji="0" lang="en-US" sz="1600" b="1" i="0" u="none" strike="noStrike" cap="none" normalizeH="0" baseline="0" dirty="0" smtClean="0">
              <a:ln>
                <a:noFill/>
              </a:ln>
              <a:solidFill>
                <a:schemeClr val="tx1"/>
              </a:solidFill>
              <a:effectLst/>
            </a:endParaRPr>
          </a:p>
        </p:txBody>
      </p:sp>
      <p:pic>
        <p:nvPicPr>
          <p:cNvPr id="5" name="Picture 4"/>
          <p:cNvPicPr>
            <a:picLocks noChangeAspect="1" noChangeArrowheads="1"/>
          </p:cNvPicPr>
          <p:nvPr/>
        </p:nvPicPr>
        <p:blipFill>
          <a:blip r:embed="rId2"/>
          <a:srcRect/>
          <a:stretch>
            <a:fillRect/>
          </a:stretch>
        </p:blipFill>
        <p:spPr bwMode="auto">
          <a:xfrm>
            <a:off x="6096000" y="1447800"/>
            <a:ext cx="2514600" cy="239433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0" y="3886200"/>
            <a:ext cx="9144000" cy="1600438"/>
          </a:xfrm>
          <a:prstGeom prst="rect">
            <a:avLst/>
          </a:prstGeom>
        </p:spPr>
        <p:txBody>
          <a:bodyPr wrap="square">
            <a:spAutoFit/>
          </a:bodyPr>
          <a:lstStyle/>
          <a:p>
            <a:pPr>
              <a:buFont typeface="Constantia" pitchFamily="18" charset="0"/>
              <a:buChar char="›"/>
            </a:pPr>
            <a:r>
              <a:rPr lang="sr-Latn-ME" dirty="0" smtClean="0"/>
              <a:t> </a:t>
            </a:r>
            <a:r>
              <a:rPr lang="sr-Latn-ME" sz="1600" b="1" dirty="0" smtClean="0"/>
              <a:t>n</a:t>
            </a:r>
            <a:r>
              <a:rPr lang="en-US" sz="1600" b="1" dirty="0" err="1" smtClean="0"/>
              <a:t>ew</a:t>
            </a:r>
            <a:r>
              <a:rPr lang="en-US" sz="1600" b="1" dirty="0" smtClean="0"/>
              <a:t> projects:</a:t>
            </a:r>
            <a:endParaRPr lang="sr-Latn-ME" sz="1600" b="1" dirty="0" smtClean="0"/>
          </a:p>
          <a:p>
            <a:endParaRPr lang="sr-Latn-ME" sz="1600" dirty="0" smtClean="0"/>
          </a:p>
          <a:p>
            <a:pPr>
              <a:buFont typeface="Arial" pitchFamily="34" charset="0"/>
              <a:buChar char="•"/>
            </a:pPr>
            <a:r>
              <a:rPr lang="sr-Latn-ME" sz="1600" dirty="0"/>
              <a:t> </a:t>
            </a:r>
            <a:r>
              <a:rPr lang="en-US" sz="1600" dirty="0" smtClean="0"/>
              <a:t>construction of small hydropower plants,</a:t>
            </a:r>
            <a:endParaRPr lang="sr-Latn-ME" sz="1600" dirty="0" smtClean="0"/>
          </a:p>
          <a:p>
            <a:pPr>
              <a:buFont typeface="Arial" pitchFamily="34" charset="0"/>
              <a:buChar char="•"/>
            </a:pPr>
            <a:r>
              <a:rPr lang="sr-Latn-ME" sz="1600" dirty="0"/>
              <a:t> </a:t>
            </a:r>
            <a:r>
              <a:rPr lang="en-US" sz="1600" dirty="0" smtClean="0"/>
              <a:t>construction of wind power plants (total capacity of 70 MW);</a:t>
            </a:r>
            <a:endParaRPr lang="sr-Latn-ME" sz="1600" dirty="0" smtClean="0"/>
          </a:p>
          <a:p>
            <a:pPr>
              <a:buFont typeface="Arial" pitchFamily="34" charset="0"/>
              <a:buChar char="•"/>
            </a:pPr>
            <a:r>
              <a:rPr lang="sr-Latn-ME" sz="1600" dirty="0"/>
              <a:t> </a:t>
            </a:r>
            <a:r>
              <a:rPr lang="en-US" sz="1600" dirty="0" smtClean="0"/>
              <a:t>construction of incinerators in mixed municipal solid waste (installed capacity of 10 MW);</a:t>
            </a:r>
            <a:endParaRPr lang="sr-Latn-ME" sz="1600" dirty="0" smtClean="0"/>
          </a:p>
          <a:p>
            <a:pPr>
              <a:buFont typeface="Arial" pitchFamily="34" charset="0"/>
              <a:buChar char="•"/>
            </a:pPr>
            <a:r>
              <a:rPr lang="sr-Latn-ME" sz="1600" dirty="0"/>
              <a:t> </a:t>
            </a:r>
            <a:r>
              <a:rPr lang="en-US" sz="1600" dirty="0" smtClean="0"/>
              <a:t>construction of photovoltaic power plants and to other forms of biomass.</a:t>
            </a:r>
            <a:endParaRPr lang="en-US" sz="1600" dirty="0">
              <a:ln w="11430"/>
              <a:solidFill>
                <a:sysClr val="windowText" lastClr="000000"/>
              </a:solidFill>
              <a:effectLst>
                <a:outerShdw blurRad="50800" dist="39000" dir="5460000" algn="tl">
                  <a:srgbClr val="000000">
                    <a:alpha val="38000"/>
                  </a:srgbClr>
                </a:outerShdw>
              </a:effectLst>
            </a:endParaRPr>
          </a:p>
        </p:txBody>
      </p:sp>
      <p:sp>
        <p:nvSpPr>
          <p:cNvPr id="7" name="Rectangle 6"/>
          <p:cNvSpPr/>
          <p:nvPr/>
        </p:nvSpPr>
        <p:spPr>
          <a:xfrm>
            <a:off x="0" y="5867400"/>
            <a:ext cx="9144000" cy="646331"/>
          </a:xfrm>
          <a:prstGeom prst="rect">
            <a:avLst/>
          </a:prstGeom>
        </p:spPr>
        <p:txBody>
          <a:bodyPr wrap="square">
            <a:spAutoFit/>
          </a:bodyPr>
          <a:lstStyle/>
          <a:p>
            <a:r>
              <a:rPr lang="sr-Latn-ME" b="1" i="1" dirty="0" smtClean="0">
                <a:solidFill>
                  <a:srgbClr val="FFC000"/>
                </a:solidFill>
              </a:rPr>
              <a:t>M</a:t>
            </a:r>
            <a:r>
              <a:rPr lang="en-US" b="1" i="1" dirty="0" err="1" smtClean="0">
                <a:solidFill>
                  <a:srgbClr val="FFC000"/>
                </a:solidFill>
              </a:rPr>
              <a:t>ontenegro</a:t>
            </a:r>
            <a:r>
              <a:rPr lang="sr-Latn-ME" b="1" i="1" dirty="0" smtClean="0">
                <a:solidFill>
                  <a:srgbClr val="FFC000"/>
                </a:solidFill>
              </a:rPr>
              <a:t> is</a:t>
            </a:r>
            <a:r>
              <a:rPr lang="en-US" b="1" i="1" dirty="0" smtClean="0">
                <a:solidFill>
                  <a:srgbClr val="FFC000"/>
                </a:solidFill>
              </a:rPr>
              <a:t> </a:t>
            </a:r>
            <a:r>
              <a:rPr lang="sr-Latn-ME" b="1" i="1" dirty="0" smtClean="0">
                <a:solidFill>
                  <a:srgbClr val="FFC000"/>
                </a:solidFill>
              </a:rPr>
              <a:t>planing to </a:t>
            </a:r>
            <a:r>
              <a:rPr lang="en-US" b="1" i="1" dirty="0" smtClean="0">
                <a:solidFill>
                  <a:srgbClr val="FFC000"/>
                </a:solidFill>
              </a:rPr>
              <a:t>adopt the </a:t>
            </a:r>
            <a:r>
              <a:rPr lang="sr-Latn-ME" b="1" i="1" dirty="0" smtClean="0">
                <a:solidFill>
                  <a:srgbClr val="FFC000"/>
                </a:solidFill>
              </a:rPr>
              <a:t>S</a:t>
            </a:r>
            <a:r>
              <a:rPr lang="en-US" b="1" i="1" dirty="0" err="1" smtClean="0">
                <a:solidFill>
                  <a:srgbClr val="FFC000"/>
                </a:solidFill>
              </a:rPr>
              <a:t>trategy</a:t>
            </a:r>
            <a:r>
              <a:rPr lang="en-US" b="1" i="1" dirty="0" smtClean="0">
                <a:solidFill>
                  <a:srgbClr val="FFC000"/>
                </a:solidFill>
              </a:rPr>
              <a:t> of Energy Development 2030</a:t>
            </a:r>
            <a:r>
              <a:rPr lang="sr-Latn-ME" b="1" i="1" dirty="0" smtClean="0">
                <a:solidFill>
                  <a:srgbClr val="FFC000"/>
                </a:solidFill>
              </a:rPr>
              <a:t> and t</a:t>
            </a:r>
            <a:r>
              <a:rPr lang="en-US" b="1" i="1" dirty="0" smtClean="0">
                <a:solidFill>
                  <a:srgbClr val="FFC000"/>
                </a:solidFill>
              </a:rPr>
              <a:t>he </a:t>
            </a:r>
            <a:r>
              <a:rPr lang="sr-Latn-ME" b="1" i="1" dirty="0">
                <a:solidFill>
                  <a:srgbClr val="FFC000"/>
                </a:solidFill>
              </a:rPr>
              <a:t>P</a:t>
            </a:r>
            <a:r>
              <a:rPr lang="en-US" b="1" i="1" dirty="0" err="1" smtClean="0">
                <a:solidFill>
                  <a:srgbClr val="FFC000"/>
                </a:solidFill>
              </a:rPr>
              <a:t>rogram</a:t>
            </a:r>
            <a:r>
              <a:rPr lang="en-US" b="1" i="1" dirty="0" smtClean="0">
                <a:solidFill>
                  <a:srgbClr val="FFC000"/>
                </a:solidFill>
              </a:rPr>
              <a:t> </a:t>
            </a:r>
            <a:r>
              <a:rPr lang="sr-Latn-ME" b="1" i="1" dirty="0" smtClean="0">
                <a:solidFill>
                  <a:srgbClr val="FFC000"/>
                </a:solidFill>
              </a:rPr>
              <a:t>of</a:t>
            </a:r>
            <a:r>
              <a:rPr lang="en-US" b="1" i="1" dirty="0" smtClean="0">
                <a:solidFill>
                  <a:srgbClr val="FFC000"/>
                </a:solidFill>
              </a:rPr>
              <a:t> the development and use of renewable energy sources</a:t>
            </a:r>
            <a:endParaRPr lang="en-US" b="1" i="1" dirty="0">
              <a:solidFill>
                <a:srgbClr val="FFC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2"/>
          <p:cNvSpPr/>
          <p:nvPr/>
        </p:nvSpPr>
        <p:spPr>
          <a:xfrm>
            <a:off x="0" y="2057400"/>
            <a:ext cx="9144000" cy="3416320"/>
          </a:xfrm>
          <a:prstGeom prst="rect">
            <a:avLst/>
          </a:prstGeom>
        </p:spPr>
        <p:txBody>
          <a:bodyPr wrap="square">
            <a:spAutoFit/>
          </a:bodyPr>
          <a:lstStyle/>
          <a:p>
            <a:r>
              <a:rPr lang="en-US" b="1" spc="50" dirty="0" smtClean="0">
                <a:ln w="11430"/>
                <a:solidFill>
                  <a:srgbClr val="FFC000"/>
                </a:solidFill>
              </a:rPr>
              <a:t>Hydropower</a:t>
            </a:r>
          </a:p>
          <a:p>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just"/>
            <a:r>
              <a:rPr lang="en-US" b="1" dirty="0" smtClean="0"/>
              <a:t>Montenegro has a hydroelectric potential of about 10000 </a:t>
            </a:r>
            <a:r>
              <a:rPr lang="en-US" b="1" dirty="0" err="1" smtClean="0"/>
              <a:t>GWh</a:t>
            </a:r>
            <a:r>
              <a:rPr lang="en-US" b="1" dirty="0" smtClean="0"/>
              <a:t> / year along major rivers, while the gross hydropower potential of small rivers is estimated at about 800 ÷ 1000 </a:t>
            </a:r>
            <a:r>
              <a:rPr lang="en-US" b="1" dirty="0" err="1" smtClean="0"/>
              <a:t>GWh</a:t>
            </a:r>
            <a:r>
              <a:rPr lang="en-US" b="1" dirty="0" smtClean="0"/>
              <a:t> / year.</a:t>
            </a:r>
          </a:p>
          <a:p>
            <a:pPr algn="just"/>
            <a:r>
              <a:rPr lang="en-US" b="1" dirty="0" smtClean="0"/>
              <a:t/>
            </a:r>
            <a:br>
              <a:rPr lang="en-US" b="1" dirty="0" smtClean="0"/>
            </a:br>
            <a:r>
              <a:rPr lang="en-US" b="1" dirty="0" smtClean="0"/>
              <a:t>So far utilized about 17% of the total theoretical hydropower potential of Montenegro, which is about 11 000 </a:t>
            </a:r>
            <a:r>
              <a:rPr lang="en-US" b="1" dirty="0" err="1" smtClean="0"/>
              <a:t>GWh</a:t>
            </a:r>
            <a:r>
              <a:rPr lang="en-US" b="1" dirty="0" smtClean="0"/>
              <a:t> / year.</a:t>
            </a:r>
          </a:p>
          <a:p>
            <a:pPr algn="just"/>
            <a:r>
              <a:rPr lang="en-US" b="1" dirty="0" smtClean="0"/>
              <a:t/>
            </a:r>
            <a:br>
              <a:rPr lang="en-US" b="1" dirty="0" smtClean="0"/>
            </a:br>
            <a:r>
              <a:rPr lang="en-US" b="1" dirty="0" smtClean="0"/>
              <a:t>The total installed capacity of power plants in the power system of Montenegro is 868 MW, of which 76% in hydro, and 24% in TPP "</a:t>
            </a:r>
            <a:r>
              <a:rPr lang="en-US" b="1" dirty="0" err="1" smtClean="0"/>
              <a:t>Pljevlja</a:t>
            </a:r>
            <a:r>
              <a:rPr lang="en-US" b="1" dirty="0" smtClean="0"/>
              <a:t>" (TEP). The total projected annual net power is approximately 3,000 </a:t>
            </a:r>
            <a:r>
              <a:rPr lang="en-US" b="1" dirty="0" err="1" smtClean="0"/>
              <a:t>GWh</a:t>
            </a: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43000"/>
            <a:ext cx="164339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a:ln w="11430"/>
                <a:solidFill>
                  <a:srgbClr val="FFC000"/>
                </a:solidFill>
                <a:effectLst>
                  <a:outerShdw blurRad="50800" dist="39000" dir="5460000" algn="tl">
                    <a:srgbClr val="000000">
                      <a:alpha val="38000"/>
                    </a:srgbClr>
                  </a:outerShdw>
                </a:effectLst>
                <a:latin typeface="Cambria" pitchFamily="18" charset="0"/>
              </a:rPr>
              <a:t>f</a:t>
            </a: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ast facts</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4" name="TextBox 3"/>
          <p:cNvSpPr txBox="1"/>
          <p:nvPr/>
        </p:nvSpPr>
        <p:spPr>
          <a:xfrm>
            <a:off x="76200" y="2057400"/>
            <a:ext cx="8915400" cy="3970318"/>
          </a:xfrm>
          <a:prstGeom prst="rect">
            <a:avLst/>
          </a:prstGeom>
          <a:noFill/>
        </p:spPr>
        <p:txBody>
          <a:bodyPr wrap="square" rtlCol="0">
            <a:spAutoFit/>
          </a:bodyPr>
          <a:lstStyle/>
          <a:p>
            <a:r>
              <a:rPr lang="en-US" b="1" dirty="0" smtClean="0"/>
              <a:t>area </a:t>
            </a:r>
            <a:r>
              <a:rPr lang="en-US" dirty="0" smtClean="0"/>
              <a:t>				</a:t>
            </a:r>
            <a:r>
              <a:rPr lang="en-US" dirty="0" smtClean="0"/>
              <a:t>13.812 km2 (13.452 km2 of land /</a:t>
            </a:r>
            <a:r>
              <a:rPr lang="en-US" baseline="0" dirty="0" smtClean="0"/>
              <a:t> 360 km2 of sea)</a:t>
            </a:r>
          </a:p>
          <a:p>
            <a:r>
              <a:rPr lang="en-US" b="1" dirty="0"/>
              <a:t>a</a:t>
            </a:r>
            <a:r>
              <a:rPr lang="en-US" b="1" dirty="0" smtClean="0"/>
              <a:t>dministrative capital</a:t>
            </a:r>
            <a:r>
              <a:rPr lang="en-US" dirty="0" smtClean="0"/>
              <a:t>		</a:t>
            </a:r>
            <a:r>
              <a:rPr lang="en-US" dirty="0" err="1" smtClean="0"/>
              <a:t>Podgorica</a:t>
            </a:r>
            <a:endParaRPr lang="en-US" dirty="0" smtClean="0"/>
          </a:p>
          <a:p>
            <a:r>
              <a:rPr lang="en-US" b="1" dirty="0"/>
              <a:t>r</a:t>
            </a:r>
            <a:r>
              <a:rPr lang="en-US" b="1" dirty="0" smtClean="0"/>
              <a:t>oyal capital</a:t>
            </a:r>
            <a:r>
              <a:rPr lang="en-US" dirty="0" smtClean="0"/>
              <a:t>			</a:t>
            </a:r>
            <a:r>
              <a:rPr lang="en-US" dirty="0" err="1" smtClean="0"/>
              <a:t>Cetinje</a:t>
            </a:r>
            <a:endParaRPr lang="en-US" dirty="0" smtClean="0"/>
          </a:p>
          <a:p>
            <a:r>
              <a:rPr lang="en-US" b="1" dirty="0" smtClean="0"/>
              <a:t>population			</a:t>
            </a:r>
            <a:r>
              <a:rPr lang="en-US" dirty="0" smtClean="0"/>
              <a:t>625.266 </a:t>
            </a:r>
          </a:p>
          <a:p>
            <a:r>
              <a:rPr lang="en-US" b="1" dirty="0"/>
              <a:t>t</a:t>
            </a:r>
            <a:r>
              <a:rPr lang="en-US" b="1" dirty="0" smtClean="0"/>
              <a:t>erritorial division 		</a:t>
            </a:r>
            <a:r>
              <a:rPr lang="en-US" dirty="0" smtClean="0"/>
              <a:t>21 municipalities </a:t>
            </a:r>
          </a:p>
          <a:p>
            <a:r>
              <a:rPr lang="en-US" b="1" dirty="0"/>
              <a:t>p</a:t>
            </a:r>
            <a:r>
              <a:rPr lang="en-US" b="1" dirty="0" smtClean="0"/>
              <a:t>olitical system </a:t>
            </a:r>
            <a:r>
              <a:rPr lang="en-US" dirty="0" smtClean="0"/>
              <a:t>			parliamentary democracy</a:t>
            </a:r>
          </a:p>
          <a:p>
            <a:r>
              <a:rPr lang="en-US" b="1" dirty="0"/>
              <a:t>o</a:t>
            </a:r>
            <a:r>
              <a:rPr lang="en-US" b="1" dirty="0" smtClean="0"/>
              <a:t>fficial language </a:t>
            </a:r>
            <a:r>
              <a:rPr lang="en-US" dirty="0" smtClean="0"/>
              <a:t>		Montenegrin</a:t>
            </a:r>
          </a:p>
          <a:p>
            <a:r>
              <a:rPr lang="en-US" b="1" dirty="0"/>
              <a:t>o</a:t>
            </a:r>
            <a:r>
              <a:rPr lang="en-US" b="1" dirty="0" smtClean="0"/>
              <a:t>fficial currency </a:t>
            </a:r>
            <a:r>
              <a:rPr lang="en-US" dirty="0" smtClean="0"/>
              <a:t>			euro €</a:t>
            </a:r>
          </a:p>
          <a:p>
            <a:r>
              <a:rPr lang="en-US" dirty="0" smtClean="0"/>
              <a:t>			  </a:t>
            </a:r>
            <a:endParaRPr lang="en-US" dirty="0"/>
          </a:p>
          <a:p>
            <a:endParaRPr lang="en-US" baseline="0" dirty="0" smtClean="0"/>
          </a:p>
          <a:p>
            <a:endParaRPr lang="en-US" dirty="0"/>
          </a:p>
          <a:p>
            <a:endParaRPr lang="en-US" baseline="0" dirty="0" smtClean="0"/>
          </a:p>
          <a:p>
            <a:endParaRPr lang="en-US" b="0" dirty="0" smtClean="0"/>
          </a:p>
          <a:p>
            <a:r>
              <a:rPr lang="en-US" dirty="0" smtClean="0"/>
              <a:t>		</a:t>
            </a:r>
            <a:endParaRPr lang="en-US" dirty="0"/>
          </a:p>
        </p:txBody>
      </p:sp>
      <p:pic>
        <p:nvPicPr>
          <p:cNvPr id="5" name="Picture 4" descr="http://www.montenegro.travel/sites/montenegro.travel/files/styles/navigacija-objekat-673x380/public/multimedia/www_montenegro_bild_studio_me/galerija/foto/2012/02/Boka_Jadran.JPG"/>
          <p:cNvPicPr/>
          <p:nvPr/>
        </p:nvPicPr>
        <p:blipFill>
          <a:blip r:embed="rId2"/>
          <a:srcRect/>
          <a:stretch>
            <a:fillRect/>
          </a:stretch>
        </p:blipFill>
        <p:spPr bwMode="auto">
          <a:xfrm>
            <a:off x="4800600" y="4724400"/>
            <a:ext cx="3886200" cy="1981200"/>
          </a:xfrm>
          <a:prstGeom prst="rect">
            <a:avLst/>
          </a:prstGeom>
          <a:noFill/>
          <a:ln w="19050">
            <a:solidFill>
              <a:srgbClr val="CB9F23"/>
            </a:solidFill>
            <a:miter lim="800000"/>
            <a:headEnd/>
            <a:tailEnd/>
          </a:ln>
        </p:spPr>
      </p:pic>
      <p:pic>
        <p:nvPicPr>
          <p:cNvPr id="6" name="Picture 5" descr="http://www.montenegro.travel/sites/montenegro.travel/files/styles/navigacija-objekat-673x380/public/multimedia/www_montenegro_bild_studio_me/galerija/foto/2012/02/Lovcen_0.jpg"/>
          <p:cNvPicPr/>
          <p:nvPr/>
        </p:nvPicPr>
        <p:blipFill>
          <a:blip r:embed="rId3"/>
          <a:srcRect/>
          <a:stretch>
            <a:fillRect/>
          </a:stretch>
        </p:blipFill>
        <p:spPr bwMode="auto">
          <a:xfrm>
            <a:off x="381000" y="4724400"/>
            <a:ext cx="3810000" cy="1981200"/>
          </a:xfrm>
          <a:prstGeom prst="rect">
            <a:avLst/>
          </a:prstGeom>
          <a:noFill/>
          <a:ln w="19050">
            <a:solidFill>
              <a:srgbClr val="CB9F23"/>
            </a:solid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2"/>
          <p:cNvSpPr/>
          <p:nvPr/>
        </p:nvSpPr>
        <p:spPr>
          <a:xfrm>
            <a:off x="0" y="2057400"/>
            <a:ext cx="9144000" cy="3527119"/>
          </a:xfrm>
          <a:prstGeom prst="rect">
            <a:avLst/>
          </a:prstGeom>
        </p:spPr>
        <p:txBody>
          <a:bodyPr wrap="square">
            <a:spAutoFit/>
          </a:bodyPr>
          <a:lstStyle/>
          <a:p>
            <a:r>
              <a:rPr lang="en-US" b="1" spc="50" dirty="0" smtClean="0">
                <a:ln w="11430"/>
                <a:solidFill>
                  <a:srgbClr val="FFC000"/>
                </a:solidFill>
              </a:rPr>
              <a:t>H</a:t>
            </a:r>
            <a:r>
              <a:rPr lang="sr-Latn-ME" b="1" spc="50" dirty="0" smtClean="0">
                <a:ln w="11430"/>
                <a:solidFill>
                  <a:srgbClr val="FFC000"/>
                </a:solidFill>
              </a:rPr>
              <a:t>PP Komarnica</a:t>
            </a:r>
            <a:endParaRPr lang="en-US" b="1" spc="50" dirty="0" smtClean="0">
              <a:ln w="11430"/>
              <a:solidFill>
                <a:srgbClr val="FFC000"/>
              </a:solidFill>
            </a:endParaRPr>
          </a:p>
          <a:p>
            <a:endParaRPr lang="en-US"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algn="just">
              <a:lnSpc>
                <a:spcPct val="80000"/>
              </a:lnSpc>
              <a:buFont typeface="Constantia" pitchFamily="18" charset="0"/>
              <a:buChar char="›"/>
            </a:pPr>
            <a:r>
              <a:rPr lang="sr-Latn-ME" spc="150" dirty="0" smtClean="0">
                <a:ln w="11430"/>
                <a:effectLst>
                  <a:outerShdw blurRad="25400" algn="tl" rotWithShape="0">
                    <a:srgbClr val="000000">
                      <a:alpha val="43000"/>
                    </a:srgbClr>
                  </a:outerShdw>
                </a:effectLst>
              </a:rPr>
              <a:t> p</a:t>
            </a:r>
            <a:r>
              <a:rPr lang="en-US" spc="150" dirty="0" err="1" smtClean="0">
                <a:ln w="11430"/>
                <a:solidFill>
                  <a:schemeClr val="tx1"/>
                </a:solidFill>
                <a:effectLst>
                  <a:outerShdw blurRad="25400" algn="tl" rotWithShape="0">
                    <a:srgbClr val="000000">
                      <a:alpha val="43000"/>
                    </a:srgbClr>
                  </a:outerShdw>
                </a:effectLst>
              </a:rPr>
              <a:t>ossibilities</a:t>
            </a:r>
            <a:r>
              <a:rPr lang="en-US" spc="150" dirty="0" smtClean="0">
                <a:ln w="11430"/>
                <a:solidFill>
                  <a:schemeClr val="tx1"/>
                </a:solidFill>
                <a:effectLst>
                  <a:outerShdw blurRad="25400" algn="tl" rotWithShape="0">
                    <a:srgbClr val="000000">
                      <a:alpha val="43000"/>
                    </a:srgbClr>
                  </a:outerShdw>
                </a:effectLst>
              </a:rPr>
              <a:t> for investment in two power generators of 168 MW, with annual production of 232 </a:t>
            </a:r>
            <a:r>
              <a:rPr lang="en-US" spc="150" dirty="0" err="1" smtClean="0">
                <a:ln w="11430"/>
                <a:solidFill>
                  <a:schemeClr val="tx1"/>
                </a:solidFill>
                <a:effectLst>
                  <a:outerShdw blurRad="25400" algn="tl" rotWithShape="0">
                    <a:srgbClr val="000000">
                      <a:alpha val="43000"/>
                    </a:srgbClr>
                  </a:outerShdw>
                </a:effectLst>
              </a:rPr>
              <a:t>GWh</a:t>
            </a:r>
            <a:r>
              <a:rPr lang="en-US" spc="150" dirty="0" smtClean="0">
                <a:ln w="11430"/>
                <a:solidFill>
                  <a:schemeClr val="tx1"/>
                </a:solidFill>
                <a:effectLst>
                  <a:outerShdw blurRad="25400" algn="tl" rotWithShape="0">
                    <a:srgbClr val="000000">
                      <a:alpha val="43000"/>
                    </a:srgbClr>
                  </a:outerShdw>
                </a:effectLst>
              </a:rPr>
              <a:t> (</a:t>
            </a:r>
            <a:r>
              <a:rPr lang="pl-PL" spc="150" dirty="0" smtClean="0">
                <a:ln w="11430"/>
                <a:solidFill>
                  <a:schemeClr val="tx1"/>
                </a:solidFill>
                <a:effectLst>
                  <a:outerShdw blurRad="25400" algn="tl" rotWithShape="0">
                    <a:srgbClr val="000000">
                      <a:alpha val="43000"/>
                    </a:srgbClr>
                  </a:outerShdw>
                </a:effectLst>
              </a:rPr>
              <a:t>231,8 GWh)</a:t>
            </a:r>
            <a:r>
              <a:rPr lang="en-US" spc="150" dirty="0" smtClean="0">
                <a:ln w="11430"/>
                <a:solidFill>
                  <a:schemeClr val="tx1"/>
                </a:solidFill>
                <a:effectLst>
                  <a:outerShdw blurRad="25400" algn="tl" rotWithShape="0">
                    <a:srgbClr val="000000">
                      <a:alpha val="43000"/>
                    </a:srgbClr>
                  </a:outerShdw>
                </a:effectLst>
              </a:rPr>
              <a:t> </a:t>
            </a:r>
          </a:p>
          <a:p>
            <a:pPr algn="just">
              <a:lnSpc>
                <a:spcPct val="80000"/>
              </a:lnSpc>
              <a:buFont typeface="Constantia" pitchFamily="18" charset="0"/>
              <a:buChar char="›"/>
            </a:pPr>
            <a:endParaRPr lang="en-US" spc="150" dirty="0" smtClean="0">
              <a:ln w="11430"/>
              <a:solidFill>
                <a:schemeClr val="tx1"/>
              </a:solidFill>
              <a:effectLst>
                <a:outerShdw blurRad="25400" algn="tl" rotWithShape="0">
                  <a:srgbClr val="000000">
                    <a:alpha val="43000"/>
                  </a:srgbClr>
                </a:outerShdw>
              </a:effectLst>
            </a:endParaRPr>
          </a:p>
          <a:p>
            <a:pPr algn="just">
              <a:lnSpc>
                <a:spcPct val="80000"/>
              </a:lnSpc>
              <a:buFont typeface="Constantia" pitchFamily="18" charset="0"/>
              <a:buChar char="›"/>
            </a:pPr>
            <a:r>
              <a:rPr lang="sr-Latn-ME" spc="150" dirty="0" smtClean="0">
                <a:ln w="11430"/>
                <a:effectLst>
                  <a:outerShdw blurRad="25400" algn="tl" rotWithShape="0">
                    <a:srgbClr val="000000">
                      <a:alpha val="43000"/>
                    </a:srgbClr>
                  </a:outerShdw>
                </a:effectLst>
              </a:rPr>
              <a:t> t</a:t>
            </a:r>
            <a:r>
              <a:rPr lang="en-US" spc="150" dirty="0" err="1" smtClean="0">
                <a:ln w="11430"/>
                <a:solidFill>
                  <a:schemeClr val="tx1"/>
                </a:solidFill>
                <a:effectLst>
                  <a:outerShdw blurRad="25400" algn="tl" rotWithShape="0">
                    <a:srgbClr val="000000">
                      <a:alpha val="43000"/>
                    </a:srgbClr>
                  </a:outerShdw>
                </a:effectLst>
              </a:rPr>
              <a:t>otal</a:t>
            </a:r>
            <a:r>
              <a:rPr lang="en-US" spc="150" dirty="0" smtClean="0">
                <a:ln w="11430"/>
                <a:solidFill>
                  <a:schemeClr val="tx1"/>
                </a:solidFill>
                <a:effectLst>
                  <a:outerShdw blurRad="25400" algn="tl" rotWithShape="0">
                    <a:srgbClr val="000000">
                      <a:alpha val="43000"/>
                    </a:srgbClr>
                  </a:outerShdw>
                </a:effectLst>
              </a:rPr>
              <a:t> investment is around </a:t>
            </a:r>
            <a:r>
              <a:rPr lang="sr-Latn-CS" spc="150" dirty="0" smtClean="0">
                <a:ln w="11430"/>
                <a:solidFill>
                  <a:schemeClr val="tx1"/>
                </a:solidFill>
                <a:effectLst>
                  <a:outerShdw blurRad="25400" algn="tl" rotWithShape="0">
                    <a:srgbClr val="000000">
                      <a:alpha val="43000"/>
                    </a:srgbClr>
                  </a:outerShdw>
                </a:effectLst>
              </a:rPr>
              <a:t>182,8 mili</a:t>
            </a:r>
            <a:r>
              <a:rPr lang="en-US" spc="150" dirty="0" smtClean="0">
                <a:ln w="11430"/>
                <a:solidFill>
                  <a:schemeClr val="tx1"/>
                </a:solidFill>
                <a:effectLst>
                  <a:outerShdw blurRad="25400" algn="tl" rotWithShape="0">
                    <a:srgbClr val="000000">
                      <a:alpha val="43000"/>
                    </a:srgbClr>
                  </a:outerShdw>
                </a:effectLst>
              </a:rPr>
              <a:t>l</a:t>
            </a:r>
            <a:r>
              <a:rPr lang="sr-Latn-CS" spc="150" dirty="0" smtClean="0">
                <a:ln w="11430"/>
                <a:solidFill>
                  <a:schemeClr val="tx1"/>
                </a:solidFill>
                <a:effectLst>
                  <a:outerShdw blurRad="25400" algn="tl" rotWithShape="0">
                    <a:srgbClr val="000000">
                      <a:alpha val="43000"/>
                    </a:srgbClr>
                  </a:outerShdw>
                </a:effectLst>
              </a:rPr>
              <a:t>on</a:t>
            </a:r>
            <a:r>
              <a:rPr lang="en-US" spc="150" dirty="0" smtClean="0">
                <a:ln w="11430"/>
                <a:solidFill>
                  <a:schemeClr val="tx1"/>
                </a:solidFill>
                <a:effectLst>
                  <a:outerShdw blurRad="25400" algn="tl" rotWithShape="0">
                    <a:srgbClr val="000000">
                      <a:alpha val="43000"/>
                    </a:srgbClr>
                  </a:outerShdw>
                </a:effectLst>
              </a:rPr>
              <a:t> </a:t>
            </a:r>
            <a:r>
              <a:rPr lang="sr-Latn-CS" spc="150" dirty="0" smtClean="0">
                <a:ln w="11430"/>
                <a:solidFill>
                  <a:schemeClr val="tx1"/>
                </a:solidFill>
                <a:effectLst>
                  <a:outerShdw blurRad="25400" algn="tl" rotWithShape="0">
                    <a:srgbClr val="000000">
                      <a:alpha val="43000"/>
                    </a:srgbClr>
                  </a:outerShdw>
                </a:effectLst>
              </a:rPr>
              <a:t>€</a:t>
            </a:r>
            <a:r>
              <a:rPr lang="en-US" spc="150" dirty="0" smtClean="0">
                <a:ln w="11430"/>
                <a:solidFill>
                  <a:schemeClr val="tx1"/>
                </a:solidFill>
                <a:effectLst>
                  <a:outerShdw blurRad="25400" algn="tl" rotWithShape="0">
                    <a:srgbClr val="000000">
                      <a:alpha val="43000"/>
                    </a:srgbClr>
                  </a:outerShdw>
                </a:effectLst>
              </a:rPr>
              <a:t> in </a:t>
            </a:r>
            <a:r>
              <a:rPr lang="sr-Latn-CS" spc="150" dirty="0" smtClean="0">
                <a:ln w="11430"/>
                <a:solidFill>
                  <a:schemeClr val="tx1"/>
                </a:solidFill>
                <a:effectLst>
                  <a:outerShdw blurRad="25400" algn="tl" rotWithShape="0">
                    <a:srgbClr val="000000">
                      <a:alpha val="43000"/>
                    </a:srgbClr>
                  </a:outerShdw>
                </a:effectLst>
              </a:rPr>
              <a:t>6 </a:t>
            </a:r>
            <a:r>
              <a:rPr lang="en-US" spc="150" dirty="0" smtClean="0">
                <a:ln w="11430"/>
                <a:solidFill>
                  <a:schemeClr val="tx1"/>
                </a:solidFill>
                <a:effectLst>
                  <a:outerShdw blurRad="25400" algn="tl" rotWithShape="0">
                    <a:srgbClr val="000000">
                      <a:alpha val="43000"/>
                    </a:srgbClr>
                  </a:outerShdw>
                </a:effectLst>
              </a:rPr>
              <a:t>years</a:t>
            </a:r>
            <a:endParaRPr lang="sr-Latn-ME" spc="150" dirty="0" smtClean="0">
              <a:ln w="11430"/>
              <a:solidFill>
                <a:schemeClr val="tx1"/>
              </a:solidFill>
              <a:effectLst>
                <a:outerShdw blurRad="25400" algn="tl" rotWithShape="0">
                  <a:srgbClr val="000000">
                    <a:alpha val="43000"/>
                  </a:srgbClr>
                </a:outerShdw>
              </a:effectLst>
            </a:endParaRPr>
          </a:p>
          <a:p>
            <a:pPr algn="just">
              <a:lnSpc>
                <a:spcPct val="80000"/>
              </a:lnSpc>
              <a:buFont typeface="Constantia" pitchFamily="18" charset="0"/>
              <a:buChar char="›"/>
            </a:pPr>
            <a:endParaRPr lang="sr-Latn-ME" spc="150" dirty="0">
              <a:ln w="11430"/>
              <a:effectLst>
                <a:outerShdw blurRad="25400" algn="tl" rotWithShape="0">
                  <a:srgbClr val="000000">
                    <a:alpha val="43000"/>
                  </a:srgbClr>
                </a:outerShdw>
              </a:effectLst>
            </a:endParaRPr>
          </a:p>
          <a:p>
            <a:pPr algn="just">
              <a:lnSpc>
                <a:spcPct val="80000"/>
              </a:lnSpc>
              <a:buFont typeface="Constantia" pitchFamily="18" charset="0"/>
              <a:buChar char="›"/>
            </a:pPr>
            <a:endParaRPr lang="sr-Latn-ME" spc="150" dirty="0" smtClean="0">
              <a:ln w="11430"/>
              <a:solidFill>
                <a:schemeClr val="tx1"/>
              </a:solidFill>
              <a:effectLst>
                <a:outerShdw blurRad="25400" algn="tl" rotWithShape="0">
                  <a:srgbClr val="000000">
                    <a:alpha val="43000"/>
                  </a:srgbClr>
                </a:outerShdw>
              </a:effectLst>
            </a:endParaRPr>
          </a:p>
          <a:p>
            <a:pPr algn="just">
              <a:lnSpc>
                <a:spcPct val="80000"/>
              </a:lnSpc>
              <a:buFont typeface="Constantia" pitchFamily="18" charset="0"/>
              <a:buChar char="›"/>
            </a:pPr>
            <a:r>
              <a:rPr lang="sr-Latn-ME" spc="150" dirty="0" smtClean="0">
                <a:ln w="11430"/>
                <a:effectLst>
                  <a:outerShdw blurRad="25400" algn="tl" rotWithShape="0">
                    <a:srgbClr val="000000">
                      <a:alpha val="43000"/>
                    </a:srgbClr>
                  </a:outerShdw>
                </a:effectLst>
              </a:rPr>
              <a:t> </a:t>
            </a:r>
            <a:r>
              <a:rPr lang="sr-Latn-ME" spc="150" dirty="0">
                <a:ln w="11430"/>
                <a:effectLst>
                  <a:outerShdw blurRad="25400" algn="tl" rotWithShape="0">
                    <a:srgbClr val="000000">
                      <a:alpha val="43000"/>
                    </a:srgbClr>
                  </a:outerShdw>
                </a:effectLst>
              </a:rPr>
              <a:t>a</a:t>
            </a:r>
            <a:r>
              <a:rPr lang="sr-Latn-ME" spc="150" dirty="0" smtClean="0">
                <a:ln w="11430"/>
                <a:effectLst>
                  <a:outerShdw blurRad="25400" algn="tl" rotWithShape="0">
                    <a:srgbClr val="000000">
                      <a:alpha val="43000"/>
                    </a:srgbClr>
                  </a:outerShdw>
                </a:effectLst>
              </a:rPr>
              <a:t>ctivities:</a:t>
            </a:r>
          </a:p>
          <a:p>
            <a:pPr algn="just">
              <a:lnSpc>
                <a:spcPct val="80000"/>
              </a:lnSpc>
              <a:buFont typeface="Constantia" pitchFamily="18" charset="0"/>
              <a:buChar char="›"/>
            </a:pPr>
            <a:endParaRPr lang="sr-Latn-ME" spc="150" dirty="0">
              <a:ln w="11430"/>
              <a:effectLst>
                <a:outerShdw blurRad="25400" algn="tl" rotWithShape="0">
                  <a:srgbClr val="000000">
                    <a:alpha val="43000"/>
                  </a:srgbClr>
                </a:outerShdw>
              </a:effectLst>
            </a:endParaRPr>
          </a:p>
          <a:p>
            <a:pPr algn="just">
              <a:lnSpc>
                <a:spcPct val="80000"/>
              </a:lnSpc>
              <a:buFont typeface="Arial" pitchFamily="34" charset="0"/>
              <a:buChar char="•"/>
            </a:pPr>
            <a:r>
              <a:rPr lang="sr-Latn-ME" spc="150" dirty="0" smtClean="0">
                <a:ln w="11430"/>
                <a:effectLst>
                  <a:outerShdw blurRad="25400" algn="tl" rotWithShape="0">
                    <a:srgbClr val="000000">
                      <a:alpha val="43000"/>
                    </a:srgbClr>
                  </a:outerShdw>
                </a:effectLst>
              </a:rPr>
              <a:t> </a:t>
            </a:r>
            <a:r>
              <a:rPr lang="en-US" spc="150" dirty="0" smtClean="0">
                <a:ln w="11430"/>
                <a:effectLst>
                  <a:outerShdw blurRad="25400" algn="tl" rotWithShape="0">
                    <a:srgbClr val="000000">
                      <a:alpha val="43000"/>
                    </a:srgbClr>
                  </a:outerShdw>
                </a:effectLst>
              </a:rPr>
              <a:t>adopted the draft</a:t>
            </a:r>
            <a:r>
              <a:rPr lang="sr-Latn-ME" spc="150" dirty="0" smtClean="0">
                <a:ln w="11430"/>
                <a:effectLst>
                  <a:outerShdw blurRad="25400" algn="tl" rotWithShape="0">
                    <a:srgbClr val="000000">
                      <a:alpha val="43000"/>
                    </a:srgbClr>
                  </a:outerShdw>
                </a:effectLst>
              </a:rPr>
              <a:t> of</a:t>
            </a:r>
            <a:r>
              <a:rPr lang="en-US" spc="150" dirty="0" smtClean="0">
                <a:ln w="11430"/>
                <a:effectLst>
                  <a:outerShdw blurRad="25400" algn="tl" rotWithShape="0">
                    <a:srgbClr val="000000">
                      <a:alpha val="43000"/>
                    </a:srgbClr>
                  </a:outerShdw>
                </a:effectLst>
              </a:rPr>
              <a:t> spatial plan</a:t>
            </a:r>
          </a:p>
          <a:p>
            <a:pPr algn="just">
              <a:lnSpc>
                <a:spcPct val="80000"/>
              </a:lnSpc>
              <a:buFont typeface="Arial" pitchFamily="34" charset="0"/>
              <a:buChar char="•"/>
            </a:pPr>
            <a:r>
              <a:rPr lang="sr-Latn-ME" spc="150" dirty="0" smtClean="0">
                <a:ln w="11430"/>
                <a:effectLst>
                  <a:outerShdw blurRad="25400" algn="tl" rotWithShape="0">
                    <a:srgbClr val="000000">
                      <a:alpha val="43000"/>
                    </a:srgbClr>
                  </a:outerShdw>
                </a:effectLst>
              </a:rPr>
              <a:t> </a:t>
            </a:r>
            <a:r>
              <a:rPr lang="en-US" spc="150" dirty="0" smtClean="0">
                <a:ln w="11430"/>
                <a:effectLst>
                  <a:outerShdw blurRad="25400" algn="tl" rotWithShape="0">
                    <a:srgbClr val="000000">
                      <a:alpha val="43000"/>
                    </a:srgbClr>
                  </a:outerShdw>
                </a:effectLst>
              </a:rPr>
              <a:t>adopted the draft report of the Strategic Assessment</a:t>
            </a:r>
          </a:p>
          <a:p>
            <a:pPr algn="just">
              <a:lnSpc>
                <a:spcPct val="80000"/>
              </a:lnSpc>
              <a:buFont typeface="Arial" pitchFamily="34" charset="0"/>
              <a:buChar char="•"/>
            </a:pPr>
            <a:r>
              <a:rPr lang="sr-Latn-ME" spc="150" dirty="0" smtClean="0">
                <a:ln w="11430"/>
                <a:effectLst>
                  <a:outerShdw blurRad="25400" algn="tl" rotWithShape="0">
                    <a:srgbClr val="000000">
                      <a:alpha val="43000"/>
                    </a:srgbClr>
                  </a:outerShdw>
                </a:effectLst>
              </a:rPr>
              <a:t> </a:t>
            </a:r>
            <a:r>
              <a:rPr lang="en-US" spc="150" dirty="0" smtClean="0">
                <a:ln w="11430"/>
                <a:effectLst>
                  <a:outerShdw blurRad="25400" algn="tl" rotWithShape="0">
                    <a:srgbClr val="000000">
                      <a:alpha val="43000"/>
                    </a:srgbClr>
                  </a:outerShdw>
                </a:effectLst>
              </a:rPr>
              <a:t>completed the fieldwork</a:t>
            </a:r>
          </a:p>
          <a:p>
            <a:pPr algn="just">
              <a:lnSpc>
                <a:spcPct val="80000"/>
              </a:lnSpc>
              <a:buFont typeface="Arial" pitchFamily="34" charset="0"/>
              <a:buChar char="•"/>
            </a:pPr>
            <a:r>
              <a:rPr lang="sr-Latn-ME" spc="150" dirty="0" smtClean="0">
                <a:ln w="11430"/>
                <a:effectLst>
                  <a:outerShdw blurRad="25400" algn="tl" rotWithShape="0">
                    <a:srgbClr val="000000">
                      <a:alpha val="43000"/>
                    </a:srgbClr>
                  </a:outerShdw>
                </a:effectLst>
              </a:rPr>
              <a:t> </a:t>
            </a:r>
            <a:r>
              <a:rPr lang="sr-Latn-ME" spc="150" dirty="0">
                <a:ln w="11430"/>
                <a:effectLst>
                  <a:outerShdw blurRad="25400" algn="tl" rotWithShape="0">
                    <a:srgbClr val="000000">
                      <a:alpha val="43000"/>
                    </a:srgbClr>
                  </a:outerShdw>
                </a:effectLst>
              </a:rPr>
              <a:t>H</a:t>
            </a:r>
            <a:r>
              <a:rPr lang="en-US" spc="150" dirty="0" err="1" smtClean="0">
                <a:ln w="11430"/>
                <a:effectLst>
                  <a:outerShdw blurRad="25400" algn="tl" rotWithShape="0">
                    <a:srgbClr val="000000">
                      <a:alpha val="43000"/>
                    </a:srgbClr>
                  </a:outerShdw>
                </a:effectLst>
              </a:rPr>
              <a:t>ydrological</a:t>
            </a:r>
            <a:r>
              <a:rPr lang="en-US" spc="150" dirty="0" smtClean="0">
                <a:ln w="11430"/>
                <a:effectLst>
                  <a:outerShdw blurRad="25400" algn="tl" rotWithShape="0">
                    <a:srgbClr val="000000">
                      <a:alpha val="43000"/>
                    </a:srgbClr>
                  </a:outerShdw>
                </a:effectLst>
              </a:rPr>
              <a:t> study was done</a:t>
            </a:r>
          </a:p>
          <a:p>
            <a:pPr algn="just">
              <a:lnSpc>
                <a:spcPct val="80000"/>
              </a:lnSpc>
              <a:buFont typeface="Arial" pitchFamily="34" charset="0"/>
              <a:buChar char="•"/>
            </a:pPr>
            <a:r>
              <a:rPr lang="sr-Latn-ME" spc="150" dirty="0" smtClean="0">
                <a:ln w="11430"/>
                <a:effectLst>
                  <a:outerShdw blurRad="25400" algn="tl" rotWithShape="0">
                    <a:srgbClr val="000000">
                      <a:alpha val="43000"/>
                    </a:srgbClr>
                  </a:outerShdw>
                </a:effectLst>
              </a:rPr>
              <a:t> </a:t>
            </a:r>
            <a:r>
              <a:rPr lang="sr-Latn-ME" spc="150" dirty="0">
                <a:ln w="11430"/>
                <a:effectLst>
                  <a:outerShdw blurRad="25400" algn="tl" rotWithShape="0">
                    <a:srgbClr val="000000">
                      <a:alpha val="43000"/>
                    </a:srgbClr>
                  </a:outerShdw>
                </a:effectLst>
              </a:rPr>
              <a:t>d</a:t>
            </a:r>
            <a:r>
              <a:rPr lang="en-US" spc="150" dirty="0" smtClean="0">
                <a:ln w="11430"/>
                <a:effectLst>
                  <a:outerShdw blurRad="25400" algn="tl" rotWithShape="0">
                    <a:srgbClr val="000000">
                      <a:alpha val="43000"/>
                    </a:srgbClr>
                  </a:outerShdw>
                </a:effectLst>
              </a:rPr>
              <a:t>rafting of geological elaborate</a:t>
            </a:r>
            <a:r>
              <a:rPr lang="sr-Latn-ME" spc="150" dirty="0">
                <a:ln w="11430"/>
                <a:effectLst>
                  <a:outerShdw blurRad="25400" algn="tl" rotWithShape="0">
                    <a:srgbClr val="000000">
                      <a:alpha val="43000"/>
                    </a:srgbClr>
                  </a:outerShdw>
                </a:effectLst>
              </a:rPr>
              <a:t> </a:t>
            </a:r>
            <a:endParaRPr lang="en-US" spc="150" dirty="0" smtClean="0">
              <a:ln w="11430"/>
              <a:solidFill>
                <a:schemeClr val="tx1"/>
              </a:solidFill>
              <a:effectLst>
                <a:outerShdw blurRad="25400" algn="tl" rotWithShape="0">
                  <a:srgbClr val="000000">
                    <a:alpha val="43000"/>
                  </a:srgbClr>
                </a:outerShdw>
              </a:effectLst>
            </a:endParaRPr>
          </a:p>
        </p:txBody>
      </p:sp>
      <p:pic>
        <p:nvPicPr>
          <p:cNvPr id="4" name="Picture 3" descr="images.jpg"/>
          <p:cNvPicPr>
            <a:picLocks noChangeAspect="1"/>
          </p:cNvPicPr>
          <p:nvPr/>
        </p:nvPicPr>
        <p:blipFill>
          <a:blip r:embed="rId2" cstate="print"/>
          <a:stretch>
            <a:fillRect/>
          </a:stretch>
        </p:blipFill>
        <p:spPr>
          <a:xfrm>
            <a:off x="6324600" y="4572000"/>
            <a:ext cx="2590800" cy="2140661"/>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828800"/>
            <a:ext cx="9144000" cy="2862322"/>
          </a:xfrm>
          <a:prstGeom prst="rect">
            <a:avLst/>
          </a:prstGeom>
        </p:spPr>
        <p:txBody>
          <a:bodyPr wrap="square">
            <a:spAutoFit/>
          </a:bodyPr>
          <a:lstStyle/>
          <a:p>
            <a:r>
              <a:rPr lang="en-US" b="1" spc="50" dirty="0" smtClean="0">
                <a:ln w="11430"/>
                <a:solidFill>
                  <a:srgbClr val="FFC000"/>
                </a:solidFill>
              </a:rPr>
              <a:t>H</a:t>
            </a:r>
            <a:r>
              <a:rPr lang="sr-Latn-ME" b="1" spc="50" dirty="0" smtClean="0">
                <a:ln w="11430"/>
                <a:solidFill>
                  <a:srgbClr val="FFC000"/>
                </a:solidFill>
              </a:rPr>
              <a:t>PP Morača</a:t>
            </a:r>
          </a:p>
          <a:p>
            <a:endParaRPr lang="en-US" b="1" spc="50" dirty="0" smtClean="0">
              <a:ln w="11430"/>
              <a:solidFill>
                <a:srgbClr val="FFC000"/>
              </a:solidFill>
            </a:endParaRPr>
          </a:p>
          <a:p>
            <a:pPr algn="just">
              <a:buFont typeface="Constantia" pitchFamily="18" charset="0"/>
              <a:buChar char="›"/>
            </a:pPr>
            <a:r>
              <a:rPr lang="sr-Latn-ME" spc="50" dirty="0">
                <a:ln w="11430"/>
              </a:rPr>
              <a:t> </a:t>
            </a:r>
            <a:r>
              <a:rPr lang="sr-Latn-ME" spc="50" dirty="0" smtClean="0">
                <a:ln w="11430"/>
              </a:rPr>
              <a:t>b</a:t>
            </a:r>
            <a:r>
              <a:rPr lang="en-GB" dirty="0" smtClean="0">
                <a:solidFill>
                  <a:schemeClr val="tx1"/>
                </a:solidFill>
              </a:rPr>
              <a:t>as</a:t>
            </a:r>
            <a:r>
              <a:rPr lang="sr-Latn-ME" dirty="0" smtClean="0">
                <a:solidFill>
                  <a:schemeClr val="tx1"/>
                </a:solidFill>
              </a:rPr>
              <a:t>ic</a:t>
            </a:r>
            <a:r>
              <a:rPr lang="en-GB" dirty="0" smtClean="0">
                <a:solidFill>
                  <a:schemeClr val="tx1"/>
                </a:solidFill>
              </a:rPr>
              <a:t> Technical Design envisaging construction of four hydro-power plants with total installed power of 238.4 MW and average annual generated electric power of 721 </a:t>
            </a:r>
            <a:r>
              <a:rPr lang="en-GB" dirty="0" err="1" smtClean="0">
                <a:solidFill>
                  <a:schemeClr val="tx1"/>
                </a:solidFill>
              </a:rPr>
              <a:t>GWh</a:t>
            </a:r>
            <a:r>
              <a:rPr lang="en-GB" dirty="0" smtClean="0">
                <a:solidFill>
                  <a:schemeClr val="tx1"/>
                </a:solidFill>
              </a:rPr>
              <a:t>, with maximum level of the HPP </a:t>
            </a:r>
            <a:r>
              <a:rPr lang="en-GB" dirty="0" err="1" smtClean="0">
                <a:solidFill>
                  <a:schemeClr val="tx1"/>
                </a:solidFill>
              </a:rPr>
              <a:t>Andrijevo</a:t>
            </a:r>
            <a:r>
              <a:rPr lang="en-GB" dirty="0" smtClean="0">
                <a:solidFill>
                  <a:schemeClr val="tx1"/>
                </a:solidFill>
              </a:rPr>
              <a:t> reservoir at 285 meters ASL (above sea level) and reservoir accumulation of 250 hm³</a:t>
            </a:r>
            <a:endParaRPr lang="en-US" dirty="0" smtClean="0">
              <a:solidFill>
                <a:schemeClr val="tx1"/>
              </a:solidFill>
            </a:endParaRPr>
          </a:p>
          <a:p>
            <a:pPr algn="just">
              <a:lnSpc>
                <a:spcPct val="80000"/>
              </a:lnSpc>
            </a:pPr>
            <a:endParaRPr lang="sr-Latn-ME" spc="150" dirty="0" smtClean="0">
              <a:ln w="11430"/>
              <a:solidFill>
                <a:schemeClr val="tx1"/>
              </a:solidFill>
              <a:effectLst>
                <a:outerShdw blurRad="25400" algn="tl" rotWithShape="0">
                  <a:srgbClr val="000000">
                    <a:alpha val="43000"/>
                  </a:srgbClr>
                </a:outerShdw>
              </a:effectLst>
            </a:endParaRPr>
          </a:p>
          <a:p>
            <a:pPr algn="just">
              <a:lnSpc>
                <a:spcPct val="80000"/>
              </a:lnSpc>
              <a:buFont typeface="Constantia" pitchFamily="18" charset="0"/>
              <a:buChar char="›"/>
            </a:pPr>
            <a:r>
              <a:rPr lang="sr-Latn-ME" spc="150" dirty="0" smtClean="0">
                <a:ln w="11430"/>
                <a:effectLst>
                  <a:outerShdw blurRad="25400" algn="tl" rotWithShape="0">
                    <a:srgbClr val="000000">
                      <a:alpha val="43000"/>
                    </a:srgbClr>
                  </a:outerShdw>
                </a:effectLst>
              </a:rPr>
              <a:t> </a:t>
            </a:r>
            <a:r>
              <a:rPr lang="sr-Latn-ME" spc="150" dirty="0">
                <a:ln w="11430"/>
                <a:effectLst>
                  <a:outerShdw blurRad="25400" algn="tl" rotWithShape="0">
                    <a:srgbClr val="000000">
                      <a:alpha val="43000"/>
                    </a:srgbClr>
                  </a:outerShdw>
                </a:effectLst>
              </a:rPr>
              <a:t>a</a:t>
            </a:r>
            <a:r>
              <a:rPr lang="sr-Latn-ME" spc="150" dirty="0" smtClean="0">
                <a:ln w="11430"/>
                <a:effectLst>
                  <a:outerShdw blurRad="25400" algn="tl" rotWithShape="0">
                    <a:srgbClr val="000000">
                      <a:alpha val="43000"/>
                    </a:srgbClr>
                  </a:outerShdw>
                </a:effectLst>
              </a:rPr>
              <a:t>ctivities:</a:t>
            </a:r>
          </a:p>
          <a:p>
            <a:pPr algn="just">
              <a:lnSpc>
                <a:spcPct val="80000"/>
              </a:lnSpc>
              <a:buFont typeface="Constantia" pitchFamily="18" charset="0"/>
              <a:buChar char="›"/>
            </a:pPr>
            <a:endParaRPr lang="sr-Latn-ME" spc="150" dirty="0">
              <a:ln w="11430"/>
              <a:effectLst>
                <a:outerShdw blurRad="25400" algn="tl" rotWithShape="0">
                  <a:srgbClr val="000000">
                    <a:alpha val="43000"/>
                  </a:srgbClr>
                </a:outerShdw>
              </a:effectLst>
            </a:endParaRPr>
          </a:p>
          <a:p>
            <a:pPr algn="just">
              <a:lnSpc>
                <a:spcPct val="80000"/>
              </a:lnSpc>
              <a:buFont typeface="Arial" pitchFamily="34" charset="0"/>
              <a:buChar char="•"/>
            </a:pPr>
            <a:r>
              <a:rPr lang="sr-Latn-ME" spc="150" dirty="0" smtClean="0">
                <a:ln w="11430"/>
                <a:effectLst>
                  <a:outerShdw blurRad="25400" algn="tl" rotWithShape="0">
                    <a:srgbClr val="000000">
                      <a:alpha val="43000"/>
                    </a:srgbClr>
                  </a:outerShdw>
                </a:effectLst>
              </a:rPr>
              <a:t> </a:t>
            </a:r>
            <a:r>
              <a:rPr lang="en-US" spc="150" dirty="0" smtClean="0">
                <a:ln w="11430"/>
                <a:effectLst>
                  <a:outerShdw blurRad="25400" algn="tl" rotWithShape="0">
                    <a:srgbClr val="000000">
                      <a:alpha val="43000"/>
                    </a:srgbClr>
                  </a:outerShdw>
                </a:effectLst>
              </a:rPr>
              <a:t>EPCG is currently working on an analysis of the possibilities of the project</a:t>
            </a:r>
            <a:r>
              <a:rPr lang="sr-Latn-ME" spc="150" dirty="0" smtClean="0">
                <a:ln w="11430"/>
                <a:effectLst>
                  <a:outerShdw blurRad="25400" algn="tl" rotWithShape="0">
                    <a:srgbClr val="000000">
                      <a:alpha val="43000"/>
                    </a:srgbClr>
                  </a:outerShdw>
                </a:effectLst>
              </a:rPr>
              <a:t>  realisation</a:t>
            </a:r>
            <a:endParaRPr lang="en-US" spc="150" dirty="0" smtClean="0">
              <a:ln w="11430"/>
              <a:solidFill>
                <a:schemeClr val="tx1"/>
              </a:solidFill>
              <a:effectLst>
                <a:outerShdw blurRad="25400" algn="tl" rotWithShape="0">
                  <a:srgbClr val="000000">
                    <a:alpha val="43000"/>
                  </a:srgbClr>
                </a:outerShdw>
              </a:effectLst>
            </a:endParaRPr>
          </a:p>
        </p:txBody>
      </p:sp>
      <p:sp>
        <p:nvSpPr>
          <p:cNvPr id="3" name="Rectangle 2"/>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pic>
        <p:nvPicPr>
          <p:cNvPr id="4" name="Picture 4" descr="https://encrypted-tbn0.gstatic.com/images?q=tbn:ANd9GcQ9T6KpRKUNkMKxcEKI2APIrw9cG3uAyceU90iwfwXMnE5JprtX"/>
          <p:cNvPicPr>
            <a:picLocks noChangeAspect="1" noChangeArrowheads="1"/>
          </p:cNvPicPr>
          <p:nvPr/>
        </p:nvPicPr>
        <p:blipFill>
          <a:blip r:embed="rId2"/>
          <a:srcRect/>
          <a:stretch>
            <a:fillRect/>
          </a:stretch>
        </p:blipFill>
        <p:spPr bwMode="auto">
          <a:xfrm>
            <a:off x="5334000" y="4495800"/>
            <a:ext cx="3488738" cy="2209800"/>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866" name="Picture 2" descr="http://upload.wikimedia.org/wikipedia/commons/thumb/1/16/Moraca_River_Canyon.jpg/260px-Moraca_River_Canyon.jpg"/>
          <p:cNvPicPr>
            <a:picLocks noChangeAspect="1" noChangeArrowheads="1"/>
          </p:cNvPicPr>
          <p:nvPr/>
        </p:nvPicPr>
        <p:blipFill>
          <a:blip r:embed="rId3"/>
          <a:srcRect/>
          <a:stretch>
            <a:fillRect/>
          </a:stretch>
        </p:blipFill>
        <p:spPr bwMode="auto">
          <a:xfrm>
            <a:off x="2743200" y="4724400"/>
            <a:ext cx="2476500" cy="1857376"/>
          </a:xfrm>
          <a:prstGeom prst="rect">
            <a:avLst/>
          </a:prstGeom>
          <a:noFill/>
          <a:ln w="19050">
            <a:solidFill>
              <a:srgbClr val="FFC000"/>
            </a:solid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3"/>
          <p:cNvSpPr>
            <a:spLocks noGrp="1"/>
          </p:cNvSpPr>
          <p:nvPr>
            <p:ph type="subTitle" idx="1"/>
          </p:nvPr>
        </p:nvSpPr>
        <p:spPr>
          <a:xfrm>
            <a:off x="152400" y="1905000"/>
            <a:ext cx="8991600" cy="2209800"/>
          </a:xfrm>
        </p:spPr>
        <p:txBody>
          <a:bodyPr>
            <a:noAutofit/>
          </a:bodyPr>
          <a:lstStyle/>
          <a:p>
            <a:pPr algn="just">
              <a:spcBef>
                <a:spcPts val="0"/>
              </a:spcBef>
            </a:pPr>
            <a:r>
              <a:rPr lang="sr-Latn-ME" sz="1600" b="1" dirty="0" smtClean="0">
                <a:solidFill>
                  <a:srgbClr val="FFC000"/>
                </a:solidFill>
              </a:rPr>
              <a:t>Small hydro power plants </a:t>
            </a:r>
          </a:p>
          <a:p>
            <a:pPr algn="just">
              <a:spcBef>
                <a:spcPts val="0"/>
              </a:spcBef>
            </a:pPr>
            <a:endParaRPr lang="sr-Latn-ME" sz="1600" b="1" dirty="0" smtClean="0">
              <a:solidFill>
                <a:srgbClr val="FFC000"/>
              </a:solidFill>
            </a:endParaRPr>
          </a:p>
          <a:p>
            <a:pPr algn="just">
              <a:spcBef>
                <a:spcPts val="0"/>
              </a:spcBef>
            </a:pPr>
            <a:r>
              <a:rPr lang="sr-Latn-ME" sz="1600" dirty="0" smtClean="0"/>
              <a:t>o</a:t>
            </a:r>
            <a:r>
              <a:rPr lang="en-GB" sz="1600" dirty="0" err="1" smtClean="0"/>
              <a:t>ver</a:t>
            </a:r>
            <a:r>
              <a:rPr lang="en-GB" sz="1600" dirty="0" smtClean="0"/>
              <a:t> </a:t>
            </a:r>
            <a:r>
              <a:rPr lang="en-GB" sz="1600" dirty="0" smtClean="0"/>
              <a:t>the past several years there have been more intensive activities on exploring the potential for the development of small hydro power plants (up to 15 MW). Under concluded concession agreements on the basis of two tenders, it is envisaged to construct 35 small hydro power plants with total power of around 100MW and total planned annual generation of around </a:t>
            </a:r>
            <a:r>
              <a:rPr lang="en-GB" sz="1600" dirty="0" smtClean="0"/>
              <a:t>300GWh</a:t>
            </a:r>
            <a:endParaRPr lang="en-GB" sz="1600" dirty="0" smtClean="0"/>
          </a:p>
          <a:p>
            <a:pPr algn="just">
              <a:spcBef>
                <a:spcPts val="0"/>
              </a:spcBef>
              <a:buFont typeface="Arial" pitchFamily="34" charset="0"/>
              <a:buChar char="•"/>
            </a:pPr>
            <a:endParaRPr lang="en-GB" sz="1600" dirty="0" smtClean="0"/>
          </a:p>
          <a:p>
            <a:pPr algn="just">
              <a:spcBef>
                <a:spcPts val="0"/>
              </a:spcBef>
            </a:pPr>
            <a:r>
              <a:rPr lang="sr-Latn-ME" sz="1600" dirty="0" smtClean="0"/>
              <a:t>c</a:t>
            </a:r>
            <a:r>
              <a:rPr lang="en-GB" sz="1600" dirty="0" err="1" smtClean="0"/>
              <a:t>oncessions</a:t>
            </a:r>
            <a:r>
              <a:rPr lang="en-GB" sz="1600" dirty="0" smtClean="0"/>
              <a:t> </a:t>
            </a:r>
            <a:r>
              <a:rPr lang="en-GB" sz="1600" dirty="0" smtClean="0"/>
              <a:t>were awarded for 25 mini hydro power plants and there are also some watercourses that are subject to concessions and they have not been awarded for them </a:t>
            </a:r>
            <a:r>
              <a:rPr lang="en-GB" sz="1600" dirty="0" smtClean="0"/>
              <a:t>yet</a:t>
            </a:r>
            <a:endParaRPr lang="en-US" sz="1600" dirty="0" smtClean="0"/>
          </a:p>
          <a:p>
            <a:pPr>
              <a:lnSpc>
                <a:spcPct val="80000"/>
              </a:lnSpc>
            </a:pPr>
            <a:endParaRPr lang="en-US" sz="1600" dirty="0" smtClean="0">
              <a:solidFill>
                <a:schemeClr val="tx1"/>
              </a:solidFill>
              <a:latin typeface="Arial Narrow" pitchFamily="34" charset="0"/>
            </a:endParaRPr>
          </a:p>
        </p:txBody>
      </p:sp>
      <p:pic>
        <p:nvPicPr>
          <p:cNvPr id="4" name="Picture 2" descr="http://hydropowerstation.com/wp-content/uploads/2010/03/small_hydro_power_plants.jpg"/>
          <p:cNvPicPr>
            <a:picLocks noChangeAspect="1" noChangeArrowheads="1"/>
          </p:cNvPicPr>
          <p:nvPr/>
        </p:nvPicPr>
        <p:blipFill>
          <a:blip r:embed="rId2" cstate="print"/>
          <a:srcRect/>
          <a:stretch>
            <a:fillRect/>
          </a:stretch>
        </p:blipFill>
        <p:spPr bwMode="auto">
          <a:xfrm>
            <a:off x="152400" y="4267200"/>
            <a:ext cx="3200400" cy="2473961"/>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3429000" y="4419600"/>
            <a:ext cx="5715000" cy="923330"/>
          </a:xfrm>
          <a:prstGeom prst="rect">
            <a:avLst/>
          </a:prstGeom>
        </p:spPr>
        <p:txBody>
          <a:bodyPr wrap="square">
            <a:spAutoFit/>
          </a:bodyPr>
          <a:lstStyle/>
          <a:p>
            <a:r>
              <a:rPr lang="sr-Latn-ME" dirty="0"/>
              <a:t>t</a:t>
            </a:r>
            <a:r>
              <a:rPr lang="sr-Latn-ME" dirty="0" smtClean="0"/>
              <a:t>here is also </a:t>
            </a:r>
            <a:r>
              <a:rPr lang="en-US" dirty="0" smtClean="0"/>
              <a:t>the possibility of granting concessions for the construction of small hydro installed capacity up to </a:t>
            </a:r>
            <a:r>
              <a:rPr lang="sr-Latn-ME" dirty="0" smtClean="0"/>
              <a:t> </a:t>
            </a:r>
            <a:r>
              <a:rPr lang="en-US" dirty="0" smtClean="0"/>
              <a:t>1 MW of energy by introducing mechanisms</a:t>
            </a:r>
            <a:r>
              <a:rPr lang="sr-Latn-ME" dirty="0" smtClean="0"/>
              <a:t> of</a:t>
            </a:r>
            <a:r>
              <a:rPr lang="en-US" dirty="0" smtClean="0"/>
              <a:t> permit</a:t>
            </a:r>
            <a:r>
              <a:rPr lang="sr-Latn-ME" dirty="0" smtClean="0"/>
              <a:t>s</a:t>
            </a:r>
            <a:endParaRPr lang="en-US" dirty="0"/>
          </a:p>
        </p:txBody>
      </p:sp>
      <p:sp>
        <p:nvSpPr>
          <p:cNvPr id="6" name="Rectangle 5"/>
          <p:cNvSpPr/>
          <p:nvPr/>
        </p:nvSpPr>
        <p:spPr>
          <a:xfrm>
            <a:off x="3505200" y="5486400"/>
            <a:ext cx="5486400" cy="923330"/>
          </a:xfrm>
          <a:prstGeom prst="rect">
            <a:avLst/>
          </a:prstGeom>
        </p:spPr>
        <p:txBody>
          <a:bodyPr wrap="square">
            <a:spAutoFit/>
          </a:bodyPr>
          <a:lstStyle/>
          <a:p>
            <a:r>
              <a:rPr lang="en-US" dirty="0" smtClean="0"/>
              <a:t>Ministry of Economy plans to announce a new tender for the granting of concessions for the exploitation of small hydro in the 2013</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4" name="Rectangle 3"/>
          <p:cNvSpPr/>
          <p:nvPr/>
        </p:nvSpPr>
        <p:spPr>
          <a:xfrm>
            <a:off x="0" y="1905000"/>
            <a:ext cx="9144000" cy="3693319"/>
          </a:xfrm>
          <a:prstGeom prst="rect">
            <a:avLst/>
          </a:prstGeom>
        </p:spPr>
        <p:txBody>
          <a:bodyPr wrap="square">
            <a:spAutoFit/>
          </a:bodyPr>
          <a:lstStyle/>
          <a:p>
            <a:r>
              <a:rPr lang="en-US" b="1" spc="50" dirty="0" err="1" smtClean="0">
                <a:ln w="11430"/>
                <a:solidFill>
                  <a:srgbClr val="FFC000"/>
                </a:solidFill>
              </a:rPr>
              <a:t>Windpower</a:t>
            </a:r>
            <a:endParaRPr lang="en-US" b="1" spc="50" dirty="0" smtClean="0">
              <a:ln w="11430"/>
              <a:solidFill>
                <a:srgbClr val="FFC000"/>
              </a:solidFill>
            </a:endParaRPr>
          </a:p>
          <a:p>
            <a:endParaRPr lang="en-US" b="1" dirty="0" smtClean="0"/>
          </a:p>
          <a:p>
            <a:pPr>
              <a:buFont typeface="Constantia" pitchFamily="18" charset="0"/>
              <a:buChar char="›"/>
            </a:pPr>
            <a:r>
              <a:rPr lang="sr-Latn-ME" b="1" dirty="0" smtClean="0"/>
              <a:t> </a:t>
            </a:r>
            <a:r>
              <a:rPr lang="en-US" b="1" dirty="0" smtClean="0"/>
              <a:t>Wind farm on the site </a:t>
            </a:r>
            <a:r>
              <a:rPr lang="en-US" b="1" dirty="0" err="1" smtClean="0"/>
              <a:t>Krnovo</a:t>
            </a:r>
            <a:r>
              <a:rPr lang="en-US" b="1" dirty="0" smtClean="0"/>
              <a:t> / VE </a:t>
            </a:r>
            <a:r>
              <a:rPr lang="en-US" b="1" dirty="0" err="1" smtClean="0"/>
              <a:t>Krnovo</a:t>
            </a:r>
            <a:r>
              <a:rPr lang="en-US" b="1" dirty="0" smtClean="0"/>
              <a:t> installed capacity of 72 MW</a:t>
            </a:r>
          </a:p>
          <a:p>
            <a:pPr>
              <a:buFont typeface="Constantia" pitchFamily="18" charset="0"/>
              <a:buChar char="›"/>
            </a:pPr>
            <a:r>
              <a:rPr lang="sr-Latn-ME" b="1" dirty="0"/>
              <a:t> </a:t>
            </a:r>
            <a:r>
              <a:rPr lang="en-US" b="1" dirty="0" smtClean="0"/>
              <a:t>Wind farm on the site </a:t>
            </a:r>
            <a:r>
              <a:rPr lang="en-US" b="1" dirty="0" err="1" smtClean="0"/>
              <a:t>Možura</a:t>
            </a:r>
            <a:r>
              <a:rPr lang="en-US" b="1" dirty="0" smtClean="0"/>
              <a:t> / </a:t>
            </a:r>
            <a:r>
              <a:rPr lang="en-US" b="1" dirty="0" err="1" smtClean="0"/>
              <a:t>Možura</a:t>
            </a:r>
            <a:r>
              <a:rPr lang="en-US" b="1" dirty="0" smtClean="0"/>
              <a:t> wind power capacity to 46 MW</a:t>
            </a:r>
            <a:endParaRPr lang="sr-Latn-ME" b="1" dirty="0" smtClean="0"/>
          </a:p>
          <a:p>
            <a:endParaRPr lang="sr-Latn-ME"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sr-Latn-ME" b="1" spc="50" dirty="0" smtClean="0">
              <a:ln w="11430"/>
              <a:solidFill>
                <a:srgbClr val="FFC000"/>
              </a:solidFill>
            </a:endParaRPr>
          </a:p>
          <a:p>
            <a:endParaRPr lang="sr-Latn-ME" b="1" spc="50" dirty="0">
              <a:ln w="11430"/>
              <a:solidFill>
                <a:srgbClr val="FFC000"/>
              </a:solidFill>
            </a:endParaRPr>
          </a:p>
          <a:p>
            <a:endParaRPr lang="sr-Latn-ME" b="1" spc="50" dirty="0" smtClean="0">
              <a:ln w="11430"/>
              <a:solidFill>
                <a:srgbClr val="FFC000"/>
              </a:solidFill>
            </a:endParaRPr>
          </a:p>
          <a:p>
            <a:endParaRPr lang="sr-Latn-ME" b="1" spc="50" dirty="0">
              <a:ln w="11430"/>
              <a:solidFill>
                <a:srgbClr val="FFC000"/>
              </a:solidFill>
            </a:endParaRPr>
          </a:p>
          <a:p>
            <a:r>
              <a:rPr lang="sr-Latn-ME" b="1" spc="50" dirty="0" smtClean="0">
                <a:ln w="11430"/>
                <a:solidFill>
                  <a:srgbClr val="FFC000"/>
                </a:solidFill>
              </a:rPr>
              <a:t>Solid waste management </a:t>
            </a:r>
          </a:p>
          <a:p>
            <a:endParaRPr lang="sr-Latn-ME" b="1" spc="50" dirty="0">
              <a:ln w="11430"/>
              <a:solidFill>
                <a:srgbClr val="FFC000"/>
              </a:solidFill>
            </a:endParaRPr>
          </a:p>
          <a:p>
            <a:endParaRPr lang="sr-Latn-ME" b="1" spc="50" dirty="0" smtClean="0">
              <a:ln w="11430"/>
              <a:solidFill>
                <a:srgbClr val="FFC000"/>
              </a:solidFill>
            </a:endParaRPr>
          </a:p>
          <a:p>
            <a:endParaRPr lang="en-US" b="1" spc="50" dirty="0" smtClean="0">
              <a:ln w="11430"/>
              <a:solidFill>
                <a:srgbClr val="FFC000"/>
              </a:solidFill>
            </a:endParaRPr>
          </a:p>
        </p:txBody>
      </p:sp>
      <p:pic>
        <p:nvPicPr>
          <p:cNvPr id="37890" name="Picture 2" descr="https://encrypted-tbn3.gstatic.com/images?q=tbn:ANd9GcREYOMZCbxUvIsY0jksvNcIbv4BTrS3yv6CynK0SomeXdH_5h0i9Q"/>
          <p:cNvPicPr>
            <a:picLocks noChangeAspect="1" noChangeArrowheads="1"/>
          </p:cNvPicPr>
          <p:nvPr/>
        </p:nvPicPr>
        <p:blipFill>
          <a:blip r:embed="rId2"/>
          <a:srcRect/>
          <a:stretch>
            <a:fillRect/>
          </a:stretch>
        </p:blipFill>
        <p:spPr bwMode="auto">
          <a:xfrm>
            <a:off x="5715000" y="609600"/>
            <a:ext cx="2381053" cy="175398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5"/>
          <p:cNvSpPr/>
          <p:nvPr/>
        </p:nvSpPr>
        <p:spPr>
          <a:xfrm>
            <a:off x="0" y="4826675"/>
            <a:ext cx="9144000" cy="2031325"/>
          </a:xfrm>
          <a:prstGeom prst="rect">
            <a:avLst/>
          </a:prstGeom>
        </p:spPr>
        <p:txBody>
          <a:bodyPr wrap="square">
            <a:spAutoFit/>
          </a:bodyPr>
          <a:lstStyle/>
          <a:p>
            <a:r>
              <a:rPr lang="en-US" sz="1400" dirty="0" smtClean="0"/>
              <a:t>Planning work:</a:t>
            </a:r>
          </a:p>
          <a:p>
            <a:endParaRPr lang="en-US" sz="1400" dirty="0" smtClean="0"/>
          </a:p>
          <a:p>
            <a:pPr>
              <a:buFont typeface="Arial" pitchFamily="34" charset="0"/>
              <a:buChar char="•"/>
            </a:pPr>
            <a:r>
              <a:rPr lang="en-US" sz="1400" dirty="0" smtClean="0"/>
              <a:t> Regional Landfill Construction in </a:t>
            </a:r>
            <a:r>
              <a:rPr lang="en-US" sz="1400" dirty="0" err="1" smtClean="0"/>
              <a:t>Niksic</a:t>
            </a:r>
            <a:r>
              <a:rPr lang="en-US" sz="1400" dirty="0" smtClean="0"/>
              <a:t> Municipality, for the Municipalities of </a:t>
            </a:r>
            <a:r>
              <a:rPr lang="en-US" sz="1400" dirty="0" err="1" smtClean="0"/>
              <a:t>Niksic</a:t>
            </a:r>
            <a:r>
              <a:rPr lang="en-US" sz="1400" dirty="0" smtClean="0"/>
              <a:t>, Savnik and </a:t>
            </a:r>
            <a:r>
              <a:rPr lang="en-US" sz="1400" dirty="0" err="1" smtClean="0"/>
              <a:t>Pluzine</a:t>
            </a:r>
            <a:endParaRPr lang="en-US" sz="1400" dirty="0" smtClean="0"/>
          </a:p>
          <a:p>
            <a:pPr>
              <a:buFont typeface="Arial" pitchFamily="34" charset="0"/>
              <a:buChar char="•"/>
            </a:pPr>
            <a:r>
              <a:rPr lang="en-US" sz="1400" dirty="0" smtClean="0"/>
              <a:t> Regional Landfill Construction for the Municipalities of </a:t>
            </a:r>
            <a:r>
              <a:rPr lang="en-US" sz="1400" dirty="0" err="1" smtClean="0"/>
              <a:t>Bijelo</a:t>
            </a:r>
            <a:r>
              <a:rPr lang="en-US" sz="1400" dirty="0" smtClean="0"/>
              <a:t> </a:t>
            </a:r>
            <a:r>
              <a:rPr lang="en-US" sz="1400" dirty="0" err="1" smtClean="0"/>
              <a:t>Polje</a:t>
            </a:r>
            <a:r>
              <a:rPr lang="en-US" sz="1400" dirty="0" smtClean="0"/>
              <a:t>, </a:t>
            </a:r>
            <a:r>
              <a:rPr lang="en-US" sz="1400" dirty="0" err="1" smtClean="0"/>
              <a:t>Kolašin</a:t>
            </a:r>
            <a:r>
              <a:rPr lang="en-US" sz="1400" dirty="0" smtClean="0"/>
              <a:t> and </a:t>
            </a:r>
            <a:r>
              <a:rPr lang="en-US" sz="1400" dirty="0" err="1" smtClean="0"/>
              <a:t>Mojkovac</a:t>
            </a:r>
            <a:endParaRPr lang="en-US" sz="1400" dirty="0" smtClean="0"/>
          </a:p>
          <a:p>
            <a:pPr>
              <a:buFont typeface="Arial" pitchFamily="34" charset="0"/>
              <a:buChar char="•"/>
            </a:pPr>
            <a:r>
              <a:rPr lang="en-US" sz="1400" dirty="0" smtClean="0"/>
              <a:t> Construction of the regional centre for waste management in </a:t>
            </a:r>
            <a:r>
              <a:rPr lang="en-US" sz="1400" dirty="0" err="1" smtClean="0"/>
              <a:t>Berane</a:t>
            </a:r>
            <a:r>
              <a:rPr lang="en-US" sz="1400" dirty="0" smtClean="0"/>
              <a:t>, for municipalities of </a:t>
            </a:r>
            <a:r>
              <a:rPr lang="en-US" sz="1400" dirty="0" err="1" smtClean="0"/>
              <a:t>Berane</a:t>
            </a:r>
            <a:r>
              <a:rPr lang="en-US" sz="1400" dirty="0" smtClean="0"/>
              <a:t>, </a:t>
            </a:r>
            <a:r>
              <a:rPr lang="en-US" sz="1400" dirty="0" err="1" smtClean="0"/>
              <a:t>Andrijevica</a:t>
            </a:r>
            <a:r>
              <a:rPr lang="en-US" sz="1400" dirty="0" smtClean="0"/>
              <a:t>, </a:t>
            </a:r>
            <a:r>
              <a:rPr lang="en-US" sz="1400" dirty="0" err="1" smtClean="0"/>
              <a:t>Plav</a:t>
            </a:r>
            <a:r>
              <a:rPr lang="en-US" sz="1400" dirty="0" smtClean="0"/>
              <a:t> and </a:t>
            </a:r>
            <a:r>
              <a:rPr lang="en-US" sz="1400" dirty="0" err="1" smtClean="0"/>
              <a:t>Rožaje</a:t>
            </a:r>
            <a:endParaRPr lang="en-US" sz="1400" dirty="0" smtClean="0"/>
          </a:p>
          <a:p>
            <a:pPr>
              <a:buFont typeface="Arial" pitchFamily="34" charset="0"/>
              <a:buChar char="•"/>
            </a:pPr>
            <a:r>
              <a:rPr lang="en-US" sz="1400" dirty="0" smtClean="0"/>
              <a:t> Construction of Regional centre for waste </a:t>
            </a:r>
            <a:r>
              <a:rPr lang="en-US" sz="1400" dirty="0" err="1" smtClean="0"/>
              <a:t>menagament</a:t>
            </a:r>
            <a:r>
              <a:rPr lang="en-US" sz="1400" dirty="0" smtClean="0"/>
              <a:t> in </a:t>
            </a:r>
            <a:r>
              <a:rPr lang="en-US" sz="1400" dirty="0" err="1" smtClean="0"/>
              <a:t>Kotor</a:t>
            </a:r>
            <a:r>
              <a:rPr lang="en-US" sz="1400" dirty="0" smtClean="0"/>
              <a:t> Municipality, for the Municipalities of </a:t>
            </a:r>
            <a:r>
              <a:rPr lang="en-US" sz="1400" dirty="0" err="1" smtClean="0"/>
              <a:t>Kotor</a:t>
            </a:r>
            <a:r>
              <a:rPr lang="en-US" sz="1400" dirty="0" smtClean="0"/>
              <a:t>, </a:t>
            </a:r>
            <a:r>
              <a:rPr lang="en-US" sz="1400" dirty="0" err="1" smtClean="0"/>
              <a:t>Tivat</a:t>
            </a:r>
            <a:r>
              <a:rPr lang="en-US" sz="1400" dirty="0" smtClean="0"/>
              <a:t> and </a:t>
            </a:r>
            <a:r>
              <a:rPr lang="en-US" sz="1400" dirty="0" err="1" smtClean="0"/>
              <a:t>Budva</a:t>
            </a:r>
            <a:r>
              <a:rPr lang="en-US" sz="1400" dirty="0" smtClean="0"/>
              <a:t> (</a:t>
            </a:r>
            <a:r>
              <a:rPr lang="en-US" sz="1400" dirty="0" err="1" smtClean="0"/>
              <a:t>Herceg</a:t>
            </a:r>
            <a:r>
              <a:rPr lang="en-US" sz="1400" dirty="0" smtClean="0"/>
              <a:t> Novi)</a:t>
            </a:r>
          </a:p>
          <a:p>
            <a:pPr>
              <a:buFont typeface="Arial" pitchFamily="34" charset="0"/>
              <a:buChar char="•"/>
            </a:pPr>
            <a:r>
              <a:rPr lang="en-US" sz="1400" dirty="0" smtClean="0"/>
              <a:t> Construction of a Regional Landfill in the Municipality of Bar, for the Municipalities of Bar and </a:t>
            </a:r>
            <a:r>
              <a:rPr lang="en-US" sz="1400" dirty="0" err="1" smtClean="0"/>
              <a:t>Ulcinj</a:t>
            </a:r>
            <a:endParaRPr lang="en-US" sz="1400" dirty="0" smtClean="0"/>
          </a:p>
        </p:txBody>
      </p:sp>
      <p:pic>
        <p:nvPicPr>
          <p:cNvPr id="37892" name="Picture 4" descr="http://upload.wikimedia.org/wikipedia/commons/6/67/Solid_waste_in_plastic_barrels.jpg"/>
          <p:cNvPicPr>
            <a:picLocks noChangeAspect="1" noChangeArrowheads="1"/>
          </p:cNvPicPr>
          <p:nvPr/>
        </p:nvPicPr>
        <p:blipFill>
          <a:blip r:embed="rId3" cstate="print"/>
          <a:srcRect/>
          <a:stretch>
            <a:fillRect/>
          </a:stretch>
        </p:blipFill>
        <p:spPr bwMode="auto">
          <a:xfrm>
            <a:off x="4419600" y="3048000"/>
            <a:ext cx="3124200" cy="20807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8913" name="Rectangle 1"/>
          <p:cNvSpPr>
            <a:spLocks noChangeArrowheads="1"/>
          </p:cNvSpPr>
          <p:nvPr/>
        </p:nvSpPr>
        <p:spPr bwMode="auto">
          <a:xfrm>
            <a:off x="3276600" y="2667000"/>
            <a:ext cx="55626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smtClean="0">
                <a:ln>
                  <a:noFill/>
                </a:ln>
                <a:effectLst/>
                <a:ea typeface="Calibri" pitchFamily="34" charset="0"/>
                <a:cs typeface="Arial" pitchFamily="34" charset="0"/>
              </a:rPr>
              <a:t>Montenegro has defined a framework for stimulating solar power plants. Incentive prices are offered in our legislation for solar panels installed on rooftops and constructions with the capacity up to 1MW. Given price is 15 c € / kWh.</a:t>
            </a:r>
            <a:endParaRPr kumimoji="0" lang="sr-Latn-ME" sz="1600" b="0" i="0" u="none" strike="noStrike" cap="none" normalizeH="0" baseline="0" dirty="0" smtClean="0">
              <a:ln>
                <a:noFill/>
              </a:ln>
              <a:effectLst/>
              <a:ea typeface="Calibri" pitchFamily="34" charset="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lang="sr-Latn-ME" sz="1600" dirty="0">
              <a:cs typeface="Arial" pitchFamily="34" charset="0"/>
            </a:endParaRPr>
          </a:p>
          <a:p>
            <a:pPr marL="0" marR="0" lvl="0" indent="457200" algn="just"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smtClean="0">
              <a:ln>
                <a:noFill/>
              </a:ln>
              <a:effectLst/>
              <a:cs typeface="Arial" pitchFamily="34" charset="0"/>
            </a:endParaRPr>
          </a:p>
        </p:txBody>
      </p:sp>
      <p:pic>
        <p:nvPicPr>
          <p:cNvPr id="38915" name="Picture 3" descr="https://encrypted-tbn1.gstatic.com/images?q=tbn:ANd9GcSavG1v7D4zKSuvqz5QYir9ZCi9ermHq-TF7YURPV9T6qZ1G_Ek"/>
          <p:cNvPicPr>
            <a:picLocks noChangeAspect="1" noChangeArrowheads="1"/>
          </p:cNvPicPr>
          <p:nvPr/>
        </p:nvPicPr>
        <p:blipFill>
          <a:blip r:embed="rId2"/>
          <a:srcRect/>
          <a:stretch>
            <a:fillRect/>
          </a:stretch>
        </p:blipFill>
        <p:spPr bwMode="auto">
          <a:xfrm>
            <a:off x="228600" y="2590800"/>
            <a:ext cx="2762250" cy="1657351"/>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Rectangle 4"/>
          <p:cNvSpPr/>
          <p:nvPr/>
        </p:nvSpPr>
        <p:spPr>
          <a:xfrm>
            <a:off x="228600" y="1981200"/>
            <a:ext cx="1603901" cy="369332"/>
          </a:xfrm>
          <a:prstGeom prst="rect">
            <a:avLst/>
          </a:prstGeom>
        </p:spPr>
        <p:txBody>
          <a:bodyPr wrap="none">
            <a:spAutoFit/>
          </a:bodyPr>
          <a:lstStyle/>
          <a:p>
            <a:r>
              <a:rPr lang="sr-Latn-ME" b="1" spc="50" dirty="0" smtClean="0">
                <a:ln w="11430"/>
                <a:solidFill>
                  <a:srgbClr val="FFC000"/>
                </a:solidFill>
              </a:rPr>
              <a:t>Solar energy</a:t>
            </a:r>
            <a:endParaRPr lang="en-US" b="1" spc="50" dirty="0" smtClean="0">
              <a:ln w="11430"/>
              <a:solidFill>
                <a:srgbClr val="FFC000"/>
              </a:solidFill>
            </a:endParaRPr>
          </a:p>
        </p:txBody>
      </p:sp>
      <p:sp>
        <p:nvSpPr>
          <p:cNvPr id="38916" name="Rectangle 4"/>
          <p:cNvSpPr>
            <a:spLocks noChangeArrowheads="1"/>
          </p:cNvSpPr>
          <p:nvPr/>
        </p:nvSpPr>
        <p:spPr bwMode="auto">
          <a:xfrm>
            <a:off x="0" y="4419600"/>
            <a:ext cx="9067800"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72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ea typeface="Calibri" pitchFamily="34" charset="0"/>
                <a:cs typeface="Arial" pitchFamily="34" charset="0"/>
              </a:rPr>
              <a:t>Our legislative framework has not opened possibility for incentive price to be given to solar panels installed on the ground.  </a:t>
            </a:r>
            <a:endParaRPr kumimoji="0" lang="en-US" b="0" i="0" u="none" strike="noStrike" cap="none" normalizeH="0" baseline="0" dirty="0" smtClean="0">
              <a:ln>
                <a:noFill/>
              </a:ln>
              <a:effectLst/>
              <a:cs typeface="Arial" pitchFamily="34" charset="0"/>
            </a:endParaRPr>
          </a:p>
        </p:txBody>
      </p:sp>
      <p:pic>
        <p:nvPicPr>
          <p:cNvPr id="38918" name="Picture 6" descr="http://4.bp.blogspot.com/-xYhetg7o4ZE/TaMypeoBe4I/AAAAAAAAH20/MVxaJVVipbM/s1600/BSE%25E2%2580%2599s+Solar+Energy+Development+Center..jpg"/>
          <p:cNvPicPr>
            <a:picLocks noChangeAspect="1" noChangeArrowheads="1"/>
          </p:cNvPicPr>
          <p:nvPr/>
        </p:nvPicPr>
        <p:blipFill>
          <a:blip r:embed="rId3" cstate="print"/>
          <a:srcRect/>
          <a:stretch>
            <a:fillRect/>
          </a:stretch>
        </p:blipFill>
        <p:spPr bwMode="auto">
          <a:xfrm>
            <a:off x="4800600" y="4876800"/>
            <a:ext cx="3390080" cy="1752601"/>
          </a:xfrm>
          <a:prstGeom prst="roundRect">
            <a:avLst>
              <a:gd name="adj" fmla="val 16667"/>
            </a:avLst>
          </a:prstGeom>
          <a:ln>
            <a:solidFill>
              <a:srgbClr val="FFC000"/>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1403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r</a:t>
            </a:r>
            <a:r>
              <a:rPr lang="sr-Latn-ME" sz="2800" b="1" cap="none" spc="0" dirty="0" smtClean="0">
                <a:ln w="11430"/>
                <a:solidFill>
                  <a:srgbClr val="FFC000"/>
                </a:solidFill>
                <a:effectLst>
                  <a:outerShdw blurRad="50800" dist="39000" dir="5460000" algn="tl">
                    <a:srgbClr val="000000">
                      <a:alpha val="38000"/>
                    </a:srgbClr>
                  </a:outerShdw>
                </a:effectLst>
                <a:latin typeface="Cambria" pitchFamily="18" charset="0"/>
              </a:rPr>
              <a:t>enewable energy</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TextBox 2"/>
          <p:cNvSpPr txBox="1"/>
          <p:nvPr/>
        </p:nvSpPr>
        <p:spPr>
          <a:xfrm>
            <a:off x="0" y="1752600"/>
            <a:ext cx="9144000" cy="646331"/>
          </a:xfrm>
          <a:prstGeom prst="rect">
            <a:avLst/>
          </a:prstGeom>
          <a:noFill/>
        </p:spPr>
        <p:txBody>
          <a:bodyPr wrap="square" rtlCol="0">
            <a:spAutoFit/>
          </a:bodyPr>
          <a:lstStyle/>
          <a:p>
            <a:r>
              <a:rPr lang="en-US" b="1" dirty="0" smtClean="0"/>
              <a:t>Incentive prices for electricity produced in plants using renewable energy </a:t>
            </a:r>
            <a:r>
              <a:rPr lang="en-US" b="1" dirty="0" smtClean="0"/>
              <a:t>sources</a:t>
            </a:r>
            <a:r>
              <a:rPr lang="sr-Latn-ME" b="1" dirty="0"/>
              <a:t> </a:t>
            </a:r>
            <a:r>
              <a:rPr lang="sr-Latn-ME" b="1" dirty="0" smtClean="0"/>
              <a:t>c€/kWh</a:t>
            </a:r>
            <a:r>
              <a:rPr lang="en-US" b="1" dirty="0" smtClean="0"/>
              <a:t> </a:t>
            </a:r>
            <a:endParaRPr lang="en-US" b="1" dirty="0"/>
          </a:p>
        </p:txBody>
      </p:sp>
      <p:pic>
        <p:nvPicPr>
          <p:cNvPr id="4" name="Picture 2"/>
          <p:cNvPicPr>
            <a:picLocks noChangeAspect="1" noChangeArrowheads="1"/>
          </p:cNvPicPr>
          <p:nvPr/>
        </p:nvPicPr>
        <p:blipFill>
          <a:blip r:embed="rId2" cstate="print"/>
          <a:srcRect/>
          <a:stretch>
            <a:fillRect/>
          </a:stretch>
        </p:blipFill>
        <p:spPr bwMode="auto">
          <a:xfrm>
            <a:off x="228600" y="2438400"/>
            <a:ext cx="8362156" cy="2667000"/>
          </a:xfrm>
          <a:prstGeom prst="rect">
            <a:avLst/>
          </a:prstGeom>
          <a:noFill/>
          <a:ln w="19050">
            <a:solidFill>
              <a:srgbClr val="FFC000"/>
            </a:solidFill>
            <a:miter lim="800000"/>
            <a:headEnd/>
            <a:tailEnd/>
          </a:ln>
          <a:effectLst/>
        </p:spPr>
      </p:pic>
      <p:sp>
        <p:nvSpPr>
          <p:cNvPr id="5" name="TextBox 4"/>
          <p:cNvSpPr txBox="1"/>
          <p:nvPr/>
        </p:nvSpPr>
        <p:spPr>
          <a:xfrm>
            <a:off x="0" y="5334000"/>
            <a:ext cx="9144000" cy="307777"/>
          </a:xfrm>
          <a:prstGeom prst="rect">
            <a:avLst/>
          </a:prstGeom>
          <a:noFill/>
        </p:spPr>
        <p:txBody>
          <a:bodyPr wrap="square" rtlCol="0">
            <a:spAutoFit/>
          </a:bodyPr>
          <a:lstStyle/>
          <a:p>
            <a:pPr algn="just"/>
            <a:r>
              <a:rPr lang="en-US" sz="1400" b="1" dirty="0" smtClean="0"/>
              <a:t>Tariff items for determining incentive prices for electricity produced in small hydropower plants </a:t>
            </a:r>
            <a:endParaRPr lang="en-US" sz="1400" b="1" dirty="0"/>
          </a:p>
        </p:txBody>
      </p:sp>
      <p:pic>
        <p:nvPicPr>
          <p:cNvPr id="6" name="Picture 3"/>
          <p:cNvPicPr>
            <a:picLocks noChangeAspect="1" noChangeArrowheads="1"/>
          </p:cNvPicPr>
          <p:nvPr/>
        </p:nvPicPr>
        <p:blipFill>
          <a:blip r:embed="rId3" cstate="print"/>
          <a:srcRect/>
          <a:stretch>
            <a:fillRect/>
          </a:stretch>
        </p:blipFill>
        <p:spPr bwMode="auto">
          <a:xfrm>
            <a:off x="152400" y="5715000"/>
            <a:ext cx="8305800" cy="970437"/>
          </a:xfrm>
          <a:prstGeom prst="rect">
            <a:avLst/>
          </a:prstGeom>
          <a:noFill/>
          <a:ln w="19050">
            <a:solidFill>
              <a:srgbClr val="FFC000"/>
            </a:solid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2501455"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Maoče project</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3"/>
          <p:cNvSpPr>
            <a:spLocks noChangeArrowheads="1"/>
          </p:cNvSpPr>
          <p:nvPr/>
        </p:nvSpPr>
        <p:spPr bwMode="auto">
          <a:xfrm>
            <a:off x="0" y="1828800"/>
            <a:ext cx="4572000" cy="3754874"/>
          </a:xfrm>
          <a:prstGeom prst="rect">
            <a:avLst/>
          </a:prstGeom>
          <a:noFill/>
          <a:ln>
            <a:noFill/>
            <a:headEnd/>
            <a:tailEn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US" sz="1400" b="1" i="0" u="none" strike="noStrike" normalizeH="0" baseline="0" dirty="0" smtClean="0">
                <a:solidFill>
                  <a:schemeClr val="tx1"/>
                </a:solidFill>
                <a:ea typeface="Times New Roman" pitchFamily="18" charset="0"/>
                <a:cs typeface="Arial" pitchFamily="34" charset="0"/>
              </a:rPr>
              <a:t>The Government of Montenegro will award a concession for the exploitation of coal from the basin of </a:t>
            </a:r>
            <a:r>
              <a:rPr kumimoji="0" lang="en-US" sz="1400" b="1" i="0" u="none" strike="noStrike" normalizeH="0" baseline="0" dirty="0" err="1" smtClean="0">
                <a:solidFill>
                  <a:schemeClr val="tx1"/>
                </a:solidFill>
                <a:ea typeface="Times New Roman" pitchFamily="18" charset="0"/>
                <a:cs typeface="Arial" pitchFamily="34" charset="0"/>
              </a:rPr>
              <a:t>Maoče</a:t>
            </a:r>
            <a:r>
              <a:rPr kumimoji="0" lang="en-US" sz="1400" b="1" i="0" u="none" strike="noStrike" normalizeH="0" baseline="0" dirty="0" smtClean="0">
                <a:solidFill>
                  <a:schemeClr val="tx1"/>
                </a:solidFill>
                <a:ea typeface="Times New Roman" pitchFamily="18" charset="0"/>
                <a:cs typeface="Arial" pitchFamily="34" charset="0"/>
              </a:rPr>
              <a:t> and the construction of a thermal power plant of the estimated capacity of 500 MW (2k250MW), based on the current reserves of coal and the thermal power plant life cycle; </a:t>
            </a:r>
          </a:p>
          <a:p>
            <a:pPr marL="0" marR="0" lvl="0" indent="0" algn="just" defTabSz="914400" rtl="0" eaLnBrk="1" fontAlgn="base" latinLnBrk="0" hangingPunct="1">
              <a:lnSpc>
                <a:spcPct val="100000"/>
              </a:lnSpc>
              <a:spcBef>
                <a:spcPct val="0"/>
              </a:spcBef>
              <a:spcAft>
                <a:spcPct val="0"/>
              </a:spcAft>
              <a:buClrTx/>
              <a:buSzTx/>
              <a:tabLst/>
            </a:pPr>
            <a:endParaRPr kumimoji="0" lang="en-US" sz="1400" b="1" i="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tabLst/>
            </a:pPr>
            <a:r>
              <a:rPr kumimoji="0" lang="en-US" sz="1400" b="1" i="0" u="none" strike="noStrike" normalizeH="0" baseline="0" dirty="0" smtClean="0">
                <a:solidFill>
                  <a:schemeClr val="tx1"/>
                </a:solidFill>
                <a:ea typeface="Times New Roman" pitchFamily="18" charset="0"/>
                <a:cs typeface="Arial" pitchFamily="34" charset="0"/>
              </a:rPr>
              <a:t>The term of the concession contract is 45 years, with a possibility of extension in accordance with the law;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400" b="1" i="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tabLst/>
            </a:pPr>
            <a:r>
              <a:rPr kumimoji="0" lang="en-US" sz="1400" b="1" i="0" u="none" strike="noStrike" normalizeH="0" baseline="0" dirty="0" smtClean="0">
                <a:solidFill>
                  <a:schemeClr val="tx1"/>
                </a:solidFill>
                <a:ea typeface="Times New Roman" pitchFamily="18" charset="0"/>
                <a:cs typeface="Arial" pitchFamily="34" charset="0"/>
              </a:rPr>
              <a:t>Concession fees for the exploitation of coal will be calculated as a percentage of revenues from the sales of electricity;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400" b="1" i="0" u="none" strike="noStrike" normalizeH="0" baseline="0" dirty="0" smtClean="0">
              <a:solidFill>
                <a:schemeClr val="tx1"/>
              </a:solidFill>
            </a:endParaRPr>
          </a:p>
          <a:p>
            <a:pPr marL="0" marR="0" lvl="0" indent="0" algn="just" defTabSz="914400" rtl="0" eaLnBrk="0" fontAlgn="base" latinLnBrk="0" hangingPunct="0">
              <a:lnSpc>
                <a:spcPct val="100000"/>
              </a:lnSpc>
              <a:spcBef>
                <a:spcPct val="0"/>
              </a:spcBef>
              <a:spcAft>
                <a:spcPct val="0"/>
              </a:spcAft>
              <a:buClrTx/>
              <a:buSzTx/>
              <a:tabLst/>
            </a:pPr>
            <a:r>
              <a:rPr kumimoji="0" lang="en-US" sz="1400" b="1" i="0" u="none" strike="noStrike" normalizeH="0" baseline="0" dirty="0" smtClean="0">
                <a:solidFill>
                  <a:schemeClr val="tx1"/>
                </a:solidFill>
                <a:ea typeface="Times New Roman" pitchFamily="18" charset="0"/>
                <a:cs typeface="Arial" pitchFamily="34" charset="0"/>
              </a:rPr>
              <a:t>The proposed model of business operations is DBOMR (Design Build Operate Maintain </a:t>
            </a:r>
            <a:r>
              <a:rPr kumimoji="0" lang="en-US" sz="1400" b="1" i="0" u="none" strike="noStrike" normalizeH="0" baseline="0" dirty="0" err="1" smtClean="0">
                <a:solidFill>
                  <a:schemeClr val="tx1"/>
                </a:solidFill>
                <a:ea typeface="Times New Roman" pitchFamily="18" charset="0"/>
                <a:cs typeface="Arial" pitchFamily="34" charset="0"/>
              </a:rPr>
              <a:t>Recultivate</a:t>
            </a:r>
            <a:r>
              <a:rPr kumimoji="0" lang="en-US" sz="1400" b="1" i="0" u="none" strike="noStrike" normalizeH="0" baseline="0" dirty="0" smtClean="0">
                <a:solidFill>
                  <a:schemeClr val="tx1"/>
                </a:solidFill>
                <a:ea typeface="Times New Roman" pitchFamily="18" charset="0"/>
                <a:cs typeface="Arial" pitchFamily="34" charset="0"/>
              </a:rPr>
              <a:t>).</a:t>
            </a:r>
            <a:endParaRPr kumimoji="0" lang="en-US" sz="1400" b="1" i="0" u="none" strike="noStrike" normalizeH="0" baseline="0" dirty="0" smtClean="0">
              <a:solidFill>
                <a:schemeClr val="tx1"/>
              </a:solidFill>
            </a:endParaRPr>
          </a:p>
        </p:txBody>
      </p:sp>
      <p:pic>
        <p:nvPicPr>
          <p:cNvPr id="4" name="Picture 0" descr="maoce mapa.jpg"/>
          <p:cNvPicPr>
            <a:picLocks noChangeAspect="1" noChangeArrowheads="1"/>
          </p:cNvPicPr>
          <p:nvPr/>
        </p:nvPicPr>
        <p:blipFill>
          <a:blip r:embed="rId2" cstate="print"/>
          <a:srcRect/>
          <a:stretch>
            <a:fillRect/>
          </a:stretch>
        </p:blipFill>
        <p:spPr bwMode="auto">
          <a:xfrm>
            <a:off x="4800600" y="1752600"/>
            <a:ext cx="4191000" cy="4114800"/>
          </a:xfrm>
          <a:prstGeom prst="rect">
            <a:avLst/>
          </a:prstGeom>
          <a:ln w="38100" cap="sq">
            <a:solidFill>
              <a:srgbClr val="FFC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5943600" y="6172200"/>
            <a:ext cx="2275623" cy="400110"/>
          </a:xfrm>
          <a:prstGeom prst="rect">
            <a:avLst/>
          </a:prstGeom>
          <a:noFill/>
          <a:ln>
            <a:noFill/>
          </a:ln>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000" b="1" cap="none" spc="50" dirty="0" smtClean="0">
                <a:ln w="11430">
                  <a:solidFill>
                    <a:srgbClr val="FFC000"/>
                  </a:solidFill>
                </a:ln>
                <a:solidFill>
                  <a:srgbClr val="FFC000"/>
                </a:solidFill>
                <a:effectLst>
                  <a:outerShdw blurRad="76200" dist="50800" dir="5400000" algn="tl" rotWithShape="0">
                    <a:srgbClr val="000000">
                      <a:alpha val="65000"/>
                    </a:srgbClr>
                  </a:outerShdw>
                </a:effectLst>
              </a:rPr>
              <a:t>www.maoce.info</a:t>
            </a:r>
            <a:endParaRPr lang="en-US" sz="2000" b="1" cap="none" spc="50" dirty="0">
              <a:ln w="11430">
                <a:solidFill>
                  <a:srgbClr val="FFC000"/>
                </a:solidFill>
              </a:ln>
              <a:solidFill>
                <a:srgbClr val="FFC000"/>
              </a:solidFill>
              <a:effectLst>
                <a:outerShdw blurRad="76200" dist="50800" dir="5400000" algn="tl" rotWithShape="0">
                  <a:srgbClr val="000000">
                    <a:alpha val="65000"/>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893117"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2800" b="1" dirty="0" smtClean="0">
                <a:ln w="11430"/>
                <a:solidFill>
                  <a:srgbClr val="FFC000"/>
                </a:solidFill>
                <a:effectLst>
                  <a:outerShdw blurRad="50800" dist="39000" dir="5460000" algn="tl">
                    <a:srgbClr val="000000">
                      <a:alpha val="38000"/>
                    </a:srgbClr>
                  </a:outerShdw>
                </a:effectLst>
                <a:latin typeface="Cambria" pitchFamily="18" charset="0"/>
              </a:rPr>
              <a:t>II Block of TPP Pljevlja</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Rectangle 2"/>
          <p:cNvSpPr/>
          <p:nvPr/>
        </p:nvSpPr>
        <p:spPr>
          <a:xfrm>
            <a:off x="0" y="1828800"/>
            <a:ext cx="9144000" cy="2862322"/>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dirty="0" smtClean="0">
                <a:solidFill>
                  <a:schemeClr val="tx1"/>
                </a:solidFill>
              </a:rPr>
              <a:t>Government of Montenegro made the decision about the development of the master plan for the thermo power plant Pljevlja. This plan is the basis for the use of resources, sustainable development, conservation, protection and improvement of the thermo power plant.</a:t>
            </a:r>
          </a:p>
          <a:p>
            <a:pPr algn="just"/>
            <a:endParaRPr lang="en-US" dirty="0" smtClean="0">
              <a:solidFill>
                <a:schemeClr val="tx1"/>
              </a:solidFill>
            </a:endParaRPr>
          </a:p>
          <a:p>
            <a:pPr algn="just"/>
            <a:r>
              <a:rPr lang="en-US" dirty="0" smtClean="0">
                <a:solidFill>
                  <a:schemeClr val="tx1"/>
                </a:solidFill>
              </a:rPr>
              <a:t>Installation, infiltration, and the construction of new block is fully planned within the current block, with capacity of 110/220/40kV</a:t>
            </a:r>
          </a:p>
          <a:p>
            <a:pPr algn="just"/>
            <a:endParaRPr lang="en-US" dirty="0" smtClean="0">
              <a:solidFill>
                <a:schemeClr val="tx1"/>
              </a:solidFill>
            </a:endParaRPr>
          </a:p>
          <a:p>
            <a:pPr algn="just"/>
            <a:r>
              <a:rPr lang="en-US" dirty="0" smtClean="0">
                <a:solidFill>
                  <a:schemeClr val="tx1"/>
                </a:solidFill>
              </a:rPr>
              <a:t>Anticipated annual electricity production of both thermal power plant would be about 2,500GW/h</a:t>
            </a:r>
          </a:p>
        </p:txBody>
      </p:sp>
      <p:pic>
        <p:nvPicPr>
          <p:cNvPr id="41986" name="Picture 2" descr="http://www.epcg.co.me/images/m_01_02_070.jpg"/>
          <p:cNvPicPr>
            <a:picLocks noChangeAspect="1" noChangeArrowheads="1"/>
          </p:cNvPicPr>
          <p:nvPr/>
        </p:nvPicPr>
        <p:blipFill>
          <a:blip r:embed="rId2"/>
          <a:srcRect/>
          <a:stretch>
            <a:fillRect/>
          </a:stretch>
        </p:blipFill>
        <p:spPr bwMode="auto">
          <a:xfrm>
            <a:off x="1676400" y="4495800"/>
            <a:ext cx="5476875" cy="1981201"/>
          </a:xfrm>
          <a:prstGeom prst="rect">
            <a:avLst/>
          </a:prstGeom>
          <a:noFill/>
          <a:ln w="19050">
            <a:solidFill>
              <a:srgbClr val="FFC000"/>
            </a:solidFill>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752600"/>
            <a:ext cx="9144000" cy="424731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sr-Latn-ME" sz="5400" b="1" dirty="0" smtClean="0">
                <a:ln w="11430"/>
                <a:solidFill>
                  <a:srgbClr val="FFC000"/>
                </a:solidFill>
                <a:effectLst>
                  <a:outerShdw blurRad="50800" dist="39000" dir="5460000" algn="tl">
                    <a:srgbClr val="000000">
                      <a:alpha val="38000"/>
                    </a:srgbClr>
                  </a:outerShdw>
                </a:effectLst>
                <a:latin typeface="Cambria" pitchFamily="18" charset="0"/>
              </a:rPr>
              <a:t>THANK YOU FOR </a:t>
            </a:r>
          </a:p>
          <a:p>
            <a:pPr algn="ctr"/>
            <a:r>
              <a:rPr lang="sr-Latn-ME" sz="5400" b="1" dirty="0" smtClean="0">
                <a:ln w="11430"/>
                <a:solidFill>
                  <a:srgbClr val="FFC000"/>
                </a:solidFill>
                <a:effectLst>
                  <a:outerShdw blurRad="50800" dist="39000" dir="5460000" algn="tl">
                    <a:srgbClr val="000000">
                      <a:alpha val="38000"/>
                    </a:srgbClr>
                  </a:outerShdw>
                </a:effectLst>
                <a:latin typeface="Cambria" pitchFamily="18" charset="0"/>
              </a:rPr>
              <a:t>YOUR ATTENTION</a:t>
            </a:r>
          </a:p>
          <a:p>
            <a:pPr algn="ctr"/>
            <a:endParaRPr lang="sr-Latn-ME" sz="5400" b="1" dirty="0">
              <a:ln w="11430"/>
              <a:solidFill>
                <a:srgbClr val="FFC000"/>
              </a:solidFill>
              <a:effectLst>
                <a:outerShdw blurRad="50800" dist="39000" dir="5460000" algn="tl">
                  <a:srgbClr val="000000">
                    <a:alpha val="38000"/>
                  </a:srgbClr>
                </a:outerShdw>
              </a:effectLst>
              <a:latin typeface="Cambria" pitchFamily="18" charset="0"/>
            </a:endParaRPr>
          </a:p>
          <a:p>
            <a:pPr algn="ctr"/>
            <a:r>
              <a:rPr lang="sr-Latn-ME" sz="5400" b="1" dirty="0" smtClean="0">
                <a:ln w="11430"/>
                <a:solidFill>
                  <a:srgbClr val="FFC000"/>
                </a:solidFill>
                <a:effectLst>
                  <a:outerShdw blurRad="50800" dist="39000" dir="5460000" algn="tl">
                    <a:srgbClr val="000000">
                      <a:alpha val="38000"/>
                    </a:srgbClr>
                  </a:outerShdw>
                </a:effectLst>
                <a:latin typeface="Cambria" pitchFamily="18" charset="0"/>
              </a:rPr>
              <a:t>WELCOME TO MONTENEGRO</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1802096"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resources</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3" name="TextBox 2"/>
          <p:cNvSpPr txBox="1"/>
          <p:nvPr/>
        </p:nvSpPr>
        <p:spPr>
          <a:xfrm>
            <a:off x="0" y="2057400"/>
            <a:ext cx="8915400" cy="5632311"/>
          </a:xfrm>
          <a:prstGeom prst="rect">
            <a:avLst/>
          </a:prstGeom>
          <a:noFill/>
        </p:spPr>
        <p:txBody>
          <a:bodyPr wrap="square" rtlCol="0">
            <a:spAutoFit/>
          </a:bodyPr>
          <a:lstStyle/>
          <a:p>
            <a:r>
              <a:rPr lang="en-US" b="1" dirty="0"/>
              <a:t>a</a:t>
            </a:r>
            <a:r>
              <a:rPr lang="en-US" b="1" dirty="0" smtClean="0"/>
              <a:t>gricultural land  </a:t>
            </a:r>
            <a:r>
              <a:rPr lang="en-US" dirty="0" smtClean="0"/>
              <a:t>		5.165 km2</a:t>
            </a:r>
            <a:endParaRPr lang="en-US" baseline="0" dirty="0" smtClean="0"/>
          </a:p>
          <a:p>
            <a:r>
              <a:rPr lang="en-US" b="1" dirty="0"/>
              <a:t>t</a:t>
            </a:r>
            <a:r>
              <a:rPr lang="en-US" b="1" dirty="0" smtClean="0"/>
              <a:t>otal arable land</a:t>
            </a:r>
            <a:r>
              <a:rPr lang="en-US" dirty="0" smtClean="0"/>
              <a:t>			1.899 km2</a:t>
            </a:r>
          </a:p>
          <a:p>
            <a:r>
              <a:rPr lang="en-US" b="1" dirty="0"/>
              <a:t>f</a:t>
            </a:r>
            <a:r>
              <a:rPr lang="en-US" b="1" dirty="0" smtClean="0"/>
              <a:t>orests	</a:t>
            </a:r>
            <a:r>
              <a:rPr lang="en-US" dirty="0" smtClean="0"/>
              <a:t>			1 ha per capita</a:t>
            </a:r>
          </a:p>
          <a:p>
            <a:r>
              <a:rPr lang="en-US" b="1" dirty="0" smtClean="0"/>
              <a:t>natural lakes			</a:t>
            </a:r>
            <a:r>
              <a:rPr lang="en-US" dirty="0" smtClean="0"/>
              <a:t>40</a:t>
            </a:r>
          </a:p>
          <a:p>
            <a:r>
              <a:rPr lang="en-US" b="1" dirty="0"/>
              <a:t>a</a:t>
            </a:r>
            <a:r>
              <a:rPr lang="en-US" b="1" dirty="0" smtClean="0"/>
              <a:t>ccumulation lakes 		</a:t>
            </a:r>
            <a:r>
              <a:rPr lang="en-US" dirty="0" smtClean="0"/>
              <a:t>4</a:t>
            </a:r>
          </a:p>
          <a:p>
            <a:r>
              <a:rPr lang="en-US" b="1" dirty="0"/>
              <a:t>r</a:t>
            </a:r>
            <a:r>
              <a:rPr lang="en-US" b="1" dirty="0" smtClean="0"/>
              <a:t>iver potential </a:t>
            </a:r>
            <a:r>
              <a:rPr lang="en-US" dirty="0" smtClean="0"/>
              <a:t>			Tara, </a:t>
            </a:r>
            <a:r>
              <a:rPr lang="en-US" dirty="0" err="1" smtClean="0"/>
              <a:t>Moraca</a:t>
            </a:r>
            <a:r>
              <a:rPr lang="en-US" dirty="0" smtClean="0"/>
              <a:t>, </a:t>
            </a:r>
            <a:r>
              <a:rPr lang="en-US" dirty="0" err="1" smtClean="0"/>
              <a:t>Piva</a:t>
            </a:r>
            <a:r>
              <a:rPr lang="en-US" dirty="0" smtClean="0"/>
              <a:t>, </a:t>
            </a:r>
            <a:r>
              <a:rPr lang="en-US" dirty="0" err="1" smtClean="0"/>
              <a:t>Cehotina</a:t>
            </a:r>
            <a:r>
              <a:rPr lang="en-US" dirty="0" smtClean="0"/>
              <a:t>, </a:t>
            </a:r>
            <a:r>
              <a:rPr lang="en-US" dirty="0" err="1" smtClean="0"/>
              <a:t>Komarnica</a:t>
            </a:r>
            <a:r>
              <a:rPr lang="en-US" dirty="0" smtClean="0"/>
              <a:t>, Bojana… </a:t>
            </a:r>
          </a:p>
          <a:p>
            <a:r>
              <a:rPr lang="en-US" b="1" dirty="0" smtClean="0"/>
              <a:t>minerals</a:t>
            </a:r>
            <a:r>
              <a:rPr lang="en-US" dirty="0" smtClean="0"/>
              <a:t>			bauxite, coal, minerals</a:t>
            </a:r>
          </a:p>
          <a:p>
            <a:r>
              <a:rPr lang="en-US" b="1" dirty="0"/>
              <a:t>r</a:t>
            </a:r>
            <a:r>
              <a:rPr lang="en-US" b="1" dirty="0" smtClean="0"/>
              <a:t>oad network</a:t>
            </a:r>
            <a:r>
              <a:rPr lang="en-US" dirty="0" smtClean="0"/>
              <a:t>			7.314 km</a:t>
            </a:r>
          </a:p>
          <a:p>
            <a:r>
              <a:rPr lang="en-US" b="1" dirty="0"/>
              <a:t>r</a:t>
            </a:r>
            <a:r>
              <a:rPr lang="en-US" b="1" dirty="0" smtClean="0"/>
              <a:t>ailway network </a:t>
            </a:r>
            <a:r>
              <a:rPr lang="en-US" dirty="0" smtClean="0"/>
              <a:t>			393 km</a:t>
            </a:r>
          </a:p>
          <a:p>
            <a:r>
              <a:rPr lang="en-US" b="1" dirty="0"/>
              <a:t>i</a:t>
            </a:r>
            <a:r>
              <a:rPr lang="en-US" b="1" dirty="0" smtClean="0"/>
              <a:t>nternational airports</a:t>
            </a:r>
            <a:r>
              <a:rPr lang="en-US" dirty="0" smtClean="0"/>
              <a:t>		</a:t>
            </a:r>
            <a:r>
              <a:rPr lang="en-US" dirty="0" err="1" smtClean="0"/>
              <a:t>Podgorica</a:t>
            </a:r>
            <a:r>
              <a:rPr lang="en-US" dirty="0" smtClean="0"/>
              <a:t>, </a:t>
            </a:r>
            <a:r>
              <a:rPr lang="en-US" dirty="0" err="1" smtClean="0"/>
              <a:t>Tivat</a:t>
            </a:r>
            <a:endParaRPr lang="en-US" dirty="0" smtClean="0"/>
          </a:p>
          <a:p>
            <a:r>
              <a:rPr lang="en-US" b="1" dirty="0" smtClean="0"/>
              <a:t>ports</a:t>
            </a:r>
            <a:r>
              <a:rPr lang="en-US" dirty="0" smtClean="0"/>
              <a:t> 				Bar, </a:t>
            </a:r>
            <a:r>
              <a:rPr lang="en-US" dirty="0" err="1" smtClean="0"/>
              <a:t>Kotor</a:t>
            </a:r>
            <a:r>
              <a:rPr lang="en-US" dirty="0" smtClean="0"/>
              <a:t>, </a:t>
            </a:r>
            <a:r>
              <a:rPr lang="en-US" dirty="0" err="1" smtClean="0"/>
              <a:t>Risan</a:t>
            </a:r>
            <a:r>
              <a:rPr lang="en-US" dirty="0" smtClean="0"/>
              <a:t>, </a:t>
            </a:r>
            <a:r>
              <a:rPr lang="en-US" dirty="0" err="1" smtClean="0"/>
              <a:t>Zelenika</a:t>
            </a:r>
            <a:r>
              <a:rPr lang="en-US" dirty="0" smtClean="0"/>
              <a:t>, </a:t>
            </a:r>
            <a:r>
              <a:rPr lang="en-US" dirty="0" err="1" smtClean="0"/>
              <a:t>Tivat</a:t>
            </a:r>
            <a:endParaRPr lang="en-US" dirty="0" smtClean="0"/>
          </a:p>
          <a:p>
            <a:endParaRPr lang="en-US" dirty="0" smtClean="0"/>
          </a:p>
          <a:p>
            <a:endParaRPr lang="en-US" dirty="0" smtClean="0"/>
          </a:p>
          <a:p>
            <a:endParaRPr lang="en-US" dirty="0" smtClean="0"/>
          </a:p>
          <a:p>
            <a:r>
              <a:rPr lang="en-US" dirty="0" smtClean="0"/>
              <a:t>			  </a:t>
            </a:r>
            <a:endParaRPr lang="en-US" dirty="0"/>
          </a:p>
          <a:p>
            <a:endParaRPr lang="en-US" baseline="0" dirty="0" smtClean="0"/>
          </a:p>
          <a:p>
            <a:endParaRPr lang="en-US" dirty="0"/>
          </a:p>
          <a:p>
            <a:endParaRPr lang="en-US" baseline="0" dirty="0" smtClean="0"/>
          </a:p>
          <a:p>
            <a:endParaRPr lang="en-US" b="0" dirty="0" smtClean="0"/>
          </a:p>
          <a:p>
            <a:r>
              <a:rPr lang="en-US" dirty="0" smtClean="0"/>
              <a:t>		</a:t>
            </a:r>
            <a:endParaRPr lang="en-US" dirty="0"/>
          </a:p>
        </p:txBody>
      </p:sp>
      <p:pic>
        <p:nvPicPr>
          <p:cNvPr id="14338" name="Picture 2" descr="http://www.montenegro.travel/sites/montenegro.travel/files/multimedia/www_montenegro_bild_studio_me/objekti/foto/2012/02/Bridge%20on%20river%20Tara_Durmitor.jpg"/>
          <p:cNvPicPr>
            <a:picLocks noChangeAspect="1" noChangeArrowheads="1"/>
          </p:cNvPicPr>
          <p:nvPr/>
        </p:nvPicPr>
        <p:blipFill>
          <a:blip r:embed="rId2" cstate="print"/>
          <a:srcRect/>
          <a:stretch>
            <a:fillRect/>
          </a:stretch>
        </p:blipFill>
        <p:spPr bwMode="auto">
          <a:xfrm>
            <a:off x="152400" y="5638800"/>
            <a:ext cx="1331724" cy="1066800"/>
          </a:xfrm>
          <a:prstGeom prst="rect">
            <a:avLst/>
          </a:prstGeom>
          <a:noFill/>
          <a:ln w="19050">
            <a:solidFill>
              <a:srgbClr val="FFC000"/>
            </a:solidFill>
          </a:ln>
        </p:spPr>
      </p:pic>
      <p:pic>
        <p:nvPicPr>
          <p:cNvPr id="14342" name="Picture 6" descr="http://adriaticagent.com/photos/kanjon%20tara4.jpg"/>
          <p:cNvPicPr>
            <a:picLocks noChangeAspect="1" noChangeArrowheads="1"/>
          </p:cNvPicPr>
          <p:nvPr/>
        </p:nvPicPr>
        <p:blipFill>
          <a:blip r:embed="rId3"/>
          <a:srcRect/>
          <a:stretch>
            <a:fillRect/>
          </a:stretch>
        </p:blipFill>
        <p:spPr bwMode="auto">
          <a:xfrm>
            <a:off x="1219200" y="5105400"/>
            <a:ext cx="1884734" cy="1181100"/>
          </a:xfrm>
          <a:prstGeom prst="rect">
            <a:avLst/>
          </a:prstGeom>
          <a:noFill/>
          <a:ln w="19050">
            <a:solidFill>
              <a:srgbClr val="FFC000"/>
            </a:solidFill>
          </a:ln>
        </p:spPr>
      </p:pic>
      <p:pic>
        <p:nvPicPr>
          <p:cNvPr id="14344" name="Picture 8" descr="http://www.vibilia.rs/galerija/reportaze/1502_rudnik.jpg"/>
          <p:cNvPicPr>
            <a:picLocks noChangeAspect="1" noChangeArrowheads="1"/>
          </p:cNvPicPr>
          <p:nvPr/>
        </p:nvPicPr>
        <p:blipFill>
          <a:blip r:embed="rId4" cstate="print"/>
          <a:srcRect/>
          <a:stretch>
            <a:fillRect/>
          </a:stretch>
        </p:blipFill>
        <p:spPr bwMode="auto">
          <a:xfrm>
            <a:off x="2819400" y="5867400"/>
            <a:ext cx="1446706" cy="842963"/>
          </a:xfrm>
          <a:prstGeom prst="rect">
            <a:avLst/>
          </a:prstGeom>
          <a:noFill/>
          <a:ln w="19050">
            <a:solidFill>
              <a:srgbClr val="FFC000"/>
            </a:solidFill>
          </a:ln>
        </p:spPr>
      </p:pic>
      <p:pic>
        <p:nvPicPr>
          <p:cNvPr id="14346" name="Picture 10" descr="http://upload.wikimedia.org/wikipedia/commons/thumb/9/93/ZCG461_Virpazar.jpg/250px-ZCG461_Virpazar.jpg"/>
          <p:cNvPicPr>
            <a:picLocks noChangeAspect="1" noChangeArrowheads="1"/>
          </p:cNvPicPr>
          <p:nvPr/>
        </p:nvPicPr>
        <p:blipFill>
          <a:blip r:embed="rId5"/>
          <a:srcRect/>
          <a:stretch>
            <a:fillRect/>
          </a:stretch>
        </p:blipFill>
        <p:spPr bwMode="auto">
          <a:xfrm>
            <a:off x="3962400" y="5257800"/>
            <a:ext cx="1367953" cy="1028701"/>
          </a:xfrm>
          <a:prstGeom prst="rect">
            <a:avLst/>
          </a:prstGeom>
          <a:noFill/>
          <a:ln w="19050">
            <a:solidFill>
              <a:srgbClr val="FFC000"/>
            </a:solidFill>
          </a:ln>
        </p:spPr>
      </p:pic>
      <p:pic>
        <p:nvPicPr>
          <p:cNvPr id="14348" name="Picture 12" descr="http://myimages.bravenet.com/175/950/953/9/bijelaport.jpg"/>
          <p:cNvPicPr>
            <a:picLocks noChangeAspect="1" noChangeArrowheads="1"/>
          </p:cNvPicPr>
          <p:nvPr/>
        </p:nvPicPr>
        <p:blipFill>
          <a:blip r:embed="rId6" cstate="print"/>
          <a:srcRect/>
          <a:stretch>
            <a:fillRect/>
          </a:stretch>
        </p:blipFill>
        <p:spPr bwMode="auto">
          <a:xfrm>
            <a:off x="5105400" y="5715000"/>
            <a:ext cx="2362200" cy="990601"/>
          </a:xfrm>
          <a:prstGeom prst="rect">
            <a:avLst/>
          </a:prstGeom>
          <a:noFill/>
          <a:ln w="19050">
            <a:solidFill>
              <a:srgbClr val="FFC000"/>
            </a:solidFill>
          </a:ln>
        </p:spPr>
      </p:pic>
      <p:pic>
        <p:nvPicPr>
          <p:cNvPr id="14350" name="Picture 14" descr="http://www.vijesti.me/slika-519x316/vijesti/oprez-kod-perucice-zbog-punjenja-dovodnog-sistema-slika-59798.jpg"/>
          <p:cNvPicPr>
            <a:picLocks noChangeAspect="1" noChangeArrowheads="1"/>
          </p:cNvPicPr>
          <p:nvPr/>
        </p:nvPicPr>
        <p:blipFill>
          <a:blip r:embed="rId7"/>
          <a:srcRect/>
          <a:stretch>
            <a:fillRect/>
          </a:stretch>
        </p:blipFill>
        <p:spPr bwMode="auto">
          <a:xfrm>
            <a:off x="7162800" y="5257800"/>
            <a:ext cx="1752117" cy="1066800"/>
          </a:xfrm>
          <a:prstGeom prst="rect">
            <a:avLst/>
          </a:prstGeom>
          <a:noFill/>
          <a:ln w="19050">
            <a:solidFill>
              <a:srgbClr val="FFC000"/>
            </a:solid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3621954"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FFC000"/>
                </a:solidFill>
                <a:effectLst>
                  <a:outerShdw blurRad="50800" dist="39000" dir="5460000" algn="tl">
                    <a:srgbClr val="000000">
                      <a:alpha val="38000"/>
                    </a:srgbClr>
                  </a:outerShdw>
                </a:effectLst>
                <a:latin typeface="Cambria" pitchFamily="18" charset="0"/>
              </a:rPr>
              <a:t>m</a:t>
            </a:r>
            <a:r>
              <a:rPr lang="en-US" sz="2800" b="1" cap="none" spc="0" dirty="0" smtClean="0">
                <a:ln w="11430"/>
                <a:solidFill>
                  <a:srgbClr val="FFC000"/>
                </a:solidFill>
                <a:effectLst>
                  <a:outerShdw blurRad="50800" dist="39000" dir="5460000" algn="tl">
                    <a:srgbClr val="000000">
                      <a:alpha val="38000"/>
                    </a:srgbClr>
                  </a:outerShdw>
                </a:effectLst>
                <a:latin typeface="Cambria" pitchFamily="18" charset="0"/>
              </a:rPr>
              <a:t>acroeconomic data</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graphicFrame>
        <p:nvGraphicFramePr>
          <p:cNvPr id="3" name="Table 2"/>
          <p:cNvGraphicFramePr>
            <a:graphicFrameLocks noGrp="1"/>
          </p:cNvGraphicFramePr>
          <p:nvPr/>
        </p:nvGraphicFramePr>
        <p:xfrm>
          <a:off x="228600" y="1981200"/>
          <a:ext cx="8686800" cy="4433940"/>
        </p:xfrm>
        <a:graphic>
          <a:graphicData uri="http://schemas.openxmlformats.org/drawingml/2006/table">
            <a:tbl>
              <a:tblPr firstRow="1" bandRow="1">
                <a:tableStyleId>{5DA37D80-6434-44D0-A028-1B22A696006F}</a:tableStyleId>
              </a:tblPr>
              <a:tblGrid>
                <a:gridCol w="3977090"/>
                <a:gridCol w="1569903"/>
                <a:gridCol w="1547227"/>
                <a:gridCol w="1592580"/>
              </a:tblGrid>
              <a:tr h="259976">
                <a:tc>
                  <a:txBody>
                    <a:bodyPr/>
                    <a:lstStyle/>
                    <a:p>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r"/>
                      <a:r>
                        <a:rPr lang="en-US" sz="1200" dirty="0" smtClean="0"/>
                        <a:t>2009</a:t>
                      </a:r>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r"/>
                      <a:r>
                        <a:rPr lang="en-US" sz="1200" dirty="0" smtClean="0"/>
                        <a:t>2010</a:t>
                      </a:r>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c>
                  <a:txBody>
                    <a:bodyPr/>
                    <a:lstStyle/>
                    <a:p>
                      <a:pPr algn="r"/>
                      <a:r>
                        <a:rPr lang="en-US" sz="1200" dirty="0" smtClean="0"/>
                        <a:t>2011</a:t>
                      </a:r>
                      <a:endParaRPr lang="en-US" sz="1200" dirty="0"/>
                    </a:p>
                  </a:txBody>
                  <a:tcPr>
                    <a:lnL w="12700" cmpd="sng">
                      <a:noFill/>
                    </a:lnL>
                    <a:lnR w="12700" cmpd="sng">
                      <a:noFill/>
                    </a:lnR>
                    <a:lnT w="12700" cmpd="sng">
                      <a:noFill/>
                    </a:lnT>
                    <a:lnB w="25400" cmpd="sng">
                      <a:noFill/>
                    </a:lnB>
                    <a:lnTlToBr w="12700" cmpd="sng">
                      <a:noFill/>
                      <a:prstDash val="solid"/>
                    </a:lnTlToBr>
                    <a:lnBlToTr w="12700" cmpd="sng">
                      <a:noFill/>
                      <a:prstDash val="solid"/>
                    </a:lnBlToTr>
                  </a:tcPr>
                </a:tc>
              </a:tr>
              <a:tr h="346635">
                <a:tc>
                  <a:txBody>
                    <a:bodyPr/>
                    <a:lstStyle/>
                    <a:p>
                      <a:r>
                        <a:rPr lang="en-US" sz="1400" b="1" dirty="0" smtClean="0"/>
                        <a:t>GDP</a:t>
                      </a:r>
                      <a:r>
                        <a:rPr lang="en-US" sz="1400" b="1" baseline="0" dirty="0" smtClean="0"/>
                        <a:t> (million €)</a:t>
                      </a:r>
                      <a:endParaRPr lang="en-US" sz="1400" b="1" dirty="0"/>
                    </a:p>
                  </a:txBody>
                  <a:tcPr>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2981.0</a:t>
                      </a:r>
                      <a:endParaRPr lang="en-US" sz="1400" b="1" i="0" u="none" strike="noStrike" dirty="0">
                        <a:latin typeface="Century Gothic"/>
                      </a:endParaRPr>
                    </a:p>
                  </a:txBody>
                  <a:tcPr marL="0" marR="0" marT="0" marB="0" anchor="b">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3023.0</a:t>
                      </a:r>
                      <a:endParaRPr lang="en-US" sz="1400" b="1" i="0" u="none" strike="noStrike" dirty="0">
                        <a:latin typeface="Century Gothic"/>
                      </a:endParaRPr>
                    </a:p>
                  </a:txBody>
                  <a:tcPr marL="0" marR="0" marT="0" marB="0" anchor="b">
                    <a:lnL w="12700" cmpd="sng">
                      <a:noFill/>
                    </a:lnL>
                    <a:lnR w="12700" cmpd="sng">
                      <a:noFill/>
                    </a:lnR>
                    <a:lnT w="254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3192.0</a:t>
                      </a:r>
                      <a:endParaRPr lang="en-US" sz="1400" b="1" i="0" u="none" strike="noStrike" dirty="0">
                        <a:latin typeface="Century Gothic"/>
                      </a:endParaRPr>
                    </a:p>
                  </a:txBody>
                  <a:tcPr marL="0" marR="0" marT="0" marB="0" anchor="b">
                    <a:lnL w="12700" cmpd="sng">
                      <a:noFill/>
                    </a:lnL>
                    <a:lnR w="12700" cmpd="sng">
                      <a:noFill/>
                    </a:lnR>
                    <a:lnT w="254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GDP per capita</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4,744</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4,801</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5,070</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nominal </a:t>
                      </a:r>
                      <a:r>
                        <a:rPr lang="en-US" sz="1400" b="1" dirty="0" smtClean="0"/>
                        <a:t>GDP</a:t>
                      </a:r>
                      <a:r>
                        <a:rPr lang="en-US" sz="1400" b="1" baseline="0" dirty="0" smtClean="0"/>
                        <a:t> growth (in %)</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-3.39</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1.41</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5.60</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i="0" dirty="0" smtClean="0"/>
                        <a:t>real </a:t>
                      </a:r>
                      <a:r>
                        <a:rPr lang="en-US" sz="1400" b="1" i="0" dirty="0" smtClean="0"/>
                        <a:t>GDP growth (in %)</a:t>
                      </a:r>
                      <a:endParaRPr lang="en-US" sz="1400" b="1"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i="1" u="none" strike="noStrike" dirty="0"/>
                        <a:t>-5.7</a:t>
                      </a:r>
                      <a:endParaRPr lang="en-US" sz="1400" b="1" i="1"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i="1" u="none" strike="noStrike" dirty="0"/>
                        <a:t>1.1</a:t>
                      </a:r>
                      <a:endParaRPr lang="en-US" sz="1400" b="1" i="1"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i="1" u="none" strike="noStrike" dirty="0"/>
                        <a:t>2.5</a:t>
                      </a:r>
                      <a:endParaRPr lang="en-US" sz="1400" b="1" i="1"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i="0" dirty="0" smtClean="0"/>
                        <a:t>inflation </a:t>
                      </a:r>
                      <a:r>
                        <a:rPr lang="en-US" sz="1400" b="1" i="0" dirty="0" smtClean="0"/>
                        <a:t>(in %)</a:t>
                      </a:r>
                      <a:endParaRPr lang="en-US" sz="1400" b="1" i="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i="1" u="none" strike="noStrike" dirty="0"/>
                        <a:t>1.5</a:t>
                      </a:r>
                      <a:endParaRPr lang="en-US" sz="1400" b="1" i="1"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i="1" u="none" strike="noStrike" dirty="0"/>
                        <a:t>0.5</a:t>
                      </a:r>
                      <a:endParaRPr lang="en-US" sz="1400" b="1" i="1"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i="1" u="none" strike="noStrike" dirty="0"/>
                        <a:t>3.0</a:t>
                      </a:r>
                      <a:endParaRPr lang="en-US" sz="1400" b="1" i="1"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current</a:t>
                      </a:r>
                      <a:r>
                        <a:rPr lang="en-US" sz="1400" b="1" baseline="0" dirty="0" smtClean="0"/>
                        <a:t> </a:t>
                      </a:r>
                      <a:r>
                        <a:rPr lang="en-US" sz="1400" b="1" baseline="0" dirty="0" smtClean="0"/>
                        <a:t>public revenue</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45.39 %</a:t>
                      </a:r>
                      <a:r>
                        <a:rPr lang="en-US" sz="1400" u="none" strike="noStrike" baseline="0" dirty="0" smtClean="0"/>
                        <a:t>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43.33 %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41.69 % of</a:t>
                      </a:r>
                      <a:r>
                        <a:rPr lang="en-US" sz="1400" u="none" strike="noStrike" baseline="0" dirty="0" smtClean="0"/>
                        <a:t>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public </a:t>
                      </a:r>
                      <a:r>
                        <a:rPr lang="en-US" sz="1400" b="1" dirty="0" smtClean="0"/>
                        <a:t>expenditure</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51.13 %</a:t>
                      </a:r>
                      <a:r>
                        <a:rPr lang="en-US" sz="1400" u="none" strike="noStrike" baseline="0" dirty="0" smtClean="0"/>
                        <a:t>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46.37 %</a:t>
                      </a:r>
                      <a:r>
                        <a:rPr lang="en-US" sz="1400" u="none" strike="noStrike" baseline="0" dirty="0" smtClean="0"/>
                        <a:t> of GDP</a:t>
                      </a:r>
                      <a:r>
                        <a:rPr lang="en-US" sz="1400" u="none" strike="noStrike" dirty="0" smtClean="0"/>
                        <a:t> </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45.00 %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capital </a:t>
                      </a:r>
                      <a:r>
                        <a:rPr lang="en-US" sz="1400" b="1" dirty="0" smtClean="0"/>
                        <a:t>expenditure</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8.43 % of</a:t>
                      </a:r>
                      <a:r>
                        <a:rPr lang="en-US" sz="1400" u="none" strike="noStrike" baseline="0" dirty="0" smtClean="0"/>
                        <a:t>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5.41 %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5.07 %</a:t>
                      </a:r>
                      <a:r>
                        <a:rPr lang="en-US" sz="1400" u="none" strike="noStrike" baseline="0" dirty="0" smtClean="0"/>
                        <a:t>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current </a:t>
                      </a:r>
                      <a:r>
                        <a:rPr lang="en-US" sz="1400" b="1" dirty="0" smtClean="0"/>
                        <a:t>public</a:t>
                      </a:r>
                      <a:r>
                        <a:rPr lang="en-US" sz="1400" b="1" baseline="0" dirty="0" smtClean="0"/>
                        <a:t> expenditure</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42.70 %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40.96 %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39.93 %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deficit </a:t>
                      </a:r>
                      <a:r>
                        <a:rPr lang="en-US" sz="1400" b="1" dirty="0" smtClean="0"/>
                        <a:t>/ surplus of public spending</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a:t>
                      </a:r>
                      <a:r>
                        <a:rPr lang="en-US" sz="1400" u="none" strike="noStrike" dirty="0" smtClean="0"/>
                        <a:t>5.65 %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a:t>
                      </a:r>
                      <a:r>
                        <a:rPr lang="en-US" sz="1400" u="none" strike="noStrike" dirty="0" smtClean="0"/>
                        <a:t>3.03 %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a:t>
                      </a:r>
                      <a:r>
                        <a:rPr lang="en-US" sz="1400" u="none" strike="noStrike" dirty="0" smtClean="0"/>
                        <a:t>3.31 %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increase </a:t>
                      </a:r>
                      <a:r>
                        <a:rPr lang="en-US" sz="1400" b="1" dirty="0" smtClean="0"/>
                        <a:t>/ decrease in deposits</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1.99 %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a:t>-</a:t>
                      </a:r>
                      <a:r>
                        <a:rPr lang="en-US" sz="1400" u="none" strike="noStrike" dirty="0" smtClean="0"/>
                        <a:t>2.59 %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1.75 %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r h="346635">
                <a:tc>
                  <a:txBody>
                    <a:bodyPr/>
                    <a:lstStyle/>
                    <a:p>
                      <a:r>
                        <a:rPr lang="en-US" sz="1400" b="1" dirty="0" smtClean="0"/>
                        <a:t>the </a:t>
                      </a:r>
                      <a:r>
                        <a:rPr lang="en-US" sz="1400" b="1" dirty="0" smtClean="0"/>
                        <a:t>level of public debt </a:t>
                      </a:r>
                      <a:endParaRPr lang="en-US" sz="1400" b="1"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38.2 %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42.3 % of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r" fontAlgn="b"/>
                      <a:r>
                        <a:rPr lang="en-US" sz="1400" u="none" strike="noStrike" dirty="0" smtClean="0"/>
                        <a:t>45.22 % of</a:t>
                      </a:r>
                      <a:r>
                        <a:rPr lang="en-US" sz="1400" u="none" strike="noStrike" baseline="0" dirty="0" smtClean="0"/>
                        <a:t> GDP</a:t>
                      </a:r>
                      <a:endParaRPr lang="en-US" sz="1400" b="1" i="0" u="none" strike="noStrike" dirty="0">
                        <a:latin typeface="Century Gothic"/>
                      </a:endParaRPr>
                    </a:p>
                  </a:txBody>
                  <a:tcPr marL="0" marR="0" marT="0" marB="0" anchor="b">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187948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FDI inflow</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pic>
        <p:nvPicPr>
          <p:cNvPr id="4" name="Picture 3"/>
          <p:cNvPicPr>
            <a:picLocks noChangeAspect="1" noChangeArrowheads="1"/>
          </p:cNvPicPr>
          <p:nvPr/>
        </p:nvPicPr>
        <p:blipFill>
          <a:blip r:embed="rId2" cstate="print"/>
          <a:srcRect/>
          <a:stretch>
            <a:fillRect/>
          </a:stretch>
        </p:blipFill>
        <p:spPr bwMode="auto">
          <a:xfrm>
            <a:off x="990600" y="2209800"/>
            <a:ext cx="6743700" cy="3752850"/>
          </a:xfrm>
          <a:prstGeom prst="rect">
            <a:avLst/>
          </a:prstGeom>
          <a:ln w="28575">
            <a:solidFill>
              <a:srgbClr val="FFC000"/>
            </a:solidFill>
          </a:ln>
          <a:effectLst/>
        </p:spPr>
      </p:pic>
      <p:sp>
        <p:nvSpPr>
          <p:cNvPr id="7" name="TextBox 6"/>
          <p:cNvSpPr txBox="1"/>
          <p:nvPr/>
        </p:nvSpPr>
        <p:spPr>
          <a:xfrm>
            <a:off x="7772400" y="6604084"/>
            <a:ext cx="1371600" cy="253916"/>
          </a:xfrm>
          <a:prstGeom prst="rect">
            <a:avLst/>
          </a:prstGeom>
          <a:noFill/>
        </p:spPr>
        <p:txBody>
          <a:bodyPr wrap="square" rtlCol="0">
            <a:spAutoFit/>
          </a:bodyPr>
          <a:lstStyle/>
          <a:p>
            <a:pPr algn="r"/>
            <a:r>
              <a:rPr lang="en-US" sz="1050" dirty="0" smtClean="0"/>
              <a:t>source: MIPA</a:t>
            </a:r>
            <a:endParaRPr lang="en-US" sz="105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187948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FDI inflow</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pic>
        <p:nvPicPr>
          <p:cNvPr id="5" name="Picture 3" descr="C:\Documents and Settings\Administrator\Desktop\FDI bgy sectors.JPG"/>
          <p:cNvPicPr>
            <a:picLocks noChangeAspect="1" noChangeArrowheads="1"/>
          </p:cNvPicPr>
          <p:nvPr/>
        </p:nvPicPr>
        <p:blipFill>
          <a:blip r:embed="rId2" cstate="print"/>
          <a:srcRect/>
          <a:stretch>
            <a:fillRect/>
          </a:stretch>
        </p:blipFill>
        <p:spPr bwMode="auto">
          <a:xfrm>
            <a:off x="762000" y="1981200"/>
            <a:ext cx="7672388" cy="4495800"/>
          </a:xfrm>
          <a:prstGeom prst="rect">
            <a:avLst/>
          </a:prstGeom>
          <a:noFill/>
          <a:ln w="19050">
            <a:solidFill>
              <a:srgbClr val="FFC000"/>
            </a:solidFill>
          </a:ln>
          <a:effectLst/>
        </p:spPr>
      </p:pic>
      <p:sp>
        <p:nvSpPr>
          <p:cNvPr id="7" name="TextBox 6"/>
          <p:cNvSpPr txBox="1"/>
          <p:nvPr/>
        </p:nvSpPr>
        <p:spPr>
          <a:xfrm>
            <a:off x="7772400" y="6604084"/>
            <a:ext cx="1371600" cy="253916"/>
          </a:xfrm>
          <a:prstGeom prst="rect">
            <a:avLst/>
          </a:prstGeom>
          <a:noFill/>
        </p:spPr>
        <p:txBody>
          <a:bodyPr wrap="square" rtlCol="0">
            <a:spAutoFit/>
          </a:bodyPr>
          <a:lstStyle/>
          <a:p>
            <a:pPr algn="r"/>
            <a:r>
              <a:rPr lang="en-US" sz="1050" dirty="0" smtClean="0"/>
              <a:t>source: MIPA</a:t>
            </a:r>
            <a:endParaRPr lang="en-US" sz="105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1879489"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FDI inflow</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graphicFrame>
        <p:nvGraphicFramePr>
          <p:cNvPr id="3" name="Table 2"/>
          <p:cNvGraphicFramePr>
            <a:graphicFrameLocks noGrp="1"/>
          </p:cNvGraphicFramePr>
          <p:nvPr/>
        </p:nvGraphicFramePr>
        <p:xfrm>
          <a:off x="152400" y="3048000"/>
          <a:ext cx="8458200" cy="3589212"/>
        </p:xfrm>
        <a:graphic>
          <a:graphicData uri="http://schemas.openxmlformats.org/drawingml/2006/table">
            <a:tbl>
              <a:tblPr>
                <a:tableStyleId>{5DA37D80-6434-44D0-A028-1B22A696006F}</a:tableStyleId>
              </a:tblPr>
              <a:tblGrid>
                <a:gridCol w="1245532"/>
                <a:gridCol w="2553999"/>
                <a:gridCol w="2283231"/>
                <a:gridCol w="2375438"/>
              </a:tblGrid>
              <a:tr h="326292">
                <a:tc>
                  <a:txBody>
                    <a:bodyPr/>
                    <a:lstStyle/>
                    <a:p>
                      <a:pPr marL="0" marR="0" algn="l">
                        <a:lnSpc>
                          <a:spcPts val="1125"/>
                        </a:lnSpc>
                        <a:spcBef>
                          <a:spcPts val="0"/>
                        </a:spcBef>
                        <a:spcAft>
                          <a:spcPts val="0"/>
                        </a:spcAft>
                      </a:pP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State</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FDI </a:t>
                      </a:r>
                      <a:r>
                        <a:rPr lang="en-US" sz="1600" b="1" dirty="0"/>
                        <a:t>inflow in €</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 </a:t>
                      </a:r>
                      <a:r>
                        <a:rPr lang="en-US" sz="1600" b="1" dirty="0"/>
                        <a:t>Of total FDI</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1</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Italy</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486 .804 .302</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11.8</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2</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Russia</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478 .002. </a:t>
                      </a:r>
                      <a:r>
                        <a:rPr lang="en-US" sz="1600" dirty="0"/>
                        <a:t>577</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11.6</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3</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Hungary</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355 .691 .493</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8.6</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4</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Great Britain</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322 .229. </a:t>
                      </a:r>
                      <a:r>
                        <a:rPr lang="en-US" sz="1600" dirty="0"/>
                        <a:t>047</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7.8</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5</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Cyprus</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309 .760 .754</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7.5</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6</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Switzerland</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305 .170. </a:t>
                      </a:r>
                      <a:r>
                        <a:rPr lang="en-US" sz="1600" dirty="0"/>
                        <a:t>662</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7.4</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7</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Austria</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298 .424 .903</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7.2</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8</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Serbia</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159 .497. </a:t>
                      </a:r>
                      <a:r>
                        <a:rPr lang="en-US" sz="1600" dirty="0"/>
                        <a:t>818</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3.9</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9</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Germany</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145 .354 .720</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3.5</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r h="326292">
                <a:tc>
                  <a:txBody>
                    <a:bodyPr/>
                    <a:lstStyle/>
                    <a:p>
                      <a:pPr marL="0" marR="0" algn="l">
                        <a:lnSpc>
                          <a:spcPts val="1125"/>
                        </a:lnSpc>
                        <a:spcBef>
                          <a:spcPts val="0"/>
                        </a:spcBef>
                        <a:spcAft>
                          <a:spcPts val="0"/>
                        </a:spcAft>
                      </a:pPr>
                      <a:r>
                        <a:rPr lang="en-US" sz="1600" dirty="0" smtClean="0"/>
                        <a:t>10</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b="1" dirty="0" smtClean="0"/>
                        <a:t>Slovenia</a:t>
                      </a:r>
                      <a:endParaRPr lang="en-US" sz="1600" b="1"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683 .267</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algn="l">
                        <a:lnSpc>
                          <a:spcPts val="1125"/>
                        </a:lnSpc>
                        <a:spcBef>
                          <a:spcPts val="0"/>
                        </a:spcBef>
                        <a:spcAft>
                          <a:spcPts val="0"/>
                        </a:spcAft>
                      </a:pPr>
                      <a:r>
                        <a:rPr lang="en-US" sz="1600" dirty="0" smtClean="0"/>
                        <a:t>3.5</a:t>
                      </a:r>
                      <a:endParaRPr lang="en-US" sz="1600" dirty="0">
                        <a:latin typeface="+mn-lt"/>
                        <a:ea typeface="Calibri"/>
                        <a:cs typeface="Times New Roman"/>
                      </a:endParaRPr>
                    </a:p>
                  </a:txBody>
                  <a:tcPr marL="68580" marR="6858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tcPr>
                </a:tc>
              </a:tr>
            </a:tbl>
          </a:graphicData>
        </a:graphic>
      </p:graphicFrame>
      <p:sp>
        <p:nvSpPr>
          <p:cNvPr id="4" name="TextBox 3"/>
          <p:cNvSpPr txBox="1"/>
          <p:nvPr/>
        </p:nvSpPr>
        <p:spPr>
          <a:xfrm>
            <a:off x="0" y="1981200"/>
            <a:ext cx="6629400" cy="461665"/>
          </a:xfrm>
          <a:prstGeom prst="rect">
            <a:avLst/>
          </a:prstGeom>
          <a:noFill/>
        </p:spPr>
        <p:txBody>
          <a:bodyPr wrap="square" rtlCol="0">
            <a:spAutoFit/>
          </a:bodyPr>
          <a:lstStyle/>
          <a:p>
            <a:pPr marL="342900" indent="-342900"/>
            <a:r>
              <a:rPr lang="en-US" sz="2400" b="1" dirty="0"/>
              <a:t>i</a:t>
            </a:r>
            <a:r>
              <a:rPr lang="en-US" sz="2400" b="1" dirty="0" smtClean="0"/>
              <a:t>nvestors </a:t>
            </a:r>
            <a:r>
              <a:rPr lang="en-US" sz="2400" b="1" dirty="0" smtClean="0"/>
              <a:t>from 88 countries</a:t>
            </a:r>
            <a:endParaRPr lang="x-none" sz="1600" b="1" dirty="0" smtClean="0"/>
          </a:p>
        </p:txBody>
      </p:sp>
      <p:sp>
        <p:nvSpPr>
          <p:cNvPr id="5" name="TextBox 4"/>
          <p:cNvSpPr txBox="1"/>
          <p:nvPr/>
        </p:nvSpPr>
        <p:spPr>
          <a:xfrm>
            <a:off x="7772400" y="6604084"/>
            <a:ext cx="1371600" cy="253916"/>
          </a:xfrm>
          <a:prstGeom prst="rect">
            <a:avLst/>
          </a:prstGeom>
          <a:noFill/>
        </p:spPr>
        <p:txBody>
          <a:bodyPr wrap="square" rtlCol="0">
            <a:spAutoFit/>
          </a:bodyPr>
          <a:lstStyle/>
          <a:p>
            <a:pPr algn="r"/>
            <a:r>
              <a:rPr lang="en-US" sz="1050" dirty="0" smtClean="0"/>
              <a:t>source: MIPA</a:t>
            </a:r>
            <a:endParaRPr lang="en-US" sz="105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8" name="Picture 6" descr="https://encrypted-tbn3.gstatic.com/images?q=tbn:ANd9GcSGemO3ssAOfig-fswWGGgIbzFR-Et6Zf1DrMNeJMHOa8ak2Dao"/>
          <p:cNvPicPr>
            <a:picLocks noChangeAspect="1" noChangeArrowheads="1"/>
          </p:cNvPicPr>
          <p:nvPr/>
        </p:nvPicPr>
        <p:blipFill>
          <a:blip r:embed="rId2"/>
          <a:srcRect/>
          <a:stretch>
            <a:fillRect/>
          </a:stretch>
        </p:blipFill>
        <p:spPr bwMode="auto">
          <a:xfrm>
            <a:off x="6400800" y="1828800"/>
            <a:ext cx="2447925" cy="186690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2" name="TextBox 1"/>
          <p:cNvSpPr txBox="1"/>
          <p:nvPr/>
        </p:nvSpPr>
        <p:spPr>
          <a:xfrm>
            <a:off x="0" y="2133600"/>
            <a:ext cx="7696200" cy="2031325"/>
          </a:xfrm>
          <a:prstGeom prst="rect">
            <a:avLst/>
          </a:prstGeom>
          <a:noFill/>
        </p:spPr>
        <p:txBody>
          <a:bodyPr wrap="square" rtlCol="0">
            <a:spAutoFit/>
          </a:bodyPr>
          <a:lstStyle/>
          <a:p>
            <a:pPr marL="342900" indent="-342900">
              <a:buFont typeface="Constantia" pitchFamily="18" charset="0"/>
              <a:buChar char="›"/>
            </a:pPr>
            <a:r>
              <a:rPr lang="en-US" dirty="0"/>
              <a:t>p</a:t>
            </a:r>
            <a:r>
              <a:rPr lang="en-US" dirty="0" smtClean="0"/>
              <a:t>olitically stabile</a:t>
            </a:r>
            <a:endParaRPr lang="en-US" dirty="0" smtClean="0"/>
          </a:p>
          <a:p>
            <a:pPr marL="342900" indent="-342900">
              <a:buFont typeface="Constantia" pitchFamily="18" charset="0"/>
              <a:buChar char="›"/>
            </a:pPr>
            <a:r>
              <a:rPr lang="en-US" dirty="0" smtClean="0"/>
              <a:t>EU </a:t>
            </a:r>
            <a:r>
              <a:rPr lang="en-US" dirty="0" smtClean="0"/>
              <a:t>candidate </a:t>
            </a:r>
            <a:r>
              <a:rPr lang="en-US" dirty="0" smtClean="0"/>
              <a:t>country</a:t>
            </a:r>
            <a:endParaRPr lang="en-US" dirty="0" smtClean="0"/>
          </a:p>
          <a:p>
            <a:pPr marL="342900" indent="-342900">
              <a:buFont typeface="Constantia" pitchFamily="18" charset="0"/>
              <a:buChar char="›"/>
            </a:pPr>
            <a:r>
              <a:rPr lang="en-US" dirty="0"/>
              <a:t>c</a:t>
            </a:r>
            <a:r>
              <a:rPr lang="en-US" dirty="0" smtClean="0"/>
              <a:t>lose </a:t>
            </a:r>
            <a:r>
              <a:rPr lang="en-US" dirty="0" smtClean="0"/>
              <a:t>to NATO </a:t>
            </a:r>
            <a:r>
              <a:rPr lang="en-US" dirty="0" smtClean="0"/>
              <a:t>integration</a:t>
            </a:r>
            <a:endParaRPr lang="en-US" dirty="0" smtClean="0"/>
          </a:p>
          <a:p>
            <a:pPr marL="342900" indent="-342900">
              <a:buFont typeface="Constantia" pitchFamily="18" charset="0"/>
              <a:buChar char="›"/>
            </a:pPr>
            <a:r>
              <a:rPr lang="en-US" dirty="0"/>
              <a:t>n</a:t>
            </a:r>
            <a:r>
              <a:rPr lang="en-US" dirty="0" smtClean="0"/>
              <a:t>o </a:t>
            </a:r>
            <a:r>
              <a:rPr lang="en-US" dirty="0" smtClean="0"/>
              <a:t>open issues with </a:t>
            </a:r>
            <a:r>
              <a:rPr lang="en-US" dirty="0" smtClean="0"/>
              <a:t>neighbors</a:t>
            </a:r>
            <a:endParaRPr lang="en-US" dirty="0" smtClean="0"/>
          </a:p>
          <a:p>
            <a:pPr marL="342900" indent="-342900">
              <a:buFont typeface="Constantia" pitchFamily="18" charset="0"/>
              <a:buChar char="›"/>
            </a:pPr>
            <a:r>
              <a:rPr lang="en-US" dirty="0"/>
              <a:t>m</a:t>
            </a:r>
            <a:r>
              <a:rPr lang="en-US" dirty="0" smtClean="0"/>
              <a:t>ember </a:t>
            </a:r>
            <a:r>
              <a:rPr lang="en-US" dirty="0" smtClean="0"/>
              <a:t>of </a:t>
            </a:r>
            <a:r>
              <a:rPr lang="en-US" dirty="0" smtClean="0"/>
              <a:t>WTO</a:t>
            </a:r>
            <a:endParaRPr lang="en-US" dirty="0" smtClean="0"/>
          </a:p>
          <a:p>
            <a:pPr marL="342900" indent="-342900">
              <a:buFont typeface="Constantia" pitchFamily="18" charset="0"/>
              <a:buChar char="›"/>
            </a:pPr>
            <a:r>
              <a:rPr lang="en-US" dirty="0"/>
              <a:t>f</a:t>
            </a:r>
            <a:r>
              <a:rPr lang="en-US" dirty="0" smtClean="0"/>
              <a:t>ree </a:t>
            </a:r>
            <a:r>
              <a:rPr lang="sr-Latn-ME" dirty="0"/>
              <a:t>t</a:t>
            </a:r>
            <a:r>
              <a:rPr lang="en-US" dirty="0" err="1" smtClean="0"/>
              <a:t>rade</a:t>
            </a:r>
            <a:r>
              <a:rPr lang="en-US" dirty="0" smtClean="0"/>
              <a:t> </a:t>
            </a:r>
            <a:r>
              <a:rPr lang="en-US" dirty="0" smtClean="0"/>
              <a:t>agreements with EU, CEFTA, EFTA, Russia, Ukraine </a:t>
            </a:r>
            <a:r>
              <a:rPr lang="en-US" dirty="0" smtClean="0"/>
              <a:t>and Turkey</a:t>
            </a:r>
            <a:endParaRPr lang="en-US" dirty="0"/>
          </a:p>
        </p:txBody>
      </p:sp>
      <p:sp>
        <p:nvSpPr>
          <p:cNvPr id="3" name="Rectangle 2"/>
          <p:cNvSpPr/>
          <p:nvPr/>
        </p:nvSpPr>
        <p:spPr>
          <a:xfrm>
            <a:off x="0" y="1143000"/>
            <a:ext cx="3104248"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FFC000"/>
                </a:solidFill>
                <a:effectLst>
                  <a:outerShdw blurRad="50800" dist="39000" dir="5460000" algn="tl">
                    <a:srgbClr val="000000">
                      <a:alpha val="38000"/>
                    </a:srgbClr>
                  </a:outerShdw>
                </a:effectLst>
                <a:latin typeface="Cambria" pitchFamily="18" charset="0"/>
              </a:rPr>
              <a:t>w</a:t>
            </a: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hy Montenegro?</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sp>
        <p:nvSpPr>
          <p:cNvPr id="4" name="Rectangle 3"/>
          <p:cNvSpPr/>
          <p:nvPr/>
        </p:nvSpPr>
        <p:spPr>
          <a:xfrm>
            <a:off x="0" y="4038600"/>
            <a:ext cx="9144000" cy="1754326"/>
          </a:xfrm>
          <a:prstGeom prst="rect">
            <a:avLst/>
          </a:prstGeom>
        </p:spPr>
        <p:txBody>
          <a:bodyPr wrap="square">
            <a:spAutoFit/>
          </a:bodyPr>
          <a:lstStyle/>
          <a:p>
            <a:pPr algn="just"/>
            <a:endParaRPr lang="en-US" b="1" i="1" dirty="0" smtClean="0">
              <a:ln w="10541" cmpd="sng">
                <a:solidFill>
                  <a:srgbClr val="7D7D7D">
                    <a:tint val="100000"/>
                    <a:shade val="100000"/>
                    <a:satMod val="110000"/>
                  </a:srgbClr>
                </a:solidFill>
                <a:prstDash val="solid"/>
              </a:ln>
              <a:solidFill>
                <a:sysClr val="windowText" lastClr="000000"/>
              </a:solidFill>
            </a:endParaRPr>
          </a:p>
          <a:p>
            <a:pPr algn="just"/>
            <a:r>
              <a:rPr lang="en-US" b="1" dirty="0"/>
              <a:t>n</a:t>
            </a:r>
            <a:r>
              <a:rPr lang="en-US" b="1" dirty="0" smtClean="0"/>
              <a:t>ational treatment </a:t>
            </a:r>
            <a:r>
              <a:rPr lang="en-US" b="1" dirty="0" smtClean="0"/>
              <a:t> </a:t>
            </a:r>
            <a:r>
              <a:rPr lang="en-US" dirty="0" smtClean="0"/>
              <a:t>- foreign </a:t>
            </a:r>
            <a:r>
              <a:rPr lang="en-US" dirty="0" smtClean="0"/>
              <a:t>investor can, at the territory of the Montenegro, establish a company and invest in a company, under procedures and conditions under which local nationals can establish companies, or invest assets in </a:t>
            </a:r>
            <a:r>
              <a:rPr lang="en-US" dirty="0" smtClean="0"/>
              <a:t>companies</a:t>
            </a:r>
          </a:p>
          <a:p>
            <a:pPr algn="just"/>
            <a:endParaRPr lang="en-US" dirty="0">
              <a:latin typeface="+mj-lt"/>
            </a:endParaRPr>
          </a:p>
          <a:p>
            <a:pPr algn="just"/>
            <a:endParaRPr lang="en-US" dirty="0">
              <a:latin typeface="+mj-lt"/>
            </a:endParaRPr>
          </a:p>
        </p:txBody>
      </p:sp>
      <p:sp>
        <p:nvSpPr>
          <p:cNvPr id="5" name="Rectangle 4"/>
          <p:cNvSpPr/>
          <p:nvPr/>
        </p:nvSpPr>
        <p:spPr>
          <a:xfrm>
            <a:off x="0" y="5257800"/>
            <a:ext cx="9144000" cy="92333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wrap="square">
            <a:spAutoFit/>
          </a:bodyPr>
          <a:lstStyle/>
          <a:p>
            <a:pPr algn="just"/>
            <a:r>
              <a:rPr lang="en-US" b="1" dirty="0" smtClean="0">
                <a:solidFill>
                  <a:schemeClr val="tx1"/>
                </a:solidFill>
              </a:rPr>
              <a:t>no </a:t>
            </a:r>
            <a:r>
              <a:rPr lang="en-US" b="1" dirty="0" smtClean="0">
                <a:solidFill>
                  <a:schemeClr val="tx1"/>
                </a:solidFill>
              </a:rPr>
              <a:t>limit in terms of invested </a:t>
            </a:r>
            <a:r>
              <a:rPr lang="en-US" b="1" dirty="0" smtClean="0">
                <a:solidFill>
                  <a:schemeClr val="tx1"/>
                </a:solidFill>
              </a:rPr>
              <a:t>capital</a:t>
            </a:r>
            <a:r>
              <a:rPr lang="en-US" b="1" dirty="0">
                <a:solidFill>
                  <a:schemeClr val="tx1"/>
                </a:solidFill>
              </a:rPr>
              <a:t> </a:t>
            </a:r>
            <a:r>
              <a:rPr lang="en-US" dirty="0" smtClean="0">
                <a:solidFill>
                  <a:schemeClr val="tx1"/>
                </a:solidFill>
              </a:rPr>
              <a:t>- </a:t>
            </a:r>
            <a:r>
              <a:rPr lang="en-US" dirty="0">
                <a:solidFill>
                  <a:schemeClr val="tx1"/>
                </a:solidFill>
              </a:rPr>
              <a:t>f</a:t>
            </a:r>
            <a:r>
              <a:rPr lang="en-US" dirty="0" smtClean="0">
                <a:solidFill>
                  <a:schemeClr val="tx1"/>
                </a:solidFill>
              </a:rPr>
              <a:t>oreign </a:t>
            </a:r>
            <a:r>
              <a:rPr lang="en-US" dirty="0" smtClean="0">
                <a:solidFill>
                  <a:schemeClr val="tx1"/>
                </a:solidFill>
              </a:rPr>
              <a:t>investors are allowed to invest in any branch of industry and freely transfer of financial and other resources, including profits and dividends.</a:t>
            </a:r>
            <a:endParaRPr lang="en-US" dirty="0">
              <a:solidFill>
                <a:schemeClr val="tx1"/>
              </a:solidFill>
            </a:endParaRPr>
          </a:p>
        </p:txBody>
      </p:sp>
      <p:pic>
        <p:nvPicPr>
          <p:cNvPr id="18436" name="Picture 4" descr="http://sklepmundurowy.eu/userdata/gfx/e1da127e450fb859e2d881fbd6562763.jpg"/>
          <p:cNvPicPr>
            <a:picLocks noChangeAspect="1" noChangeArrowheads="1"/>
          </p:cNvPicPr>
          <p:nvPr/>
        </p:nvPicPr>
        <p:blipFill>
          <a:blip r:embed="rId3" cstate="print"/>
          <a:srcRect/>
          <a:stretch>
            <a:fillRect/>
          </a:stretch>
        </p:blipFill>
        <p:spPr bwMode="auto">
          <a:xfrm>
            <a:off x="6096000" y="838200"/>
            <a:ext cx="1828800" cy="13716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8434" name="Picture 2" descr="http://www.eda.europa.eu/docs/news/eu-flag_1.jpg?sfvrsn=0"/>
          <p:cNvPicPr>
            <a:picLocks noChangeAspect="1" noChangeArrowheads="1"/>
          </p:cNvPicPr>
          <p:nvPr/>
        </p:nvPicPr>
        <p:blipFill>
          <a:blip r:embed="rId4"/>
          <a:srcRect/>
          <a:stretch>
            <a:fillRect/>
          </a:stretch>
        </p:blipFill>
        <p:spPr bwMode="auto">
          <a:xfrm>
            <a:off x="4343400" y="1524000"/>
            <a:ext cx="2326487" cy="174307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143000"/>
            <a:ext cx="2777813" cy="52322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a:ln w="11430"/>
                <a:solidFill>
                  <a:srgbClr val="FFC000"/>
                </a:solidFill>
                <a:effectLst>
                  <a:outerShdw blurRad="50800" dist="39000" dir="5460000" algn="tl">
                    <a:srgbClr val="000000">
                      <a:alpha val="38000"/>
                    </a:srgbClr>
                  </a:outerShdw>
                </a:effectLst>
                <a:latin typeface="Cambria" pitchFamily="18" charset="0"/>
              </a:rPr>
              <a:t>t</a:t>
            </a:r>
            <a:r>
              <a:rPr lang="en-US" sz="2800" b="1" dirty="0" smtClean="0">
                <a:ln w="11430"/>
                <a:solidFill>
                  <a:srgbClr val="FFC000"/>
                </a:solidFill>
                <a:effectLst>
                  <a:outerShdw blurRad="50800" dist="39000" dir="5460000" algn="tl">
                    <a:srgbClr val="000000">
                      <a:alpha val="38000"/>
                    </a:srgbClr>
                  </a:outerShdw>
                </a:effectLst>
                <a:latin typeface="Cambria" pitchFamily="18" charset="0"/>
              </a:rPr>
              <a:t>axation system</a:t>
            </a:r>
            <a:endParaRPr lang="en-US" sz="2800" b="1" cap="none" spc="0" dirty="0">
              <a:ln w="11430"/>
              <a:solidFill>
                <a:srgbClr val="FFC000"/>
              </a:solidFill>
              <a:effectLst>
                <a:outerShdw blurRad="50800" dist="39000" dir="5460000" algn="tl">
                  <a:srgbClr val="000000">
                    <a:alpha val="38000"/>
                  </a:srgbClr>
                </a:outerShdw>
              </a:effectLst>
              <a:latin typeface="Cambria" pitchFamily="18" charset="0"/>
            </a:endParaRPr>
          </a:p>
        </p:txBody>
      </p:sp>
      <p:graphicFrame>
        <p:nvGraphicFramePr>
          <p:cNvPr id="3" name="Table 2"/>
          <p:cNvGraphicFramePr>
            <a:graphicFrameLocks noGrp="1"/>
          </p:cNvGraphicFramePr>
          <p:nvPr/>
        </p:nvGraphicFramePr>
        <p:xfrm>
          <a:off x="0" y="1828800"/>
          <a:ext cx="8153400" cy="2011680"/>
        </p:xfrm>
        <a:graphic>
          <a:graphicData uri="http://schemas.openxmlformats.org/drawingml/2006/table">
            <a:tbl>
              <a:tblPr>
                <a:tableStyleId>{8A107856-5554-42FB-B03E-39F5DBC370BA}</a:tableStyleId>
              </a:tblPr>
              <a:tblGrid>
                <a:gridCol w="2895289"/>
                <a:gridCol w="5258111"/>
              </a:tblGrid>
              <a:tr h="0">
                <a:tc>
                  <a:txBody>
                    <a:bodyPr/>
                    <a:lstStyle/>
                    <a:p>
                      <a:r>
                        <a:rPr lang="en-US" b="1" dirty="0">
                          <a:solidFill>
                            <a:schemeClr val="tx1"/>
                          </a:solidFill>
                        </a:rPr>
                        <a:t>VAT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s</a:t>
                      </a:r>
                      <a:r>
                        <a:rPr lang="en-US" dirty="0" smtClean="0">
                          <a:solidFill>
                            <a:schemeClr val="tx1"/>
                          </a:solidFill>
                        </a:rPr>
                        <a:t>tandard </a:t>
                      </a:r>
                      <a:r>
                        <a:rPr lang="en-US" dirty="0">
                          <a:solidFill>
                            <a:schemeClr val="tx1"/>
                          </a:solidFill>
                        </a:rPr>
                        <a:t>rate – 17 %</a:t>
                      </a:r>
                    </a:p>
                    <a:p>
                      <a:pPr algn="r"/>
                      <a:r>
                        <a:rPr lang="en-US" dirty="0">
                          <a:solidFill>
                            <a:schemeClr val="tx1"/>
                          </a:solidFill>
                        </a:rPr>
                        <a:t>l</a:t>
                      </a:r>
                      <a:r>
                        <a:rPr lang="en-US" dirty="0" smtClean="0">
                          <a:solidFill>
                            <a:schemeClr val="tx1"/>
                          </a:solidFill>
                        </a:rPr>
                        <a:t>ower </a:t>
                      </a:r>
                      <a:r>
                        <a:rPr lang="en-US" dirty="0">
                          <a:solidFill>
                            <a:schemeClr val="tx1"/>
                          </a:solidFill>
                        </a:rPr>
                        <a:t>rate – 7 </a:t>
                      </a:r>
                      <a:r>
                        <a:rPr lang="en-US" dirty="0" smtClean="0">
                          <a:solidFill>
                            <a:schemeClr val="tx1"/>
                          </a:solidFill>
                        </a:rPr>
                        <a:t>%</a:t>
                      </a:r>
                      <a:endParaRPr lang="en-US"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US" b="1" dirty="0">
                          <a:solidFill>
                            <a:schemeClr val="tx1"/>
                          </a:solidFill>
                        </a:rPr>
                        <a:t>c</a:t>
                      </a:r>
                      <a:r>
                        <a:rPr lang="en-US" b="1" dirty="0" smtClean="0">
                          <a:solidFill>
                            <a:schemeClr val="tx1"/>
                          </a:solidFill>
                        </a:rPr>
                        <a:t>orporate </a:t>
                      </a:r>
                      <a:r>
                        <a:rPr lang="en-US" b="1" dirty="0">
                          <a:solidFill>
                            <a:schemeClr val="tx1"/>
                          </a:solidFill>
                        </a:rPr>
                        <a:t>p</a:t>
                      </a:r>
                      <a:r>
                        <a:rPr lang="en-US" b="1" dirty="0" smtClean="0">
                          <a:solidFill>
                            <a:schemeClr val="tx1"/>
                          </a:solidFill>
                        </a:rPr>
                        <a:t>rofit </a:t>
                      </a:r>
                      <a:r>
                        <a:rPr lang="en-US" b="1" dirty="0">
                          <a:solidFill>
                            <a:schemeClr val="tx1"/>
                          </a:solidFill>
                        </a:rPr>
                        <a:t>t</a:t>
                      </a:r>
                      <a:r>
                        <a:rPr lang="en-US" b="1" dirty="0" smtClean="0">
                          <a:solidFill>
                            <a:schemeClr val="tx1"/>
                          </a:solidFill>
                        </a:rPr>
                        <a:t>ax</a:t>
                      </a:r>
                      <a:endParaRPr lang="en-US"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f</a:t>
                      </a:r>
                      <a:r>
                        <a:rPr lang="en-US" dirty="0" smtClean="0">
                          <a:solidFill>
                            <a:schemeClr val="tx1"/>
                          </a:solidFill>
                        </a:rPr>
                        <a:t>lat </a:t>
                      </a:r>
                      <a:r>
                        <a:rPr lang="en-US" dirty="0">
                          <a:solidFill>
                            <a:schemeClr val="tx1"/>
                          </a:solidFill>
                        </a:rPr>
                        <a:t>rate – 9 %</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190500">
                <a:tc>
                  <a:txBody>
                    <a:bodyPr/>
                    <a:lstStyle/>
                    <a:p>
                      <a:r>
                        <a:rPr lang="en-US" b="1" dirty="0">
                          <a:solidFill>
                            <a:schemeClr val="tx1"/>
                          </a:solidFill>
                        </a:rPr>
                        <a:t>p</a:t>
                      </a:r>
                      <a:r>
                        <a:rPr lang="en-US" b="1" dirty="0" smtClean="0">
                          <a:solidFill>
                            <a:schemeClr val="tx1"/>
                          </a:solidFill>
                        </a:rPr>
                        <a:t>ersonal </a:t>
                      </a:r>
                      <a:r>
                        <a:rPr lang="en-US" b="1" dirty="0">
                          <a:solidFill>
                            <a:schemeClr val="tx1"/>
                          </a:solidFill>
                        </a:rPr>
                        <a:t>i</a:t>
                      </a:r>
                      <a:r>
                        <a:rPr lang="en-US" b="1" dirty="0" smtClean="0">
                          <a:solidFill>
                            <a:schemeClr val="tx1"/>
                          </a:solidFill>
                        </a:rPr>
                        <a:t>ncome tax</a:t>
                      </a:r>
                      <a:endParaRPr lang="en-US"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f</a:t>
                      </a:r>
                      <a:r>
                        <a:rPr lang="en-US" dirty="0" smtClean="0">
                          <a:solidFill>
                            <a:schemeClr val="tx1"/>
                          </a:solidFill>
                        </a:rPr>
                        <a:t>lat </a:t>
                      </a:r>
                      <a:r>
                        <a:rPr lang="en-US" dirty="0">
                          <a:solidFill>
                            <a:schemeClr val="tx1"/>
                          </a:solidFill>
                        </a:rPr>
                        <a:t>rate – </a:t>
                      </a:r>
                      <a:r>
                        <a:rPr lang="en-US" dirty="0" smtClean="0">
                          <a:solidFill>
                            <a:schemeClr val="tx1"/>
                          </a:solidFill>
                        </a:rPr>
                        <a:t>15 </a:t>
                      </a:r>
                      <a:r>
                        <a:rPr lang="en-US" dirty="0">
                          <a:solidFill>
                            <a:schemeClr val="tx1"/>
                          </a:solidFill>
                        </a:rPr>
                        <a:t>%</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0">
                <a:tc>
                  <a:txBody>
                    <a:bodyPr/>
                    <a:lstStyle/>
                    <a:p>
                      <a:r>
                        <a:rPr lang="en-US" b="1" dirty="0">
                          <a:solidFill>
                            <a:schemeClr val="tx1"/>
                          </a:solidFill>
                        </a:rPr>
                        <a:t>p</a:t>
                      </a:r>
                      <a:r>
                        <a:rPr lang="en-US" b="1" dirty="0" smtClean="0">
                          <a:solidFill>
                            <a:schemeClr val="tx1"/>
                          </a:solidFill>
                        </a:rPr>
                        <a:t>roperty </a:t>
                      </a:r>
                      <a:r>
                        <a:rPr lang="en-US" b="1" dirty="0">
                          <a:solidFill>
                            <a:schemeClr val="tx1"/>
                          </a:solidFill>
                        </a:rPr>
                        <a:t>t</a:t>
                      </a:r>
                      <a:r>
                        <a:rPr lang="en-US" b="1" dirty="0" smtClean="0">
                          <a:solidFill>
                            <a:schemeClr val="tx1"/>
                          </a:solidFill>
                        </a:rPr>
                        <a:t>ax</a:t>
                      </a:r>
                      <a:endParaRPr lang="en-US" b="1" dirty="0">
                        <a:solidFill>
                          <a:schemeClr val="tx1"/>
                        </a:solidFill>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r"/>
                      <a:r>
                        <a:rPr lang="en-US" dirty="0">
                          <a:solidFill>
                            <a:schemeClr val="tx1"/>
                          </a:solidFill>
                        </a:rPr>
                        <a:t>p</a:t>
                      </a:r>
                      <a:r>
                        <a:rPr lang="en-US" dirty="0" smtClean="0">
                          <a:solidFill>
                            <a:schemeClr val="tx1"/>
                          </a:solidFill>
                        </a:rPr>
                        <a:t>roportional </a:t>
                      </a:r>
                      <a:r>
                        <a:rPr lang="en-US" dirty="0">
                          <a:solidFill>
                            <a:schemeClr val="tx1"/>
                          </a:solidFill>
                        </a:rPr>
                        <a:t>tax ranging between </a:t>
                      </a:r>
                      <a:r>
                        <a:rPr lang="en-US" dirty="0" smtClean="0">
                          <a:solidFill>
                            <a:schemeClr val="tx1"/>
                          </a:solidFill>
                        </a:rPr>
                        <a:t>0.1 </a:t>
                      </a:r>
                      <a:r>
                        <a:rPr lang="en-US" dirty="0">
                          <a:solidFill>
                            <a:schemeClr val="tx1"/>
                          </a:solidFill>
                        </a:rPr>
                        <a:t>% - </a:t>
                      </a:r>
                      <a:r>
                        <a:rPr lang="en-US" dirty="0" smtClean="0">
                          <a:solidFill>
                            <a:schemeClr val="tx1"/>
                          </a:solidFill>
                        </a:rPr>
                        <a:t>1% </a:t>
                      </a:r>
                      <a:r>
                        <a:rPr lang="en-US" dirty="0">
                          <a:solidFill>
                            <a:schemeClr val="tx1"/>
                          </a:solidFill>
                        </a:rPr>
                        <a:t>of the immovable property’s market value</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bl>
          </a:graphicData>
        </a:graphic>
      </p:graphicFrame>
      <p:sp>
        <p:nvSpPr>
          <p:cNvPr id="5" name="Rectangle 3"/>
          <p:cNvSpPr>
            <a:spLocks noChangeArrowheads="1"/>
          </p:cNvSpPr>
          <p:nvPr/>
        </p:nvSpPr>
        <p:spPr bwMode="auto">
          <a:xfrm>
            <a:off x="0" y="3886200"/>
            <a:ext cx="9144000" cy="280076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endParaRPr kumimoji="0" lang="en-GB" sz="1600" i="0" u="none" strike="noStrike" normalizeH="0" baseline="0" dirty="0" smtClean="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1600" u="none" strike="noStrike" normalizeH="0" baseline="0" dirty="0" smtClean="0">
                <a:ea typeface="Times New Roman" pitchFamily="18" charset="0"/>
                <a:cs typeface="Arial" pitchFamily="34" charset="0"/>
              </a:rPr>
              <a:t>E</a:t>
            </a:r>
            <a:r>
              <a:rPr kumimoji="0" lang="en-GB" sz="1600" u="none" strike="noStrike" normalizeH="0" baseline="0" dirty="0" smtClean="0">
                <a:ea typeface="Times New Roman" pitchFamily="18" charset="0"/>
                <a:cs typeface="Arial" pitchFamily="34" charset="0"/>
              </a:rPr>
              <a:t>xemption </a:t>
            </a:r>
            <a:r>
              <a:rPr kumimoji="0" lang="en-GB" sz="1600" u="none" strike="noStrike" normalizeH="0" baseline="0" dirty="0" smtClean="0">
                <a:ea typeface="Times New Roman" pitchFamily="18" charset="0"/>
                <a:cs typeface="Arial" pitchFamily="34" charset="0"/>
              </a:rPr>
              <a:t>from the income tax payment </a:t>
            </a: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en-US" sz="1600" i="0" u="none" strike="noStrike" normalizeH="0" baseline="0" dirty="0" smtClean="0"/>
          </a:p>
          <a:p>
            <a:pPr lvl="1" algn="just" eaLnBrk="0" fontAlgn="base" hangingPunct="0">
              <a:spcBef>
                <a:spcPct val="0"/>
              </a:spcBef>
              <a:spcAft>
                <a:spcPct val="0"/>
              </a:spcAft>
              <a:buFont typeface="Constantia" pitchFamily="18" charset="0"/>
              <a:buChar char="›"/>
            </a:pPr>
            <a:r>
              <a:rPr kumimoji="0" lang="en-GB" sz="1600" i="0" u="none" strike="noStrike" normalizeH="0" baseline="0" dirty="0" smtClean="0">
                <a:ea typeface="Times New Roman" pitchFamily="18" charset="0"/>
                <a:cs typeface="Arial" pitchFamily="34" charset="0"/>
              </a:rPr>
              <a:t> </a:t>
            </a:r>
            <a:r>
              <a:rPr kumimoji="0" lang="en-GB" sz="1600" i="0" u="none" strike="noStrike" normalizeH="0" baseline="0" dirty="0" smtClean="0">
                <a:ea typeface="Times New Roman" pitchFamily="18" charset="0"/>
                <a:cs typeface="Arial" pitchFamily="34" charset="0"/>
              </a:rPr>
              <a:t>a </a:t>
            </a:r>
            <a:r>
              <a:rPr kumimoji="0" lang="en-GB" sz="1600" i="0" u="none" strike="noStrike" normalizeH="0" baseline="0" dirty="0" smtClean="0">
                <a:ea typeface="Times New Roman" pitchFamily="18" charset="0"/>
                <a:cs typeface="Arial" pitchFamily="34" charset="0"/>
              </a:rPr>
              <a:t>newly-established legal entity in economically underdeveloped municipalities which performs production activity is exempted from paying income tax for the first eight years following the beginning of business operations, on the income generated by performing the business activity in the underdeveloped </a:t>
            </a:r>
            <a:r>
              <a:rPr kumimoji="0" lang="en-GB" sz="1600" i="0" u="none" strike="noStrike" normalizeH="0" baseline="0" dirty="0" smtClean="0">
                <a:ea typeface="Times New Roman" pitchFamily="18" charset="0"/>
                <a:cs typeface="Arial" pitchFamily="34" charset="0"/>
              </a:rPr>
              <a:t>municipality</a:t>
            </a:r>
            <a:endParaRPr lang="en-GB" sz="1600" dirty="0">
              <a:ea typeface="Times New Roman" pitchFamily="18" charset="0"/>
              <a:cs typeface="Arial" pitchFamily="34" charset="0"/>
            </a:endParaRPr>
          </a:p>
          <a:p>
            <a:pPr lvl="1" algn="just" eaLnBrk="0" fontAlgn="base" hangingPunct="0">
              <a:spcBef>
                <a:spcPct val="0"/>
              </a:spcBef>
              <a:spcAft>
                <a:spcPct val="0"/>
              </a:spcAft>
              <a:buFont typeface="Constantia" pitchFamily="18" charset="0"/>
              <a:buChar char="›"/>
            </a:pPr>
            <a:endParaRPr kumimoji="0" lang="en-US" sz="1600" i="0" u="none" strike="noStrike" normalizeH="0" baseline="0" dirty="0" smtClean="0"/>
          </a:p>
          <a:p>
            <a:pPr lvl="1" algn="just" eaLnBrk="0" fontAlgn="base" hangingPunct="0">
              <a:spcBef>
                <a:spcPct val="0"/>
              </a:spcBef>
              <a:spcAft>
                <a:spcPct val="0"/>
              </a:spcAft>
              <a:buFont typeface="Constantia" pitchFamily="18" charset="0"/>
              <a:buChar char="›"/>
            </a:pPr>
            <a:r>
              <a:rPr kumimoji="0" lang="en-GB" sz="1600" i="0" u="none" strike="noStrike" normalizeH="0" baseline="0" dirty="0" smtClean="0">
                <a:ea typeface="Times New Roman" pitchFamily="18" charset="0"/>
                <a:cs typeface="Arial" pitchFamily="34" charset="0"/>
              </a:rPr>
              <a:t> </a:t>
            </a:r>
            <a:r>
              <a:rPr kumimoji="0" lang="en-GB" sz="1600" i="0" u="none" strike="noStrike" normalizeH="0" baseline="0" dirty="0" smtClean="0">
                <a:ea typeface="Times New Roman" pitchFamily="18" charset="0"/>
                <a:cs typeface="Arial" pitchFamily="34" charset="0"/>
              </a:rPr>
              <a:t>a </a:t>
            </a:r>
            <a:r>
              <a:rPr kumimoji="0" lang="en-GB" sz="1600" i="0" u="none" strike="noStrike" normalizeH="0" baseline="0" dirty="0" smtClean="0">
                <a:ea typeface="Times New Roman" pitchFamily="18" charset="0"/>
                <a:cs typeface="Arial" pitchFamily="34" charset="0"/>
              </a:rPr>
              <a:t>tax payer who makes a profit in a newly established business unit which performs production activity in underdeveloped municipalities is reduced the income tax for eight years proportionate to the share of the profit thus generated in the total profit of the tax payer.</a:t>
            </a:r>
            <a:endParaRPr kumimoji="0" lang="en-US" sz="1600" i="0" u="none" strike="noStrike" normalizeH="0" baseline="0"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Custom 40">
      <a:dk1>
        <a:sysClr val="windowText" lastClr="000000"/>
      </a:dk1>
      <a:lt1>
        <a:sysClr val="window" lastClr="FFFFFF"/>
      </a:lt1>
      <a:dk2>
        <a:srgbClr val="04617B"/>
      </a:dk2>
      <a:lt2>
        <a:srgbClr val="DBF5F9"/>
      </a:lt2>
      <a:accent1>
        <a:srgbClr val="0042C7"/>
      </a:accent1>
      <a:accent2>
        <a:srgbClr val="002060"/>
      </a:accent2>
      <a:accent3>
        <a:srgbClr val="387025"/>
      </a:accent3>
      <a:accent4>
        <a:srgbClr val="7CCA62"/>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363</TotalTime>
  <Words>2221</Words>
  <Application>Microsoft Office PowerPoint</Application>
  <PresentationFormat>On-screen Show (4:3)</PresentationFormat>
  <Paragraphs>342</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Flow</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subject>industry and energy</dc:subject>
  <dc:creator>boris.rebic</dc:creator>
  <cp:lastModifiedBy>boris.rebic</cp:lastModifiedBy>
  <cp:revision>64</cp:revision>
  <dcterms:created xsi:type="dcterms:W3CDTF">2013-04-08T08:35:32Z</dcterms:created>
  <dcterms:modified xsi:type="dcterms:W3CDTF">2013-04-08T14:38:59Z</dcterms:modified>
  <cp:category>investments</cp:category>
</cp:coreProperties>
</file>