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394" r:id="rId3"/>
    <p:sldId id="305" r:id="rId4"/>
    <p:sldId id="427" r:id="rId5"/>
    <p:sldId id="461" r:id="rId6"/>
    <p:sldId id="480" r:id="rId7"/>
    <p:sldId id="464" r:id="rId8"/>
    <p:sldId id="465" r:id="rId9"/>
    <p:sldId id="466" r:id="rId10"/>
    <p:sldId id="468" r:id="rId11"/>
    <p:sldId id="470" r:id="rId12"/>
    <p:sldId id="471" r:id="rId13"/>
    <p:sldId id="473" r:id="rId14"/>
    <p:sldId id="475" r:id="rId15"/>
    <p:sldId id="478" r:id="rId16"/>
    <p:sldId id="269" r:id="rId17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smina Nesic" initials="" lastIdx="90" clrIdx="0"/>
  <p:cmAuthor id="1" name="jasmina" initials="" lastIdx="2" clrIdx="1"/>
  <p:cmAuthor id="2" name="Aleksandar" initials="" lastIdx="87" clrIdx="2"/>
  <p:cmAuthor id="3" name="Jakovljevic" initials="" lastIdx="21" clrIdx="3"/>
  <p:cmAuthor id="4" name="mihailom" initials="" lastIdx="4" clrIdx="4"/>
  <p:cmAuthor id="5" name="tamara" initials="" lastIdx="8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324C32"/>
    <a:srgbClr val="32705B"/>
    <a:srgbClr val="68AE68"/>
    <a:srgbClr val="F9511D"/>
    <a:srgbClr val="002C58"/>
    <a:srgbClr val="32384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314" autoAdjust="0"/>
    <p:restoredTop sz="94645" autoAdjust="0"/>
  </p:normalViewPr>
  <p:slideViewPr>
    <p:cSldViewPr>
      <p:cViewPr>
        <p:scale>
          <a:sx n="90" d="100"/>
          <a:sy n="90" d="100"/>
        </p:scale>
        <p:origin x="-702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2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928" y="-10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mara\Documents\dokumenti%20JP%20EPS\Stratesko%20planiranje\DM\Outlook%20Hajat\ukupno%20grafikoni%20hajat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M\Desktop\DARKO%20PREZENTACIJA%20Portoroz\dijagrami%20za%20prezentaciju%20dodatni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"/>
  <c:chart>
    <c:title>
      <c:tx>
        <c:rich>
          <a:bodyPr/>
          <a:lstStyle/>
          <a:p>
            <a:pPr>
              <a:defRPr/>
            </a:pPr>
            <a:r>
              <a:rPr lang="en-US" dirty="0"/>
              <a:t>Total: 8.359 </a:t>
            </a:r>
            <a:r>
              <a:rPr lang="en-US" dirty="0" smtClean="0"/>
              <a:t>MW</a:t>
            </a:r>
            <a:endParaRPr lang="en-US" sz="1200" dirty="0"/>
          </a:p>
        </c:rich>
      </c:tx>
      <c:layout>
        <c:manualLayout>
          <c:xMode val="edge"/>
          <c:yMode val="edge"/>
          <c:x val="0.34649539025300341"/>
          <c:y val="0.88726545025890102"/>
        </c:manualLayout>
      </c:layout>
    </c:title>
    <c:view3D>
      <c:rotY val="20"/>
      <c:perspective val="0"/>
    </c:view3D>
    <c:plotArea>
      <c:layout/>
      <c:pie3DChart>
        <c:varyColors val="1"/>
        <c:ser>
          <c:idx val="0"/>
          <c:order val="0"/>
          <c:explosion val="13"/>
          <c:dPt>
            <c:idx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</c:dPt>
          <c:dPt>
            <c:idx val="2"/>
            <c:spPr>
              <a:solidFill>
                <a:srgbClr val="002060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Inst.Cap!$E$6:$E$9</c:f>
              <c:strCache>
                <c:ptCount val="4"/>
                <c:pt idx="0">
                  <c:v>Thermal Power Plants
gas and liquid gas</c:v>
                </c:pt>
                <c:pt idx="1">
                  <c:v>Thermal Power Plants
lignite</c:v>
                </c:pt>
                <c:pt idx="2">
                  <c:v>Hydro Power Plants
run-of-river</c:v>
                </c:pt>
                <c:pt idx="3">
                  <c:v>Hydro Power Plants
reservoir</c:v>
                </c:pt>
              </c:strCache>
            </c:strRef>
          </c:cat>
          <c:val>
            <c:numRef>
              <c:f>Inst.Cap!$F$6:$F$9</c:f>
              <c:numCache>
                <c:formatCode>0</c:formatCode>
                <c:ptCount val="4"/>
                <c:pt idx="0">
                  <c:v>353</c:v>
                </c:pt>
                <c:pt idx="1">
                  <c:v>5171</c:v>
                </c:pt>
                <c:pt idx="2">
                  <c:v>1852</c:v>
                </c:pt>
                <c:pt idx="3">
                  <c:v>983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txPr>
    <a:bodyPr/>
    <a:lstStyle/>
    <a:p>
      <a:pPr>
        <a:defRPr sz="1600">
          <a:solidFill>
            <a:srgbClr val="002060"/>
          </a:solidFill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2"/>
  <c:chart>
    <c:plotArea>
      <c:layout>
        <c:manualLayout>
          <c:layoutTarget val="inner"/>
          <c:xMode val="edge"/>
          <c:yMode val="edge"/>
          <c:x val="9.8822924569578377E-2"/>
          <c:y val="9.6329062341548727E-2"/>
          <c:w val="0.64470672374231919"/>
          <c:h val="0.77636840825899878"/>
        </c:manualLayout>
      </c:layout>
      <c:barChart>
        <c:barDir val="col"/>
        <c:grouping val="stacked"/>
        <c:ser>
          <c:idx val="0"/>
          <c:order val="1"/>
          <c:tx>
            <c:strRef>
              <c:f>Sheet1!$T$17</c:f>
              <c:strCache>
                <c:ptCount val="1"/>
                <c:pt idx="0">
                  <c:v>Production  _x000b_(old capacities)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dPt>
            <c:idx val="1"/>
            <c:spPr>
              <a:solidFill>
                <a:schemeClr val="bg2">
                  <a:lumMod val="50000"/>
                </a:schemeClr>
              </a:solidFill>
            </c:spPr>
          </c:dPt>
          <c:cat>
            <c:numRef>
              <c:f>Sheet1!$U$13:$AE$13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Sheet1!$U$17:$AE$17</c:f>
              <c:numCache>
                <c:formatCode>General</c:formatCode>
                <c:ptCount val="11"/>
                <c:pt idx="0">
                  <c:v>34885.631199999996</c:v>
                </c:pt>
                <c:pt idx="1">
                  <c:v>35149.675199999998</c:v>
                </c:pt>
                <c:pt idx="2">
                  <c:v>34614</c:v>
                </c:pt>
                <c:pt idx="3">
                  <c:v>34661</c:v>
                </c:pt>
                <c:pt idx="4">
                  <c:v>33074</c:v>
                </c:pt>
                <c:pt idx="5">
                  <c:v>31063</c:v>
                </c:pt>
                <c:pt idx="6">
                  <c:v>28129</c:v>
                </c:pt>
                <c:pt idx="7">
                  <c:v>25510</c:v>
                </c:pt>
                <c:pt idx="8">
                  <c:v>25669</c:v>
                </c:pt>
                <c:pt idx="9">
                  <c:v>25320</c:v>
                </c:pt>
                <c:pt idx="10">
                  <c:v>24293</c:v>
                </c:pt>
              </c:numCache>
            </c:numRef>
          </c:val>
        </c:ser>
        <c:ser>
          <c:idx val="3"/>
          <c:order val="2"/>
          <c:tx>
            <c:strRef>
              <c:f>Sheet1!$T$16</c:f>
              <c:strCache>
                <c:ptCount val="1"/>
                <c:pt idx="0">
                  <c:v>Production _x000b_(new capacities)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</c:spPr>
          <c:val>
            <c:numRef>
              <c:f>Sheet1!$U$16:$AE$16</c:f>
              <c:numCache>
                <c:formatCode>General</c:formatCode>
                <c:ptCount val="11"/>
                <c:pt idx="0">
                  <c:v>0</c:v>
                </c:pt>
                <c:pt idx="1">
                  <c:v>1393.7280000000001</c:v>
                </c:pt>
                <c:pt idx="2">
                  <c:v>2546.712</c:v>
                </c:pt>
                <c:pt idx="3">
                  <c:v>2458.1759999999999</c:v>
                </c:pt>
                <c:pt idx="4">
                  <c:v>5288.1032736000034</c:v>
                </c:pt>
                <c:pt idx="5">
                  <c:v>7512.2855808000004</c:v>
                </c:pt>
                <c:pt idx="6">
                  <c:v>9632.773939199993</c:v>
                </c:pt>
                <c:pt idx="7">
                  <c:v>12625.739510400002</c:v>
                </c:pt>
                <c:pt idx="8">
                  <c:v>12850.6270656</c:v>
                </c:pt>
                <c:pt idx="9">
                  <c:v>13589.430345599996</c:v>
                </c:pt>
                <c:pt idx="10">
                  <c:v>15176.152646399998</c:v>
                </c:pt>
              </c:numCache>
            </c:numRef>
          </c:val>
        </c:ser>
        <c:ser>
          <c:idx val="1"/>
          <c:order val="3"/>
          <c:tx>
            <c:strRef>
              <c:f>Sheet1!$T$15</c:f>
              <c:strCache>
                <c:ptCount val="1"/>
                <c:pt idx="0">
                  <c:v>Import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Sheet1!$U$13:$AE$13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Sheet1!$U$15:$AE$15</c:f>
              <c:numCache>
                <c:formatCode>0</c:formatCode>
                <c:ptCount val="11"/>
                <c:pt idx="0">
                  <c:v>2362.5106191485729</c:v>
                </c:pt>
                <c:pt idx="1">
                  <c:v>1028.9959352889055</c:v>
                </c:pt>
                <c:pt idx="2">
                  <c:v>751</c:v>
                </c:pt>
                <c:pt idx="3">
                  <c:v>1032.9705889898012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overlap val="100"/>
        <c:axId val="42557440"/>
        <c:axId val="42559360"/>
      </c:barChart>
      <c:lineChart>
        <c:grouping val="standard"/>
        <c:ser>
          <c:idx val="2"/>
          <c:order val="0"/>
          <c:tx>
            <c:strRef>
              <c:f>Sheet1!$T$18</c:f>
              <c:strCache>
                <c:ptCount val="1"/>
                <c:pt idx="0">
                  <c:v>Gross Consumption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triangle"/>
            <c:size val="9"/>
            <c:spPr>
              <a:solidFill>
                <a:srgbClr val="FFC000"/>
              </a:solidFill>
              <a:ln>
                <a:noFill/>
              </a:ln>
            </c:spPr>
          </c:marker>
          <c:val>
            <c:numRef>
              <c:f>Sheet1!$U$18:$AE$18</c:f>
              <c:numCache>
                <c:formatCode>0</c:formatCode>
                <c:ptCount val="11"/>
                <c:pt idx="0">
                  <c:v>35077.162211758347</c:v>
                </c:pt>
                <c:pt idx="1">
                  <c:v>35401.788769359657</c:v>
                </c:pt>
                <c:pt idx="2">
                  <c:v>35740.822780003575</c:v>
                </c:pt>
                <c:pt idx="3">
                  <c:v>35980.390284290341</c:v>
                </c:pt>
                <c:pt idx="4">
                  <c:v>36191.667748424654</c:v>
                </c:pt>
                <c:pt idx="5">
                  <c:v>36404.738612217225</c:v>
                </c:pt>
                <c:pt idx="6">
                  <c:v>36662.460582127867</c:v>
                </c:pt>
                <c:pt idx="7">
                  <c:v>37036.096644100078</c:v>
                </c:pt>
                <c:pt idx="8">
                  <c:v>37419.880177545841</c:v>
                </c:pt>
                <c:pt idx="9">
                  <c:v>37808.865331584784</c:v>
                </c:pt>
                <c:pt idx="10">
                  <c:v>38368.793936973525</c:v>
                </c:pt>
              </c:numCache>
            </c:numRef>
          </c:val>
        </c:ser>
        <c:marker val="1"/>
        <c:axId val="42557440"/>
        <c:axId val="42559360"/>
      </c:lineChart>
      <c:catAx>
        <c:axId val="42557440"/>
        <c:scaling>
          <c:orientation val="minMax"/>
        </c:scaling>
        <c:axPos val="b"/>
        <c:numFmt formatCode="General" sourceLinked="1"/>
        <c:tickLblPos val="nextTo"/>
        <c:spPr>
          <a:solidFill>
            <a:schemeClr val="bg1"/>
          </a:solidFill>
        </c:spPr>
        <c:txPr>
          <a:bodyPr/>
          <a:lstStyle/>
          <a:p>
            <a:pPr>
              <a:defRPr lang="sr-Latn-CS" sz="1000" b="1" baseline="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2559360"/>
        <c:crosses val="autoZero"/>
        <c:auto val="1"/>
        <c:lblAlgn val="ctr"/>
        <c:lblOffset val="100"/>
      </c:catAx>
      <c:valAx>
        <c:axId val="42559360"/>
        <c:scaling>
          <c:orientation val="minMax"/>
          <c:max val="40000"/>
          <c:min val="0"/>
        </c:scaling>
        <c:axPos val="l"/>
        <c:majorGridlines/>
        <c:numFmt formatCode="General" sourceLinked="1"/>
        <c:tickLblPos val="nextTo"/>
        <c:spPr>
          <a:solidFill>
            <a:schemeClr val="bg1"/>
          </a:solidFill>
        </c:spPr>
        <c:txPr>
          <a:bodyPr/>
          <a:lstStyle/>
          <a:p>
            <a:pPr>
              <a:defRPr lang="sr-Latn-CS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2557440"/>
        <c:crosses val="autoZero"/>
        <c:crossBetween val="between"/>
        <c:majorUnit val="5000"/>
      </c:valAx>
      <c:spPr>
        <a:solidFill>
          <a:schemeClr val="bg1"/>
        </a:solidFill>
      </c:spPr>
    </c:plotArea>
    <c:legend>
      <c:legendPos val="r"/>
      <c:legendEntry>
        <c:idx val="2"/>
        <c:txPr>
          <a:bodyPr/>
          <a:lstStyle/>
          <a:p>
            <a:pPr>
              <a:defRPr sz="12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egendEntry>
        <c:idx val="0"/>
        <c:txPr>
          <a:bodyPr/>
          <a:lstStyle/>
          <a:p>
            <a:pPr>
              <a:defRPr sz="12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2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4693025809994562"/>
          <c:y val="0.34297042869641298"/>
          <c:w val="0.20532256408820687"/>
          <c:h val="0.42517025371828537"/>
        </c:manualLayout>
      </c:layout>
      <c:spPr>
        <a:noFill/>
      </c:spPr>
      <c:txPr>
        <a:bodyPr/>
        <a:lstStyle/>
        <a:p>
          <a:pPr>
            <a:defRPr lang="sr-Latn-CS" sz="1200">
              <a:solidFill>
                <a:srgbClr val="000066"/>
              </a:solidFill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spPr>
    <a:solidFill>
      <a:sysClr val="window" lastClr="FFFFFF"/>
    </a:solidFill>
    <a:ln>
      <a:noFill/>
    </a:ln>
  </c:sp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9.7571741032370957E-2"/>
          <c:y val="9.7520955041910176E-2"/>
          <c:w val="0.70647393528363689"/>
          <c:h val="0.80912437558208461"/>
        </c:manualLayout>
      </c:layout>
      <c:barChart>
        <c:barDir val="col"/>
        <c:grouping val="clustered"/>
        <c:ser>
          <c:idx val="1"/>
          <c:order val="0"/>
          <c:tx>
            <c:strRef>
              <c:f>'[Chart in Microsoft Office PowerPoint]grafikoni 2001-2010'!$A$2</c:f>
              <c:strCache>
                <c:ptCount val="1"/>
                <c:pt idx="0">
                  <c:v>Investments</c:v>
                </c:pt>
              </c:strCache>
            </c:strRef>
          </c:tx>
          <c:spPr>
            <a:solidFill>
              <a:srgbClr val="C00000"/>
            </a:solidFill>
          </c:spPr>
          <c:cat>
            <c:numRef>
              <c:f>'[Chart in Microsoft Office PowerPoint]grafikoni 2001-2010'!$B$1:$M$1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'[Chart in Microsoft Office PowerPoint]grafikoni 2001-2010'!$B$2:$M$2</c:f>
              <c:numCache>
                <c:formatCode>#,##0.0</c:formatCode>
                <c:ptCount val="11"/>
                <c:pt idx="0">
                  <c:v>52.172548257908858</c:v>
                </c:pt>
                <c:pt idx="1">
                  <c:v>60.484679921848048</c:v>
                </c:pt>
                <c:pt idx="2">
                  <c:v>69.099719462815159</c:v>
                </c:pt>
                <c:pt idx="3">
                  <c:v>92.986837993124453</c:v>
                </c:pt>
                <c:pt idx="4">
                  <c:v>181.58254013007701</c:v>
                </c:pt>
                <c:pt idx="5">
                  <c:v>223.76914509188879</c:v>
                </c:pt>
                <c:pt idx="6">
                  <c:v>272.71727718009703</c:v>
                </c:pt>
                <c:pt idx="7">
                  <c:v>243.77650611242268</c:v>
                </c:pt>
                <c:pt idx="8">
                  <c:v>320</c:v>
                </c:pt>
                <c:pt idx="9">
                  <c:v>210</c:v>
                </c:pt>
                <c:pt idx="10">
                  <c:v>195</c:v>
                </c:pt>
              </c:numCache>
            </c:numRef>
          </c:val>
        </c:ser>
        <c:ser>
          <c:idx val="2"/>
          <c:order val="1"/>
          <c:tx>
            <c:strRef>
              <c:f>'[Chart in Microsoft Office PowerPoint]grafikoni 2001-2010'!$A$3</c:f>
              <c:strCache>
                <c:ptCount val="1"/>
                <c:pt idx="0">
                  <c:v>Maintenance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cat>
            <c:numRef>
              <c:f>'[Chart in Microsoft Office PowerPoint]grafikoni 2001-2010'!$B$1:$M$1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'[Chart in Microsoft Office PowerPoint]grafikoni 2001-2010'!$B$3:$M$3</c:f>
              <c:numCache>
                <c:formatCode>#,##0.0</c:formatCode>
                <c:ptCount val="11"/>
                <c:pt idx="0">
                  <c:v>152.26838096711697</c:v>
                </c:pt>
                <c:pt idx="1">
                  <c:v>140.72436118453814</c:v>
                </c:pt>
                <c:pt idx="2">
                  <c:v>139.64620535102762</c:v>
                </c:pt>
                <c:pt idx="3">
                  <c:v>158.39754068803046</c:v>
                </c:pt>
                <c:pt idx="4">
                  <c:v>189.71557700109085</c:v>
                </c:pt>
                <c:pt idx="5">
                  <c:v>220.807883544898</c:v>
                </c:pt>
                <c:pt idx="6">
                  <c:v>236.87889760857146</c:v>
                </c:pt>
                <c:pt idx="7">
                  <c:v>201.18461790186552</c:v>
                </c:pt>
                <c:pt idx="8">
                  <c:v>170</c:v>
                </c:pt>
                <c:pt idx="9">
                  <c:v>165</c:v>
                </c:pt>
                <c:pt idx="10">
                  <c:v>161</c:v>
                </c:pt>
              </c:numCache>
            </c:numRef>
          </c:val>
        </c:ser>
        <c:ser>
          <c:idx val="0"/>
          <c:order val="2"/>
          <c:tx>
            <c:strRef>
              <c:f>'[Chart in Microsoft Office PowerPoint]grafikoni 2001-2010'!$A$4</c:f>
              <c:strCache>
                <c:ptCount val="1"/>
                <c:pt idx="0">
                  <c:v>Other Investments </c:v>
                </c:pt>
              </c:strCache>
            </c:strRef>
          </c:tx>
          <c:val>
            <c:numRef>
              <c:f>'[Chart in Microsoft Office PowerPoint]grafikoni 2001-2010'!$C$4:$M$4</c:f>
              <c:numCache>
                <c:formatCode>0.0</c:formatCode>
                <c:ptCount val="11"/>
                <c:pt idx="0">
                  <c:v>22.767362888610524</c:v>
                </c:pt>
                <c:pt idx="1">
                  <c:v>25.098463778109792</c:v>
                </c:pt>
                <c:pt idx="2">
                  <c:v>43.681694400762687</c:v>
                </c:pt>
                <c:pt idx="3">
                  <c:v>34.05290044955165</c:v>
                </c:pt>
                <c:pt idx="4">
                  <c:v>26.026001125414751</c:v>
                </c:pt>
                <c:pt idx="5">
                  <c:v>33.276997919731087</c:v>
                </c:pt>
                <c:pt idx="6">
                  <c:v>52.611355012623754</c:v>
                </c:pt>
                <c:pt idx="7">
                  <c:v>51.650375372663355</c:v>
                </c:pt>
                <c:pt idx="8">
                  <c:v>64.658809999999988</c:v>
                </c:pt>
                <c:pt idx="9">
                  <c:v>51</c:v>
                </c:pt>
                <c:pt idx="10">
                  <c:v>48</c:v>
                </c:pt>
              </c:numCache>
            </c:numRef>
          </c:val>
        </c:ser>
        <c:axId val="42631552"/>
        <c:axId val="42633088"/>
      </c:barChart>
      <c:catAx>
        <c:axId val="426315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x-none"/>
            </a:pPr>
            <a:endParaRPr lang="en-US"/>
          </a:p>
        </c:txPr>
        <c:crossAx val="42633088"/>
        <c:crosses val="autoZero"/>
        <c:auto val="1"/>
        <c:lblAlgn val="ctr"/>
        <c:lblOffset val="100"/>
      </c:catAx>
      <c:valAx>
        <c:axId val="42633088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 lang="x-none"/>
                </a:pPr>
                <a:r>
                  <a:rPr lang="sr-Latn-CS" dirty="0" smtClean="0"/>
                  <a:t>mio</a:t>
                </a:r>
                <a:r>
                  <a:rPr lang="x-none" smtClean="0"/>
                  <a:t> </a:t>
                </a:r>
                <a:r>
                  <a:rPr lang="x-none"/>
                  <a:t>€</a:t>
                </a:r>
              </a:p>
            </c:rich>
          </c:tx>
          <c:layout>
            <c:manualLayout>
              <c:xMode val="edge"/>
              <c:yMode val="edge"/>
              <c:x val="4.4119968580569748E-2"/>
              <c:y val="7.0185420370840797E-3"/>
            </c:manualLayout>
          </c:layout>
        </c:title>
        <c:numFmt formatCode="#,##0.0" sourceLinked="1"/>
        <c:tickLblPos val="nextTo"/>
        <c:txPr>
          <a:bodyPr/>
          <a:lstStyle/>
          <a:p>
            <a:pPr>
              <a:defRPr lang="x-none"/>
            </a:pPr>
            <a:endParaRPr lang="en-US"/>
          </a:p>
        </c:txPr>
        <c:crossAx val="42631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98363890645057"/>
          <c:y val="0.21237761408856137"/>
          <c:w val="0.2201636109354943"/>
          <c:h val="0.57583032766065534"/>
        </c:manualLayout>
      </c:layout>
      <c:txPr>
        <a:bodyPr/>
        <a:lstStyle/>
        <a:p>
          <a:pPr>
            <a:defRPr lang="x-none"/>
          </a:pPr>
          <a:endParaRPr lang="en-US"/>
        </a:p>
      </c:txPr>
    </c:legend>
    <c:plotVisOnly val="1"/>
    <c:dispBlanksAs val="gap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0.03306</cdr:x>
      <cdr:y>0.01587</cdr:y>
    </cdr:from>
    <cdr:to>
      <cdr:x>0.10691</cdr:x>
      <cdr:y>0.07217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5752" y="71438"/>
          <a:ext cx="638357" cy="2533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Gill Sans MT"/>
            </a:defRPr>
          </a:lvl1pPr>
          <a:lvl2pPr marL="457200" indent="0">
            <a:defRPr sz="1100">
              <a:latin typeface="Gill Sans MT"/>
            </a:defRPr>
          </a:lvl2pPr>
          <a:lvl3pPr marL="914400" indent="0">
            <a:defRPr sz="1100">
              <a:latin typeface="Gill Sans MT"/>
            </a:defRPr>
          </a:lvl3pPr>
          <a:lvl4pPr marL="1371600" indent="0">
            <a:defRPr sz="1100">
              <a:latin typeface="Gill Sans MT"/>
            </a:defRPr>
          </a:lvl4pPr>
          <a:lvl5pPr marL="1828800" indent="0">
            <a:defRPr sz="1100">
              <a:latin typeface="Gill Sans MT"/>
            </a:defRPr>
          </a:lvl5pPr>
          <a:lvl6pPr marL="2286000" indent="0">
            <a:defRPr sz="1100">
              <a:latin typeface="Gill Sans MT"/>
            </a:defRPr>
          </a:lvl6pPr>
          <a:lvl7pPr marL="2743200" indent="0">
            <a:defRPr sz="1100">
              <a:latin typeface="Gill Sans MT"/>
            </a:defRPr>
          </a:lvl7pPr>
          <a:lvl8pPr marL="3200400" indent="0">
            <a:defRPr sz="1100">
              <a:latin typeface="Gill Sans MT"/>
            </a:defRPr>
          </a:lvl8pPr>
          <a:lvl9pPr marL="3657600" indent="0">
            <a:defRPr sz="1100">
              <a:latin typeface="Gill Sans MT"/>
            </a:defRPr>
          </a:lvl9pPr>
        </a:lstStyle>
        <a:p xmlns:a="http://schemas.openxmlformats.org/drawingml/2006/main">
          <a:r>
            <a:rPr lang="sr-Latn-CS" sz="900" b="1" dirty="0">
              <a:solidFill>
                <a:srgbClr val="000066"/>
              </a:solidFill>
            </a:rPr>
            <a:t>GWh</a:t>
          </a:r>
          <a:endParaRPr lang="en-US" sz="900" b="1" dirty="0">
            <a:solidFill>
              <a:srgbClr val="000066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3" tIns="45691" rIns="91383" bIns="45691" numCol="1" anchor="t" anchorCtr="0" compatLnSpc="1">
            <a:prstTxWarp prst="textNoShape">
              <a:avLst/>
            </a:prstTxWarp>
          </a:bodyPr>
          <a:lstStyle>
            <a:lvl1pPr defTabSz="909638"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3" tIns="45691" rIns="91383" bIns="45691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fld id="{1EDBA89B-274D-4CF6-BC6D-0424FB8987E2}" type="datetimeFigureOut">
              <a:rPr lang="en-US"/>
              <a:pPr>
                <a:defRPr/>
              </a:pPr>
              <a:t>4/14/2013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3" tIns="45691" rIns="91383" bIns="45691" numCol="1" anchor="b" anchorCtr="0" compatLnSpc="1">
            <a:prstTxWarp prst="textNoShape">
              <a:avLst/>
            </a:prstTxWarp>
          </a:bodyPr>
          <a:lstStyle>
            <a:lvl1pPr defTabSz="909638"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3" tIns="45691" rIns="91383" bIns="45691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fld id="{471A221B-89BB-41F7-A6E7-AB67F0E4FF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51275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3" tIns="45691" rIns="91383" bIns="45691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fld id="{26A7E2F2-7EDC-45D1-B10C-AD72A8E8E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65" tIns="45482" rIns="90965" bIns="45482" numCol="1" anchor="b" anchorCtr="0" compatLnSpc="1">
            <a:prstTxWarp prst="textNoShape">
              <a:avLst/>
            </a:prstTxWarp>
          </a:bodyPr>
          <a:lstStyle>
            <a:lvl1pPr defTabSz="909638">
              <a:defRPr sz="1200"/>
            </a:lvl1pPr>
          </a:lstStyle>
          <a:p>
            <a:pPr>
              <a:defRPr/>
            </a:pPr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sr-Latn-C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824582-02E9-4D31-A75C-04995FDBC04A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 txBox="1">
            <a:spLocks noGrp="1" noChangeArrowheads="1"/>
          </p:cNvSpPr>
          <p:nvPr/>
        </p:nvSpPr>
        <p:spPr bwMode="auto">
          <a:xfrm>
            <a:off x="3851275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3" tIns="45691" rIns="91383" bIns="45691" anchor="b"/>
          <a:lstStyle/>
          <a:p>
            <a:pPr algn="r" defTabSz="909638"/>
            <a:fld id="{CB2025BF-338E-47F1-A923-A7B26102BA09}" type="slidenum">
              <a:rPr lang="en-US" sz="1200" b="0">
                <a:latin typeface="Calibri" pitchFamily="34" charset="0"/>
              </a:rPr>
              <a:pPr algn="r" defTabSz="909638"/>
              <a:t>2</a:t>
            </a:fld>
            <a:endParaRPr lang="en-US" sz="1200" b="0" dirty="0">
              <a:latin typeface="Calibri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6463"/>
            <a:ext cx="5437187" cy="44672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965" tIns="45482" rIns="90965" bIns="45482"/>
          <a:lstStyle/>
          <a:p>
            <a:pPr eaLnBrk="1" hangingPunct="1"/>
            <a:endParaRPr lang="sr-Latn-C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1038" y="4716463"/>
            <a:ext cx="5437187" cy="44672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965" tIns="45482" rIns="90965" bIns="45482"/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F73D5-A865-40CF-909A-FF9E91C4E2E8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1038" y="4716463"/>
            <a:ext cx="5435600" cy="44672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3851275" y="9431338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FC24999-A449-47FD-991D-BB24535686F2}" type="slidenum">
              <a:rPr lang="en-US" sz="1200">
                <a:latin typeface="+mn-lt"/>
                <a:cs typeface="+mn-cs"/>
              </a:rPr>
              <a:pPr algn="r">
                <a:defRPr/>
              </a:pPr>
              <a:t>4</a:t>
            </a:fld>
            <a:endParaRPr lang="en-US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51277" y="9431338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3" tIns="45691" rIns="91383" bIns="45691" anchor="b"/>
          <a:lstStyle>
            <a:lvl1pPr defTabSz="909638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9638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9638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9638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9638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C7603A3A-ED1B-4677-9119-AE939CEB9A5E}" type="slidenum">
              <a:rPr lang="en-US" sz="1200" b="0">
                <a:latin typeface="Calibri" pitchFamily="34" charset="0"/>
              </a:rPr>
              <a:pPr algn="r" eaLnBrk="1" hangingPunct="1"/>
              <a:t>5</a:t>
            </a:fld>
            <a:endParaRPr lang="en-US" sz="1200" b="0">
              <a:latin typeface="Calibri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9" y="4716464"/>
            <a:ext cx="5437187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65" tIns="45482" rIns="90965" bIns="45482"/>
          <a:lstStyle/>
          <a:p>
            <a:pPr eaLnBrk="1" hangingPunct="1"/>
            <a:endParaRPr lang="sr-Latn-C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1038" y="4716463"/>
            <a:ext cx="5437187" cy="44672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965" tIns="45482" rIns="90965" bIns="45482"/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32771" name="Slide Number Placeholder 3"/>
          <p:cNvSpPr txBox="1">
            <a:spLocks noGrp="1"/>
          </p:cNvSpPr>
          <p:nvPr/>
        </p:nvSpPr>
        <p:spPr bwMode="auto">
          <a:xfrm>
            <a:off x="3851275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3" tIns="45691" rIns="91383" bIns="45691" anchor="b"/>
          <a:lstStyle/>
          <a:p>
            <a:pPr algn="r" defTabSz="909638"/>
            <a:fld id="{CFCC2C3C-0C8D-407E-8645-C38DDC82988C}" type="slidenum">
              <a:rPr lang="en-US" sz="1200" b="0">
                <a:latin typeface="Calibri" pitchFamily="34" charset="0"/>
              </a:rPr>
              <a:pPr algn="r" defTabSz="909638"/>
              <a:t>6</a:t>
            </a:fld>
            <a:endParaRPr lang="en-US" sz="1200" b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AFE111-5A32-41B3-B1DA-ED452A63F37D}" type="slidenum">
              <a:rPr lang="sr-Cyrl-CS" smtClean="0">
                <a:cs typeface="Arial" pitchFamily="34" charset="0"/>
              </a:rPr>
              <a:pPr>
                <a:defRPr/>
              </a:pPr>
              <a:t>11</a:t>
            </a:fld>
            <a:endParaRPr lang="sr-Cyrl-C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5700" cy="37242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1038" y="4716463"/>
            <a:ext cx="5437187" cy="44672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965" tIns="45482" rIns="90965" bIns="45482"/>
          <a:lstStyle/>
          <a:p>
            <a:endParaRPr lang="sr-Latn-CS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F4066D-8EC3-48FF-A6AA-C9702A6DCC8E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 baseline="0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 baseline="0">
                <a:latin typeface="Arial" pitchFamily="34" charset="0"/>
              </a:defRPr>
            </a:lvl1pPr>
          </a:lstStyle>
          <a:p>
            <a:pPr>
              <a:defRPr/>
            </a:pPr>
            <a:fld id="{FD50519E-0E39-43D0-8738-060F73240320}" type="datetime1">
              <a:rPr lang="en-US"/>
              <a:pPr>
                <a:defRPr/>
              </a:pPr>
              <a:t>4/14/2013</a:t>
            </a:fld>
            <a:endParaRPr lang="en-US" dirty="0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PE Electric Power Industry of Serbia</a:t>
            </a:r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pPr>
              <a:defRPr/>
            </a:pPr>
            <a:fld id="{4063E8B7-5F76-42A2-A252-11F2E6C0F2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pPr>
              <a:defRPr/>
            </a:pPr>
            <a:fld id="{1AB80855-6A0A-478C-A885-18E0C9CA36F6}" type="datetime1">
              <a:rPr lang="en-US"/>
              <a:pPr>
                <a:defRPr/>
              </a:pPr>
              <a:t>4/14/2013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PE Electric Power Industry of Serbia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pPr>
              <a:defRPr/>
            </a:pPr>
            <a:fld id="{848FCF39-E2F5-4BDD-96EA-D5318E50C7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pPr>
              <a:defRPr/>
            </a:pPr>
            <a:fld id="{06532A1E-7EA7-4801-86BD-CD7F0645EB8F}" type="datetime1">
              <a:rPr lang="en-US"/>
              <a:pPr>
                <a:defRPr/>
              </a:pPr>
              <a:t>4/14/2013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PE Electric Power Industry of Serbia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pPr>
              <a:defRPr/>
            </a:pPr>
            <a:fld id="{C8742108-B79E-4408-81B1-4C696E0DA3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pPr>
              <a:defRPr/>
            </a:pPr>
            <a:fld id="{AF00C270-CD78-48CE-9433-4A18281CCCC4}" type="datetime1">
              <a:rPr lang="en-US"/>
              <a:pPr>
                <a:defRPr/>
              </a:pPr>
              <a:t>4/14/2013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PE Electric Power Industry of Serbia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pPr>
              <a:defRPr/>
            </a:pPr>
            <a:fld id="{1A871E28-D10C-4BF9-AA8B-82DEF3F05F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4910138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101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5D2A8-7C60-488F-962C-FCF2D36C962F}" type="datetime1">
              <a:rPr lang="en-US"/>
              <a:pPr>
                <a:defRPr/>
              </a:pPr>
              <a:t>4/14/2013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 Electric Power Industry of Serbia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D7F8C-122A-43FA-821E-58036871A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EBC02-C8B6-4267-B992-1F7C3E480854}" type="datetime1">
              <a:rPr lang="en-US"/>
              <a:pPr>
                <a:defRPr/>
              </a:pPr>
              <a:t>4/14/2013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 Electric Power Industry of Serbia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F8306-1D70-4E22-B7D2-864B49418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AD9B8-7F28-4C2C-B85A-7190E87536A6}" type="datetime1">
              <a:rPr lang="en-US"/>
              <a:pPr>
                <a:defRPr/>
              </a:pPr>
              <a:t>4/14/2013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 Electric Power Industry of Serbia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7A135-AE8E-4479-8818-E9AFD6173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pPr>
              <a:defRPr/>
            </a:pPr>
            <a:fld id="{1DB3701B-EEAF-474C-B2EA-CE6A5C6EABE7}" type="datetime1">
              <a:rPr lang="en-US"/>
              <a:pPr>
                <a:defRPr/>
              </a:pPr>
              <a:t>4/14/2013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PE Electric Power Industry of Serbia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B5823-6C93-446D-9EFB-A6282B8FC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2098D-FE39-4D8A-962B-B9572F6F1805}" type="datetime1">
              <a:rPr lang="en-US"/>
              <a:pPr>
                <a:defRPr/>
              </a:pPr>
              <a:t>4/14/2013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 Electric Power Industry of Serbia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9233A-0140-453D-A587-57ECBC177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 baseline="0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27B02-3E91-4CAE-B866-B97006E53DB5}" type="datetime1">
              <a:rPr lang="en-US"/>
              <a:pPr>
                <a:defRPr/>
              </a:pPr>
              <a:t>4/14/2013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 Electric Power Industry of Serbia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7072E-5190-41BA-9355-2C555C7D1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CD4DC-8A47-40DF-BF5F-512DBB3A7BEC}" type="datetime1">
              <a:rPr lang="en-US"/>
              <a:pPr>
                <a:defRPr/>
              </a:pPr>
              <a:t>4/14/2013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 Electric Power Industry of Serbia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99372-4B29-4FA1-BBF7-F21870EFD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pPr>
              <a:defRPr/>
            </a:pPr>
            <a:fld id="{15693365-F571-490D-81CF-2228D5CC2E67}" type="datetime1">
              <a:rPr lang="en-US"/>
              <a:pPr>
                <a:defRPr/>
              </a:pPr>
              <a:t>4/14/2013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PE Electric Power Industry of Serbia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pPr>
              <a:defRPr/>
            </a:pPr>
            <a:fld id="{8AB25A97-3342-4187-933F-1136ECB8E5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latin typeface="+mn-lt"/>
              <a:cs typeface="+mn-cs"/>
            </a:endParaRPr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CFCBD-472B-42C3-9046-D7DE98DFA02A}" type="datetime1">
              <a:rPr lang="en-US"/>
              <a:pPr>
                <a:defRPr/>
              </a:pPr>
              <a:t>4/14/2013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 Electric Power Industry of Serbia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98368-A91A-4603-AF24-3C187DC54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pPr>
              <a:defRPr/>
            </a:pPr>
            <a:fld id="{B06BB54F-EB17-480F-AF31-16F5EA9CFA0B}" type="datetime1">
              <a:rPr lang="en-US"/>
              <a:pPr>
                <a:defRPr/>
              </a:pPr>
              <a:t>4/14/2013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PE Electric Power Industry of Serbia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pPr>
              <a:defRPr/>
            </a:pPr>
            <a:fld id="{74BE464A-78BE-4991-BE95-282E1AD9A8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5FC70A-3A53-4736-B83B-E2BB555F0810}" type="datetime1">
              <a:rPr lang="en-US"/>
              <a:pPr>
                <a:defRPr/>
              </a:pPr>
              <a:t>4/14/2013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PE Electric Power Industry of Serbia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2A704A-0B61-4928-8ED0-BD25FB738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0" r:id="rId2"/>
    <p:sldLayoutId id="2147483676" r:id="rId3"/>
    <p:sldLayoutId id="2147483671" r:id="rId4"/>
    <p:sldLayoutId id="2147483672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73" r:id="rId13"/>
    <p:sldLayoutId id="2147483674" r:id="rId1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Arial" pitchFamily="34" charset="0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neptun/Gallery/&#1055;&#1044;%20&#1032;&#1091;&#1075;&#1086;&#1080;&#1089;&#1090;&#1086;&#1082;/IMG_0086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neptun/Gallery/&#1055;&#1044;%20&#1032;&#1091;&#1075;&#1086;&#1080;&#1089;&#1090;&#1086;&#1082;/IMG_0086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>
          <a:xfrm>
            <a:off x="468313" y="3789363"/>
            <a:ext cx="7634287" cy="1068387"/>
          </a:xfrm>
        </p:spPr>
        <p:txBody>
          <a:bodyPr/>
          <a:lstStyle/>
          <a:p>
            <a:pPr eaLnBrk="1" hangingPunct="1"/>
            <a:r>
              <a:rPr lang="sr-Cyrl-CS" sz="2600" b="1" smtClean="0">
                <a:solidFill>
                  <a:srgbClr val="000066"/>
                </a:solidFill>
                <a:latin typeface="Arial" charset="0"/>
                <a:cs typeface="Arial" charset="0"/>
              </a:rPr>
              <a:t/>
            </a:r>
            <a:br>
              <a:rPr lang="sr-Cyrl-CS" sz="2600" b="1" smtClean="0">
                <a:solidFill>
                  <a:srgbClr val="000066"/>
                </a:solidFill>
                <a:latin typeface="Arial" charset="0"/>
                <a:cs typeface="Arial" charset="0"/>
              </a:rPr>
            </a:br>
            <a:r>
              <a:rPr lang="en-US" sz="2000" b="1" dirty="0" smtClean="0">
                <a:solidFill>
                  <a:srgbClr val="002060"/>
                </a:solidFill>
                <a:latin typeface="Arial" charset="0"/>
              </a:rPr>
              <a:t>CURRENT STATUS AND NEW INVESTMENTS OF THE ELECTRIC POWER INDUSTRY OF SERBIA</a:t>
            </a:r>
            <a:endParaRPr lang="en-US" sz="2000" b="1" dirty="0" smtClean="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6013" y="5229225"/>
            <a:ext cx="6985000" cy="301625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600" dirty="0" err="1" smtClean="0">
                <a:solidFill>
                  <a:srgbClr val="000066"/>
                </a:solidFill>
                <a:latin typeface="Arial" charset="0"/>
                <a:cs typeface="Arial" charset="0"/>
              </a:rPr>
              <a:t>Dusan</a:t>
            </a:r>
            <a:r>
              <a:rPr lang="en-US" sz="1600" smtClean="0">
                <a:solidFill>
                  <a:srgbClr val="000066"/>
                </a:solidFill>
                <a:latin typeface="Arial" charset="0"/>
                <a:cs typeface="Arial" charset="0"/>
              </a:rPr>
              <a:t> Zivkovic, Head of Investment EPS  </a:t>
            </a:r>
            <a:endParaRPr lang="sr-Cyrl-CS" sz="1600" smtClean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mtClean="0">
              <a:solidFill>
                <a:srgbClr val="000066"/>
              </a:solidFill>
              <a:latin typeface="Gill Sans MT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187450" y="620713"/>
            <a:ext cx="5722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r>
              <a:rPr lang="en-US" sz="2000" dirty="0">
                <a:solidFill>
                  <a:srgbClr val="000066"/>
                </a:solidFill>
              </a:rPr>
              <a:t>PE ELECTRIC POWER INDUSTRY OF SERBIA</a:t>
            </a:r>
            <a:endParaRPr lang="sr-Cyrl-CS" sz="2000" dirty="0">
              <a:solidFill>
                <a:srgbClr val="000066"/>
              </a:solidFill>
            </a:endParaRPr>
          </a:p>
        </p:txBody>
      </p:sp>
      <p:pic>
        <p:nvPicPr>
          <p:cNvPr id="18436" name="Picture 8" descr="znak-EPS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27888" y="476250"/>
            <a:ext cx="9842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3000375" y="5973763"/>
            <a:ext cx="52466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en-US" sz="1600" b="0" dirty="0">
                <a:solidFill>
                  <a:srgbClr val="000066"/>
                </a:solidFill>
              </a:rPr>
              <a:t>   </a:t>
            </a:r>
            <a:r>
              <a:rPr lang="sr-Latn-CS" sz="1600" b="0" dirty="0" smtClean="0">
                <a:solidFill>
                  <a:srgbClr val="000066"/>
                </a:solidFill>
              </a:rPr>
              <a:t>April,</a:t>
            </a:r>
            <a:r>
              <a:rPr lang="nb-NO" sz="1600" b="0" baseline="30000" dirty="0" smtClean="0">
                <a:solidFill>
                  <a:srgbClr val="000066"/>
                </a:solidFill>
              </a:rPr>
              <a:t> </a:t>
            </a:r>
            <a:r>
              <a:rPr lang="nb-NO" sz="1600" b="0" dirty="0" smtClean="0">
                <a:solidFill>
                  <a:srgbClr val="000066"/>
                </a:solidFill>
              </a:rPr>
              <a:t>201</a:t>
            </a:r>
            <a:r>
              <a:rPr lang="sr-Latn-CS" sz="1600" b="0" dirty="0" smtClean="0">
                <a:solidFill>
                  <a:srgbClr val="000066"/>
                </a:solidFill>
              </a:rPr>
              <a:t>3</a:t>
            </a:r>
            <a:endParaRPr lang="sr-Latn-CS" sz="1600" b="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r-Latn-C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Most important projects in EPS from </a:t>
            </a:r>
            <a:r>
              <a:rPr lang="x-none" sz="28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201</a:t>
            </a:r>
            <a:r>
              <a:rPr lang="sr-Latn-C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2</a:t>
            </a:r>
            <a:endParaRPr lang="en-US" sz="2800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72755777"/>
              </p:ext>
            </p:extLst>
          </p:nvPr>
        </p:nvGraphicFramePr>
        <p:xfrm>
          <a:off x="357158" y="1285860"/>
          <a:ext cx="8568952" cy="540828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5214974"/>
                <a:gridCol w="818878"/>
                <a:gridCol w="2535100"/>
              </a:tblGrid>
              <a:tr h="336934">
                <a:tc>
                  <a:txBody>
                    <a:bodyPr/>
                    <a:lstStyle/>
                    <a:p>
                      <a:pPr marL="1117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x-none" sz="18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8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Mio</a:t>
                      </a:r>
                      <a:r>
                        <a:rPr lang="x-none" sz="1800" b="1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x-none" sz="18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€</a:t>
                      </a:r>
                      <a:endParaRPr lang="x-none" sz="18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8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Financing source</a:t>
                      </a:r>
                      <a:endParaRPr lang="x-none" sz="18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56216">
                <a:tc>
                  <a:txBody>
                    <a:bodyPr/>
                    <a:lstStyle/>
                    <a:p>
                      <a:pPr marL="39751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Courier New" pitchFamily="49" charset="0"/>
                        <a:buChar char="o"/>
                      </a:pPr>
                      <a:r>
                        <a:rPr lang="sr-Latn-CS" sz="16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FGD on TENT </a:t>
                      </a:r>
                      <a:r>
                        <a:rPr lang="x-none" sz="160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А3</a:t>
                      </a:r>
                      <a:r>
                        <a:rPr lang="sr-Latn-CS" sz="16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A4, A5,A</a:t>
                      </a:r>
                      <a:r>
                        <a:rPr lang="x-none" sz="160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x-none" sz="16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  <a:r>
                        <a:rPr lang="sr-Latn-CS" sz="16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TENT B1,</a:t>
                      </a:r>
                      <a:r>
                        <a:rPr lang="sr-Latn-CS" sz="16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B2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  <a:r>
                        <a:rPr lang="x-none" sz="160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sr-Latn-CS" sz="16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TPP Kostolac B1, B2</a:t>
                      </a:r>
                      <a:endParaRPr lang="x-none" sz="16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6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503</a:t>
                      </a:r>
                      <a:endParaRPr lang="x-none" sz="16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6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jica loan</a:t>
                      </a:r>
                    </a:p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6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China loan</a:t>
                      </a:r>
                      <a:endParaRPr lang="x-none" sz="16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47777">
                <a:tc>
                  <a:txBody>
                    <a:bodyPr/>
                    <a:lstStyle/>
                    <a:p>
                      <a:pPr marL="39751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sr-Latn-CS" sz="16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Reconstruction of distribution network</a:t>
                      </a:r>
                      <a:r>
                        <a:rPr lang="x-none" sz="1600" b="1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– </a:t>
                      </a:r>
                      <a:r>
                        <a:rPr lang="sr-Latn-CS" sz="16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110</a:t>
                      </a:r>
                      <a:r>
                        <a:rPr lang="x-none" sz="1600" b="1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kV</a:t>
                      </a:r>
                      <a:endParaRPr lang="x-none" sz="16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6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90</a:t>
                      </a:r>
                      <a:endParaRPr lang="x-none" sz="16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6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x-none" sz="16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47777">
                <a:tc>
                  <a:txBody>
                    <a:bodyPr/>
                    <a:lstStyle/>
                    <a:p>
                      <a:pPr marL="39751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Courier New" pitchFamily="49" charset="0"/>
                        <a:buChar char="o"/>
                      </a:pPr>
                      <a:r>
                        <a:rPr lang="sr-Latn-CS" sz="16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Smart</a:t>
                      </a:r>
                      <a:r>
                        <a:rPr lang="sr-Latn-CS" sz="16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metering</a:t>
                      </a:r>
                      <a:endParaRPr lang="x-none" sz="16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6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80</a:t>
                      </a:r>
                      <a:endParaRPr lang="x-none" sz="16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EIB</a:t>
                      </a:r>
                      <a:r>
                        <a:rPr lang="x-none" sz="16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&amp;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EBRD</a:t>
                      </a:r>
                      <a:r>
                        <a:rPr lang="x-none" sz="160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x-none" sz="16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44940">
                <a:tc>
                  <a:txBody>
                    <a:bodyPr/>
                    <a:lstStyle/>
                    <a:p>
                      <a:pPr marL="39751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Courier New" pitchFamily="49" charset="0"/>
                        <a:buChar char="o"/>
                      </a:pPr>
                      <a:r>
                        <a:rPr lang="sr-Latn-CS" sz="16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BTO system,</a:t>
                      </a:r>
                      <a:r>
                        <a:rPr lang="sr-Latn-CS" sz="16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spreader and coal management system in CM Kolubara</a:t>
                      </a:r>
                      <a:endParaRPr lang="x-none" sz="16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6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140</a:t>
                      </a:r>
                      <a:endParaRPr lang="x-none" sz="16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EBRD</a:t>
                      </a:r>
                      <a:r>
                        <a:rPr lang="x-none" sz="160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sr-Latn-CS" sz="16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</a:t>
                      </a:r>
                      <a:r>
                        <a:rPr lang="en-US" sz="1600" dirty="0" err="1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KfW</a:t>
                      </a:r>
                      <a:r>
                        <a:rPr lang="x-none" sz="160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x-none" sz="16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36934">
                <a:tc>
                  <a:txBody>
                    <a:bodyPr/>
                    <a:lstStyle/>
                    <a:p>
                      <a:pPr marL="39751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Courier New" pitchFamily="49" charset="0"/>
                        <a:buChar char="o"/>
                      </a:pPr>
                      <a:r>
                        <a:rPr lang="sr-Latn-CS" sz="16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  projects –</a:t>
                      </a:r>
                      <a:r>
                        <a:rPr lang="sr-Latn-CS" sz="16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SHPP</a:t>
                      </a:r>
                      <a:endParaRPr lang="x-none" sz="16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60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  <a:endParaRPr lang="x-none" sz="16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EBRD</a:t>
                      </a:r>
                      <a:r>
                        <a:rPr lang="x-none" sz="16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(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sr-Latn-CS" sz="16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faze 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€</a:t>
                      </a:r>
                      <a:r>
                        <a:rPr lang="x-none" sz="1600" baseline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45 </a:t>
                      </a:r>
                      <a:r>
                        <a:rPr lang="sr-Latn-CS" sz="16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mio</a:t>
                      </a:r>
                      <a:r>
                        <a:rPr lang="x-none" sz="1600" baseline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  <a:endParaRPr lang="x-none" sz="16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36934">
                <a:tc>
                  <a:txBody>
                    <a:bodyPr/>
                    <a:lstStyle/>
                    <a:p>
                      <a:pPr marL="39751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Courier New" pitchFamily="49" charset="0"/>
                        <a:buChar char="o"/>
                      </a:pPr>
                      <a:r>
                        <a:rPr lang="sr-Latn-CS" sz="16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Rehabilitation of HPP Zvornik</a:t>
                      </a:r>
                      <a:endParaRPr lang="x-none" sz="16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6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70</a:t>
                      </a:r>
                      <a:endParaRPr lang="x-none" sz="16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KfW</a:t>
                      </a:r>
                      <a:endParaRPr lang="x-none" sz="16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36934">
                <a:tc>
                  <a:txBody>
                    <a:bodyPr/>
                    <a:lstStyle/>
                    <a:p>
                      <a:pPr marL="39751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Courier New" pitchFamily="49" charset="0"/>
                        <a:buChar char="o"/>
                      </a:pPr>
                      <a:r>
                        <a:rPr lang="sr-Latn-CS" sz="16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Rehabilitation</a:t>
                      </a:r>
                      <a:r>
                        <a:rPr lang="sr-Latn-CS" sz="16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of TPP Kostolac B1</a:t>
                      </a:r>
                      <a:endParaRPr lang="x-none" sz="16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6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84</a:t>
                      </a:r>
                      <a:endParaRPr lang="x-none" sz="16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6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China loan</a:t>
                      </a:r>
                      <a:endParaRPr lang="x-none" sz="16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829526">
                <a:tc>
                  <a:txBody>
                    <a:bodyPr/>
                    <a:lstStyle/>
                    <a:p>
                      <a:pPr marL="39751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sr-Latn-CS" sz="16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NOx emision</a:t>
                      </a:r>
                      <a:r>
                        <a:rPr lang="sr-Latn-CS" sz="16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reduction on TPP</a:t>
                      </a:r>
                      <a:r>
                        <a:rPr lang="x-none" sz="1600" baseline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sr-Latn-CS" sz="16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TENT</a:t>
                      </a:r>
                      <a:r>
                        <a:rPr lang="x-none" sz="160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А3-6; </a:t>
                      </a:r>
                      <a:endParaRPr lang="sr-Latn-CS" sz="1600" dirty="0" smtClean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9751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Courier New" pitchFamily="49" charset="0"/>
                        <a:buNone/>
                        <a:tabLst/>
                        <a:defRPr/>
                      </a:pPr>
                      <a:r>
                        <a:rPr lang="sr-Latn-CS" sz="16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TPP TENT  B1, B2 </a:t>
                      </a:r>
                    </a:p>
                    <a:p>
                      <a:pPr marL="39751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Courier New" pitchFamily="49" charset="0"/>
                        <a:buNone/>
                        <a:tabLst/>
                        <a:defRPr/>
                      </a:pPr>
                      <a:r>
                        <a:rPr lang="sr-Latn-CS" sz="16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TPP Kostolac B1, B2</a:t>
                      </a:r>
                      <a:endParaRPr lang="x-none" sz="1600" dirty="0" smtClean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6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60</a:t>
                      </a:r>
                      <a:endParaRPr lang="x-none" sz="16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sz="16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IPA</a:t>
                      </a:r>
                    </a:p>
                    <a:p>
                      <a:pPr marL="2159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IPA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sr-Latn-CS" sz="1600" baseline="0" dirty="0" smtClean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2159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sz="16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China loan</a:t>
                      </a:r>
                      <a:r>
                        <a:rPr lang="x-none" sz="160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x-none" sz="16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44940">
                <a:tc>
                  <a:txBody>
                    <a:bodyPr/>
                    <a:lstStyle/>
                    <a:p>
                      <a:pPr marL="39751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Courier New" pitchFamily="49" charset="0"/>
                        <a:buChar char="o"/>
                      </a:pPr>
                      <a:r>
                        <a:rPr lang="sr-Latn-CS" sz="16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Reconstruction of ash disposal system on the TPP TENT </a:t>
                      </a:r>
                      <a:r>
                        <a:rPr lang="x-none" sz="160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x-none" sz="16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6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x-none" sz="16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KfW</a:t>
                      </a:r>
                      <a:endParaRPr lang="x-none" sz="16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829526">
                <a:tc>
                  <a:txBody>
                    <a:bodyPr/>
                    <a:lstStyle/>
                    <a:p>
                      <a:pPr marL="39751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Courier New" pitchFamily="49" charset="0"/>
                        <a:buChar char="o"/>
                      </a:pPr>
                      <a:r>
                        <a:rPr lang="sr-Latn-CS" sz="16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Electrostatic percipitators on TPP TENT A</a:t>
                      </a:r>
                      <a:r>
                        <a:rPr lang="x-none" sz="160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</a:t>
                      </a:r>
                      <a:r>
                        <a:rPr lang="sr-Latn-CS" sz="16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x-none" sz="160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x-none" sz="16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  <a:r>
                        <a:rPr lang="sr-Latn-CS" sz="16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TPP TENT B1, B2, </a:t>
                      </a:r>
                    </a:p>
                    <a:p>
                      <a:pPr marL="39751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Courier New" pitchFamily="49" charset="0"/>
                        <a:buNone/>
                      </a:pPr>
                      <a:r>
                        <a:rPr lang="sr-Latn-CS" sz="16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TPP Kostolac B1, B2</a:t>
                      </a:r>
                      <a:endParaRPr lang="x-none" sz="16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6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  <a:endParaRPr lang="x-none" sz="16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600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IPA</a:t>
                      </a:r>
                      <a:endParaRPr kumimoji="0" lang="sr-Latn-CS" sz="1600" kern="1200" dirty="0" smtClean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sr-Latn-CS" sz="1600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IPA</a:t>
                      </a:r>
                    </a:p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sr-Latn-CS" sz="1600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China</a:t>
                      </a:r>
                      <a:r>
                        <a:rPr kumimoji="0" lang="sr-Latn-CS" sz="160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loan</a:t>
                      </a:r>
                      <a:endParaRPr lang="x-none" sz="16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2732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42852"/>
            <a:ext cx="8352928" cy="990600"/>
          </a:xfrm>
        </p:spPr>
        <p:txBody>
          <a:bodyPr/>
          <a:lstStyle/>
          <a:p>
            <a:pPr eaLnBrk="1" hangingPunct="1"/>
            <a:r>
              <a:rPr lang="sr-Latn-CS" sz="2800" b="1" dirty="0" smtClean="0">
                <a:solidFill>
                  <a:srgbClr val="000066"/>
                </a:solidFill>
              </a:rPr>
              <a:t>Investments in new genaration in EPS </a:t>
            </a:r>
            <a:endParaRPr lang="sr-Latn-CS" sz="2800" b="1" dirty="0">
              <a:solidFill>
                <a:srgbClr val="000066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90630393"/>
              </p:ext>
            </p:extLst>
          </p:nvPr>
        </p:nvGraphicFramePr>
        <p:xfrm>
          <a:off x="467543" y="1571612"/>
          <a:ext cx="8176423" cy="438814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5975492"/>
                <a:gridCol w="2200931"/>
              </a:tblGrid>
              <a:tr h="548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x-none" sz="18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sr-Latn-CS" sz="18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Mio</a:t>
                      </a:r>
                      <a:r>
                        <a:rPr lang="sr-Cyrl-CS" sz="18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sr-Cyrl-CS" sz="18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€</a:t>
                      </a:r>
                      <a:endParaRPr lang="x-none" sz="18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970">
                <a:tc>
                  <a:txBody>
                    <a:bodyPr/>
                    <a:lstStyle/>
                    <a:p>
                      <a:pPr marL="5143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Courier New" pitchFamily="49" charset="0"/>
                        <a:buChar char="o"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sr-Latn-CS" sz="18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TPP Kolubara B</a:t>
                      </a:r>
                      <a:r>
                        <a:rPr lang="x-none" sz="180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x-none" sz="18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sr-Latn-CS" sz="18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x-none" sz="180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sr-Latn-CS" sz="18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x-none" sz="180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  <a:endParaRPr lang="x-none" sz="180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83970">
                <a:tc>
                  <a:txBody>
                    <a:bodyPr/>
                    <a:lstStyle/>
                    <a:p>
                      <a:pPr marL="5143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Courier New" pitchFamily="49" charset="0"/>
                        <a:buChar char="o"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x-none" sz="18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</a:t>
                      </a:r>
                      <a:r>
                        <a:rPr lang="sr-Latn-CS" sz="18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HPP on Morava river</a:t>
                      </a:r>
                      <a:r>
                        <a:rPr lang="x-none" sz="180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x-none" sz="18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x-none" sz="18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360</a:t>
                      </a:r>
                      <a:endParaRPr lang="x-none" sz="18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3970">
                <a:tc>
                  <a:txBody>
                    <a:bodyPr/>
                    <a:lstStyle/>
                    <a:p>
                      <a:pPr marL="5143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Courier New" pitchFamily="49" charset="0"/>
                        <a:buChar char="o"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x-none" sz="18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</a:t>
                      </a:r>
                      <a:r>
                        <a:rPr lang="sr-Latn-CS" sz="18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HPP on Ibar river</a:t>
                      </a:r>
                      <a:r>
                        <a:rPr lang="x-none" sz="180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x-none" sz="18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290</a:t>
                      </a:r>
                      <a:endParaRPr lang="x-none" sz="18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970">
                <a:tc>
                  <a:txBody>
                    <a:bodyPr/>
                    <a:lstStyle/>
                    <a:p>
                      <a:pPr marL="514350" indent="-285750"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Courier New" pitchFamily="49" charset="0"/>
                        <a:buChar char="o"/>
                      </a:pPr>
                      <a:r>
                        <a:rPr lang="sr-Latn-CS" sz="1800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TPP TENT B3</a:t>
                      </a:r>
                      <a:endParaRPr lang="x-none" sz="18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800" kern="12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1.600</a:t>
                      </a:r>
                      <a:endParaRPr lang="x-none" sz="180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83970">
                <a:tc>
                  <a:txBody>
                    <a:bodyPr/>
                    <a:lstStyle/>
                    <a:p>
                      <a:pPr marL="514350" indent="-285750"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Courier New" pitchFamily="49" charset="0"/>
                        <a:buChar char="o"/>
                      </a:pPr>
                      <a:r>
                        <a:rPr lang="sr-Latn-CS" sz="1800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OCM Radljevo</a:t>
                      </a:r>
                      <a:endParaRPr lang="x-none" sz="18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800" kern="12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700</a:t>
                      </a:r>
                      <a:endParaRPr lang="x-none" sz="180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3970">
                <a:tc>
                  <a:txBody>
                    <a:bodyPr/>
                    <a:lstStyle/>
                    <a:p>
                      <a:pPr marL="514350" indent="-285750"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Courier New" pitchFamily="49" charset="0"/>
                        <a:buChar char="o"/>
                      </a:pPr>
                      <a:r>
                        <a:rPr lang="sr-Latn-CS" sz="1800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PSPP Bistrica</a:t>
                      </a:r>
                      <a:endParaRPr lang="x-none" sz="18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800" kern="12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553</a:t>
                      </a:r>
                      <a:endParaRPr lang="x-none" sz="180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3970">
                <a:tc>
                  <a:txBody>
                    <a:bodyPr/>
                    <a:lstStyle/>
                    <a:p>
                      <a:pPr marL="514350" indent="-285750"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Courier New" pitchFamily="49" charset="0"/>
                        <a:buChar char="o"/>
                      </a:pPr>
                      <a:r>
                        <a:rPr lang="x-none" sz="1800" kern="12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</a:t>
                      </a:r>
                      <a:r>
                        <a:rPr lang="sr-Latn-CS" sz="1800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HPP on midle Drina </a:t>
                      </a:r>
                      <a:endParaRPr lang="x-none" sz="18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800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410</a:t>
                      </a:r>
                      <a:endParaRPr lang="x-none" sz="18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3970">
                <a:tc>
                  <a:txBody>
                    <a:bodyPr/>
                    <a:lstStyle/>
                    <a:p>
                      <a:pPr marL="514350" indent="-285750"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Courier New" pitchFamily="49" charset="0"/>
                        <a:buChar char="o"/>
                      </a:pPr>
                      <a:r>
                        <a:rPr lang="sr-Latn-CS" sz="1800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PSPP Djerdap</a:t>
                      </a:r>
                      <a:r>
                        <a:rPr lang="sr-Latn-CS" sz="180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3</a:t>
                      </a:r>
                      <a:endParaRPr lang="x-none" sz="18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800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400 (</a:t>
                      </a: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x-none" sz="1800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фаза)</a:t>
                      </a:r>
                      <a:endParaRPr lang="x-none" sz="18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3970">
                <a:tc>
                  <a:txBody>
                    <a:bodyPr/>
                    <a:lstStyle/>
                    <a:p>
                      <a:pPr marL="514350" indent="-285750"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Courier New" pitchFamily="49" charset="0"/>
                        <a:buChar char="o"/>
                      </a:pPr>
                      <a:r>
                        <a:rPr lang="sr-Latn-CS" sz="1800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CHPP</a:t>
                      </a:r>
                      <a:r>
                        <a:rPr lang="sr-Latn-CS" sz="180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Novi Sad</a:t>
                      </a:r>
                      <a:endParaRPr lang="x-none" sz="18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800" kern="12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320</a:t>
                      </a:r>
                      <a:endParaRPr lang="x-none" sz="180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3970">
                <a:tc>
                  <a:txBody>
                    <a:bodyPr/>
                    <a:lstStyle/>
                    <a:p>
                      <a:pPr marL="514350" indent="-285750"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Courier New" pitchFamily="49" charset="0"/>
                        <a:buChar char="o"/>
                      </a:pPr>
                      <a:r>
                        <a:rPr lang="x-none" sz="1800" kern="12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</a:t>
                      </a:r>
                      <a:r>
                        <a:rPr lang="sr-Latn-CS" sz="1800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HPP</a:t>
                      </a:r>
                      <a:r>
                        <a:rPr lang="sr-Latn-CS" sz="180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on upper Drina</a:t>
                      </a:r>
                      <a:endParaRPr lang="x-none" sz="18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800" kern="12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217</a:t>
                      </a:r>
                      <a:endParaRPr lang="x-none" sz="18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6277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sr-Latn-CS" sz="2800" b="1" dirty="0" smtClean="0">
                <a:solidFill>
                  <a:srgbClr val="000066"/>
                </a:solidFill>
              </a:rPr>
              <a:t>Investments in RE in EPS</a:t>
            </a:r>
            <a:endParaRPr lang="sr-Latn-CS" sz="2800" dirty="0">
              <a:latin typeface="Bookman Old Style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71225147"/>
              </p:ext>
            </p:extLst>
          </p:nvPr>
        </p:nvGraphicFramePr>
        <p:xfrm>
          <a:off x="323528" y="1196752"/>
          <a:ext cx="8496944" cy="494381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8496944"/>
              </a:tblGrid>
              <a:tr h="382196">
                <a:tc>
                  <a:txBody>
                    <a:bodyPr/>
                    <a:lstStyle/>
                    <a:p>
                      <a:pPr marL="21590" indent="0" algn="ctr" rtl="0" eaLnBrk="1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Wingdings 3" pitchFamily="18" charset="2"/>
                        <a:buNone/>
                        <a:defRPr/>
                      </a:pPr>
                      <a:endParaRPr lang="sr-Latn-CS" sz="200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21590" indent="0" algn="ctr" rtl="0" eaLnBrk="1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Wingdings 3" pitchFamily="18" charset="2"/>
                        <a:buNone/>
                        <a:defRPr/>
                      </a:pPr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The RS Government has introduced a "feed-in" tariffs</a:t>
                      </a:r>
                      <a:endParaRPr lang="sr-Latn-CS" sz="200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21590" indent="0" algn="ctr" rtl="0" eaLnBrk="1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Wingdings 3" pitchFamily="18" charset="2"/>
                        <a:buNone/>
                        <a:defRPr/>
                      </a:pPr>
                      <a:endParaRPr lang="sr-Latn-CS" dirty="0" smtClean="0"/>
                    </a:p>
                  </a:txBody>
                  <a:tcPr marL="68580" marR="68580" marT="0" marB="0" anchor="ctr"/>
                </a:tc>
              </a:tr>
              <a:tr h="382196">
                <a:tc>
                  <a:txBody>
                    <a:bodyPr/>
                    <a:lstStyle/>
                    <a:p>
                      <a:pPr marL="397510" marR="0" lvl="2" indent="-2857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kumimoji="0" lang="sr-Latn-CS" sz="1800" b="1" kern="1200" noProof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Rehabilitation</a:t>
                      </a:r>
                      <a:r>
                        <a:rPr kumimoji="0" lang="sr-Latn-CS" sz="1800" b="1" kern="1200" baseline="0" noProof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of existing SHPP that are in operation in EPS</a:t>
                      </a:r>
                      <a:endParaRPr kumimoji="0" lang="sr-Cyrl-CS" sz="1800" b="1" kern="1200" noProof="0" dirty="0" smtClean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719138" marR="0" lvl="2" indent="-27305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x-none" b="0" kern="120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15 </a:t>
                      </a:r>
                      <a:r>
                        <a:rPr kumimoji="0" lang="sr-Latn-CS" b="0" kern="120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SHPP</a:t>
                      </a:r>
                      <a:r>
                        <a:rPr kumimoji="0" lang="x-none" b="0" kern="120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x-none" b="0" kern="120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– </a:t>
                      </a:r>
                      <a:r>
                        <a:rPr kumimoji="0" lang="x-none" b="0" kern="120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I </a:t>
                      </a:r>
                      <a:r>
                        <a:rPr kumimoji="0" lang="sr-Latn-CS" b="0" kern="120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faze</a:t>
                      </a:r>
                      <a:r>
                        <a:rPr kumimoji="0" lang="x-none" b="0" kern="120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  <a:endParaRPr kumimoji="0" lang="en-US" b="0" kern="1200" dirty="0" smtClean="0">
                        <a:solidFill>
                          <a:srgbClr val="002060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</a:tr>
              <a:tr h="382196">
                <a:tc>
                  <a:txBody>
                    <a:bodyPr/>
                    <a:lstStyle/>
                    <a:p>
                      <a:pPr marL="397510" marR="0" lvl="2" indent="-2857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kumimoji="0" lang="sr-Latn-CS" sz="1800" b="1" kern="1200" noProof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Development of new SHPP</a:t>
                      </a:r>
                      <a:r>
                        <a:rPr kumimoji="0" lang="sr-Cyrl-CS" sz="1800" b="1" kern="1200" noProof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719138" marR="0" lvl="2" indent="-27305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x-none" b="0" kern="120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8 </a:t>
                      </a:r>
                      <a:r>
                        <a:rPr kumimoji="0" lang="sr-Latn-CS" b="0" kern="120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SHPP</a:t>
                      </a:r>
                      <a:r>
                        <a:rPr kumimoji="0" lang="x-none" b="0" kern="120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x-none" b="0" kern="120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– </a:t>
                      </a:r>
                      <a:r>
                        <a:rPr kumimoji="0" lang="x-none" b="0" kern="120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I </a:t>
                      </a:r>
                      <a:r>
                        <a:rPr kumimoji="0" lang="sr-Latn-CS" b="0" kern="120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faze</a:t>
                      </a:r>
                      <a:r>
                        <a:rPr kumimoji="0" lang="x-none" b="0" kern="120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  <a:endParaRPr kumimoji="0" lang="en-US" b="0" kern="1200" dirty="0" smtClean="0">
                        <a:solidFill>
                          <a:srgbClr val="002060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1439" marR="91439" marT="45716" marB="45716" anchor="ctr" horzOverflow="overflow"/>
                </a:tc>
              </a:tr>
              <a:tr h="382196">
                <a:tc>
                  <a:txBody>
                    <a:bodyPr/>
                    <a:lstStyle/>
                    <a:p>
                      <a:pPr marL="397510" marR="0" lvl="2" indent="-2857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kumimoji="0" lang="sr-Latn-CS" sz="1800" b="1" kern="1200" noProof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Wind farm on</a:t>
                      </a:r>
                      <a:r>
                        <a:rPr kumimoji="0" lang="sr-Latn-CS" sz="1800" b="1" kern="1200" baseline="0" noProof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location Kostolac</a:t>
                      </a:r>
                      <a:endParaRPr kumimoji="0" lang="sr-Cyrl-CS" sz="1800" b="1" kern="1200" noProof="0" dirty="0" smtClean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719138" marR="0" lvl="2" indent="-27305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sr-Latn-CS" b="0" kern="120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WF</a:t>
                      </a:r>
                      <a:r>
                        <a:rPr kumimoji="0" lang="sr-Latn-CS" b="0" kern="1200" baseline="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x-none" b="0" kern="120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b="0" kern="120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30</a:t>
                      </a:r>
                      <a:r>
                        <a:rPr kumimoji="0" lang="x-none" b="0" kern="120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b="0" kern="120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MW (</a:t>
                      </a:r>
                      <a:r>
                        <a:rPr kumimoji="0" lang="sr-Latn-CS" b="0" kern="120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~</a:t>
                      </a:r>
                      <a:r>
                        <a:rPr kumimoji="0" lang="x-none" b="0" kern="120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en-US" sz="1800" b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€</a:t>
                      </a:r>
                      <a:r>
                        <a:rPr lang="sr-Latn-CS" sz="1800" b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45</a:t>
                      </a:r>
                      <a:r>
                        <a:rPr lang="x-none" sz="1800" b="0" baseline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sr-Latn-CS" sz="1800" b="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mio)</a:t>
                      </a:r>
                      <a:endParaRPr kumimoji="0" lang="en-US" b="0" kern="1200" dirty="0" smtClean="0">
                        <a:solidFill>
                          <a:srgbClr val="002060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1439" marR="91439" marT="45716" marB="45716" anchor="ctr" horzOverflow="overflow"/>
                </a:tc>
              </a:tr>
              <a:tr h="382196">
                <a:tc>
                  <a:txBody>
                    <a:bodyPr/>
                    <a:lstStyle/>
                    <a:p>
                      <a:pPr marL="397510" marR="0" lvl="2" indent="-2857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kumimoji="0" lang="sr-Latn-CS" sz="1800" b="1" kern="1200" noProof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Investigation for solar PP locations</a:t>
                      </a:r>
                      <a:r>
                        <a:rPr kumimoji="0" lang="sr-Cyrl-CS" sz="1800" b="1" kern="1200" noProof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719138" marR="0" lvl="2" indent="-27305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sr-Latn-CS" b="0" kern="120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Čajetina</a:t>
                      </a:r>
                      <a:r>
                        <a:rPr kumimoji="0" lang="x-none" b="0" kern="120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b="0" kern="120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5</a:t>
                      </a:r>
                      <a:r>
                        <a:rPr kumimoji="0" lang="x-none" b="0" kern="120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b="0" kern="120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MW</a:t>
                      </a:r>
                      <a:endParaRPr kumimoji="0" lang="sr-Cyrl-CS" b="0" kern="1200" dirty="0" smtClean="0">
                        <a:solidFill>
                          <a:srgbClr val="002060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marL="719138" marR="0" lvl="2" indent="-27305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sr-Latn-CS" b="0" kern="120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Kostolac 5 MW</a:t>
                      </a:r>
                      <a:endParaRPr lang="en-US" b="0" kern="1200" dirty="0" smtClean="0">
                        <a:solidFill>
                          <a:srgbClr val="002060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1439" marR="91439" marT="45716" marB="45716" anchor="ctr" horzOverflow="overflow"/>
                </a:tc>
              </a:tr>
              <a:tr h="382196">
                <a:tc>
                  <a:txBody>
                    <a:bodyPr/>
                    <a:lstStyle/>
                    <a:p>
                      <a:pPr marL="397510" marR="0" lvl="2" indent="-2857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kumimoji="0" lang="sr-Latn-CS" sz="1800" b="1" kern="1200" noProof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Investigation for</a:t>
                      </a:r>
                      <a:r>
                        <a:rPr kumimoji="0" lang="sr-Latn-CS" sz="1800" b="1" kern="1200" baseline="0" noProof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waste to energy and biomass to energy PP loactions </a:t>
                      </a:r>
                      <a:r>
                        <a:rPr kumimoji="0" lang="en-US" sz="1800" b="1" kern="1200" noProof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kumimoji="0" lang="en-US" b="0" kern="1200" dirty="0" smtClean="0">
                        <a:solidFill>
                          <a:srgbClr val="002060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1439" marR="91439" marT="45716" marB="45716" anchor="ctr" horzOverflow="overflow"/>
                </a:tc>
              </a:tr>
              <a:tr h="382196">
                <a:tc>
                  <a:txBody>
                    <a:bodyPr/>
                    <a:lstStyle/>
                    <a:p>
                      <a:pPr marL="397510" marR="0" lvl="2" indent="-2857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itchFamily="49" charset="0"/>
                        <a:buNone/>
                        <a:tabLst/>
                        <a:defRPr/>
                      </a:pPr>
                      <a:endParaRPr kumimoji="0" lang="en-US" sz="1800" b="1" kern="1200" noProof="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9" marR="91439" marT="45716" marB="45716" anchor="ctr" horzOverflow="overflow"/>
                </a:tc>
              </a:tr>
            </a:tbl>
          </a:graphicData>
        </a:graphic>
      </p:graphicFrame>
      <p:pic>
        <p:nvPicPr>
          <p:cNvPr id="4" name="Picture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3786190"/>
            <a:ext cx="1225277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2428868"/>
            <a:ext cx="1296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3778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>
              <a:buClr>
                <a:srgbClr val="C00000"/>
              </a:buClr>
              <a:defRPr/>
            </a:pPr>
            <a:r>
              <a:rPr lang="sr-Latn-CS" sz="2800" dirty="0" smtClean="0">
                <a:solidFill>
                  <a:srgbClr val="002060"/>
                </a:solidFill>
                <a:latin typeface="Arial" pitchFamily="34" charset="0"/>
                <a:ea typeface="+mj-ea"/>
                <a:cs typeface="+mj-cs"/>
              </a:rPr>
              <a:t>Rehabilitation of SHPP owned by EPS</a:t>
            </a:r>
            <a:endParaRPr lang="en-US" sz="2800" dirty="0">
              <a:solidFill>
                <a:srgbClr val="002060"/>
              </a:solidFill>
              <a:latin typeface="Arial" pitchFamily="34" charset="0"/>
              <a:ea typeface="+mj-ea"/>
              <a:cs typeface="+mj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23848802"/>
              </p:ext>
            </p:extLst>
          </p:nvPr>
        </p:nvGraphicFramePr>
        <p:xfrm>
          <a:off x="500034" y="3071810"/>
          <a:ext cx="8229600" cy="32918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14800"/>
                <a:gridCol w="4114800"/>
              </a:tblGrid>
              <a:tr h="347728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sr-Latn-CS" sz="18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SHPP</a:t>
                      </a:r>
                      <a:r>
                        <a:rPr lang="sr-Latn-CS" sz="18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Ovčar Banja</a:t>
                      </a:r>
                      <a:endParaRPr lang="en-US" sz="18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 startAt="10"/>
                      </a:pPr>
                      <a:r>
                        <a:rPr lang="sr-Latn-CS" sz="18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SHPP Moravica</a:t>
                      </a:r>
                      <a:endParaRPr lang="en-US" sz="18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mpd="sng">
                      <a:noFill/>
                    </a:lnB>
                  </a:tcPr>
                </a:tc>
              </a:tr>
              <a:tr h="347728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2"/>
                      </a:pPr>
                      <a:r>
                        <a:rPr lang="sr-Latn-CS" sz="18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SHPP Medjuvršje</a:t>
                      </a:r>
                      <a:endParaRPr lang="en-US" sz="18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457200" indent="-457200" algn="l" rtl="0" eaLnBrk="1" latinLnBrk="0" hangingPunct="1">
                        <a:buFont typeface="+mj-lt"/>
                        <a:buAutoNum type="arabicPeriod" startAt="11"/>
                      </a:pPr>
                      <a:r>
                        <a:rPr lang="sr-Latn-CS" sz="18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SHPP Sveta Petka</a:t>
                      </a:r>
                      <a:endParaRPr kumimoji="0" lang="en-US" sz="18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T w="12700" cmpd="sng">
                      <a:noFill/>
                    </a:lnT>
                  </a:tcPr>
                </a:tc>
              </a:tr>
              <a:tr h="347728">
                <a:tc>
                  <a:txBody>
                    <a:bodyPr/>
                    <a:lstStyle/>
                    <a:p>
                      <a:pPr marL="342900" indent="-342900" algn="l" rtl="0" eaLnBrk="1" latinLnBrk="0" hangingPunct="1">
                        <a:buFont typeface="+mj-lt"/>
                        <a:buAutoNum type="arabicPeriod" startAt="3"/>
                      </a:pPr>
                      <a:r>
                        <a:rPr lang="sr-Latn-CS" sz="18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SHPP Radaljska</a:t>
                      </a:r>
                      <a:r>
                        <a:rPr lang="sr-Latn-CS" sz="18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reka</a:t>
                      </a:r>
                      <a:endParaRPr kumimoji="0" lang="en-US" sz="180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457200" algn="l" rtl="0" eaLnBrk="1" latinLnBrk="0" hangingPunct="1">
                        <a:buFont typeface="+mj-lt"/>
                        <a:buAutoNum type="arabicPeriod" startAt="12"/>
                      </a:pPr>
                      <a:r>
                        <a:rPr lang="sr-Latn-CS" sz="18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SHPP Sićevo</a:t>
                      </a:r>
                      <a:endParaRPr kumimoji="0" lang="en-US" sz="18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47728">
                <a:tc>
                  <a:txBody>
                    <a:bodyPr/>
                    <a:lstStyle/>
                    <a:p>
                      <a:pPr marL="342900" indent="-342900" algn="l" rtl="0" eaLnBrk="1" latinLnBrk="0" hangingPunct="1">
                        <a:buFont typeface="+mj-lt"/>
                        <a:buAutoNum type="arabicPeriod" startAt="4"/>
                      </a:pPr>
                      <a:r>
                        <a:rPr lang="sr-Latn-CS" sz="18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SHPP Vrelo</a:t>
                      </a:r>
                      <a:endParaRPr kumimoji="0" lang="en-US" sz="180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457200" algn="l" rtl="0" eaLnBrk="1" latinLnBrk="0" hangingPunct="1">
                        <a:buFont typeface="+mj-lt"/>
                        <a:buAutoNum type="arabicPeriod" startAt="13"/>
                      </a:pPr>
                      <a:r>
                        <a:rPr lang="sr-Latn-CS" sz="18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SHPP Temac</a:t>
                      </a:r>
                      <a:endParaRPr kumimoji="0" lang="en-US" sz="18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47728">
                <a:tc>
                  <a:txBody>
                    <a:bodyPr/>
                    <a:lstStyle/>
                    <a:p>
                      <a:pPr marL="342900" indent="-342900" algn="l" rtl="0" eaLnBrk="1" latinLnBrk="0" hangingPunct="1">
                        <a:buFont typeface="+mj-lt"/>
                        <a:buAutoNum type="arabicPeriod" startAt="5"/>
                      </a:pPr>
                      <a:r>
                        <a:rPr kumimoji="0" lang="sr-Latn-CS" sz="18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SHPP</a:t>
                      </a:r>
                      <a:r>
                        <a:rPr kumimoji="0" lang="sr-Latn-CS" sz="18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Raška</a:t>
                      </a:r>
                      <a:endParaRPr kumimoji="0" lang="en-US" sz="180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457200" algn="l" rtl="0" eaLnBrk="1" latinLnBrk="0" hangingPunct="1">
                        <a:buFont typeface="+mj-lt"/>
                        <a:buAutoNum type="arabicPeriod" startAt="14"/>
                      </a:pPr>
                      <a:r>
                        <a:rPr lang="sr-Latn-CS" sz="18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SHPP Sokolovica</a:t>
                      </a:r>
                      <a:endParaRPr kumimoji="0" lang="en-US" sz="18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47728">
                <a:tc>
                  <a:txBody>
                    <a:bodyPr/>
                    <a:lstStyle/>
                    <a:p>
                      <a:pPr marL="342900" indent="-342900" algn="l" rtl="0" eaLnBrk="1" latinLnBrk="0" hangingPunct="1">
                        <a:buFont typeface="+mj-lt"/>
                        <a:buAutoNum type="arabicPeriod" startAt="6"/>
                      </a:pPr>
                      <a:r>
                        <a:rPr kumimoji="0" lang="sr-Latn-CS" sz="18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SHPP</a:t>
                      </a:r>
                      <a:r>
                        <a:rPr kumimoji="0" lang="sr-Latn-CS" sz="18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Seljšnica</a:t>
                      </a:r>
                      <a:endParaRPr kumimoji="0" lang="en-US" sz="180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457200" algn="l" rtl="0" eaLnBrk="1" latinLnBrk="0" hangingPunct="1">
                        <a:buFont typeface="+mj-lt"/>
                        <a:buAutoNum type="arabicPeriod" startAt="15"/>
                      </a:pPr>
                      <a:r>
                        <a:rPr lang="sr-Latn-CS" sz="18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SHPP Gamzigrad</a:t>
                      </a:r>
                      <a:endParaRPr kumimoji="0" lang="en-US" sz="18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47728">
                <a:tc>
                  <a:txBody>
                    <a:bodyPr/>
                    <a:lstStyle/>
                    <a:p>
                      <a:pPr marL="342900" indent="-342900" algn="l" rtl="0" eaLnBrk="1" latinLnBrk="0" hangingPunct="1">
                        <a:buFont typeface="+mj-lt"/>
                        <a:buAutoNum type="arabicPeriod" startAt="7"/>
                      </a:pPr>
                      <a:r>
                        <a:rPr kumimoji="0" lang="sr-Latn-CS" sz="18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SHPP</a:t>
                      </a:r>
                      <a:r>
                        <a:rPr kumimoji="0" lang="sr-Latn-CS" sz="18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Turica</a:t>
                      </a:r>
                      <a:endParaRPr kumimoji="0" lang="en-US" sz="180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457200" algn="l" rtl="0" eaLnBrk="1" latinLnBrk="0" hangingPunct="1">
                        <a:buFont typeface="+mj-lt"/>
                        <a:buAutoNum type="arabicPeriod" startAt="16"/>
                      </a:pPr>
                      <a:r>
                        <a:rPr lang="sr-Latn-CS" sz="18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SHPP Vučje</a:t>
                      </a:r>
                      <a:endParaRPr kumimoji="0" lang="en-US" sz="18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47728">
                <a:tc>
                  <a:txBody>
                    <a:bodyPr/>
                    <a:lstStyle/>
                    <a:p>
                      <a:pPr marL="342900" indent="-342900" algn="l" rtl="0" eaLnBrk="1" latinLnBrk="0" hangingPunct="1">
                        <a:buFont typeface="+mj-lt"/>
                        <a:buAutoNum type="arabicPeriod" startAt="8"/>
                      </a:pPr>
                      <a:r>
                        <a:rPr lang="sr-Latn-CS" sz="18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SHPP Kratovska Reka</a:t>
                      </a:r>
                      <a:endParaRPr kumimoji="0" lang="en-US" sz="180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457200" algn="l" rtl="0" eaLnBrk="1" latinLnBrk="0" hangingPunct="1">
                        <a:buFont typeface="+mj-lt"/>
                        <a:buAutoNum type="arabicPeriod" startAt="17"/>
                      </a:pPr>
                      <a:r>
                        <a:rPr lang="sr-Latn-CS" sz="18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SHPP Jelašnica</a:t>
                      </a:r>
                      <a:endParaRPr kumimoji="0" lang="en-US" sz="18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47728"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buFont typeface="+mj-lt"/>
                        <a:buNone/>
                      </a:pPr>
                      <a:r>
                        <a:rPr kumimoji="0" lang="x-none" sz="18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r>
                        <a:rPr kumimoji="0" lang="x-none" sz="1800" b="0" kern="120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x-none" sz="1800" b="0" kern="1200" baseline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kumimoji="0" lang="sr-Latn-CS" sz="18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SHPP Pod Gradom</a:t>
                      </a:r>
                      <a:endParaRPr kumimoji="0" lang="en-US" sz="180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18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64728235"/>
              </p:ext>
            </p:extLst>
          </p:nvPr>
        </p:nvGraphicFramePr>
        <p:xfrm>
          <a:off x="500034" y="1214422"/>
          <a:ext cx="8215370" cy="164114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116943"/>
                <a:gridCol w="2098427"/>
              </a:tblGrid>
              <a:tr h="346656">
                <a:tc gridSpan="2">
                  <a:txBody>
                    <a:bodyPr/>
                    <a:lstStyle/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x-none" sz="200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EBRD </a:t>
                      </a:r>
                      <a:r>
                        <a:rPr lang="sr-Latn-CS" sz="2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Loan for rehabilitation of 15 SHPP</a:t>
                      </a:r>
                      <a:endParaRPr lang="x-none" sz="20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7" marR="91427" marT="45689" marB="45689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9986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sr-Latn-CS" sz="18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Installed</a:t>
                      </a:r>
                      <a:r>
                        <a:rPr kumimoji="0" lang="sr-Latn-CS" sz="18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power </a:t>
                      </a:r>
                      <a:endParaRPr kumimoji="0" lang="en-US" sz="18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27" marR="91427" marT="45689" marB="45689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GB" sz="18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x-none" sz="18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3,15</a:t>
                      </a:r>
                      <a:r>
                        <a:rPr kumimoji="0" lang="en-GB" sz="18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MW</a:t>
                      </a:r>
                      <a:endParaRPr kumimoji="0" lang="en-US" sz="18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27" marR="91427" marT="45689" marB="45689" anchor="ctr"/>
                </a:tc>
              </a:tr>
              <a:tr h="319986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sr-Latn-CS" sz="1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Generation capacity</a:t>
                      </a:r>
                      <a:r>
                        <a:rPr lang="x-none" sz="180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en-US" sz="18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27" marR="91427" marT="45689" marB="45689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x-none" sz="18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77 </a:t>
                      </a:r>
                      <a:r>
                        <a:rPr kumimoji="0" lang="en-GB" sz="1800" kern="12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GWh</a:t>
                      </a:r>
                      <a:endParaRPr kumimoji="0" lang="en-US" sz="18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27" marR="91427" marT="45689" marB="45689" anchor="ctr"/>
                </a:tc>
              </a:tr>
              <a:tr h="513571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sr-Latn-CS" sz="18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Investment</a:t>
                      </a:r>
                      <a:r>
                        <a:rPr kumimoji="0" lang="x-none" sz="1800" kern="120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x-none" sz="18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27" marR="91427" marT="45689" marB="45689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GB" sz="18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€</a:t>
                      </a:r>
                      <a:r>
                        <a:rPr kumimoji="0" lang="x-none" sz="18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18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x-none" sz="1800" kern="120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 </a:t>
                      </a:r>
                      <a:r>
                        <a:rPr kumimoji="0" lang="sr-Latn-CS" sz="18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mio</a:t>
                      </a:r>
                      <a:endParaRPr kumimoji="0" lang="x-none" sz="18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27" marR="91427" marT="45689" marB="45689" anchor="ctr"/>
                </a:tc>
              </a:tr>
            </a:tbl>
          </a:graphicData>
        </a:graphic>
      </p:graphicFrame>
      <p:pic>
        <p:nvPicPr>
          <p:cNvPr id="6" name="Picture 20" descr="http://neptun/Gallery/ПД%20Југоисток/_t/IMG_0086_jpg.jpg">
            <a:hlinkClick r:id="rId2" tooltip="ХЕ Вучје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20" y="5214950"/>
            <a:ext cx="1385455" cy="1047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78809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sz="half" idx="4294967295"/>
          </p:nvPr>
        </p:nvSpPr>
        <p:spPr>
          <a:xfrm>
            <a:off x="428625" y="1214438"/>
            <a:ext cx="8147050" cy="696912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Wingdings 3" pitchFamily="18" charset="2"/>
              <a:buNone/>
              <a:defRPr/>
            </a:pPr>
            <a:endParaRPr lang="sr-Cyrl-CS" sz="20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495300" indent="-495300">
              <a:buFont typeface="Wingdings 3" pitchFamily="18" charset="2"/>
              <a:buNone/>
              <a:defRPr/>
            </a:pPr>
            <a:endParaRPr lang="sr-Cyrl-CS" sz="2000" dirty="0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74755" name="Title 1"/>
          <p:cNvSpPr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l" eaLnBrk="0" hangingPunct="0">
              <a:buClr>
                <a:srgbClr val="C00000"/>
              </a:buClr>
            </a:pPr>
            <a:r>
              <a:rPr lang="sr-Latn-CS" sz="2800" b="1" u="none" dirty="0" smtClean="0">
                <a:solidFill>
                  <a:srgbClr val="002060"/>
                </a:solidFill>
              </a:rPr>
              <a:t>SHPP on existing water supply acumulations</a:t>
            </a:r>
            <a:endParaRPr lang="sr-Cyrl-CS" sz="2800" b="1" u="none" dirty="0">
              <a:solidFill>
                <a:srgbClr val="002060"/>
              </a:solidFill>
            </a:endParaRPr>
          </a:p>
        </p:txBody>
      </p:sp>
      <p:pic>
        <p:nvPicPr>
          <p:cNvPr id="9" name="Picture 20" descr="http://neptun/Gallery/ПД%20Југоисток/_t/IMG_0086_jpg.jpg">
            <a:hlinkClick r:id="rId2" tooltip="ХЕ Вучје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06" y="4714884"/>
            <a:ext cx="1385455" cy="1047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42589383"/>
              </p:ext>
            </p:extLst>
          </p:nvPr>
        </p:nvGraphicFramePr>
        <p:xfrm>
          <a:off x="485775" y="1383400"/>
          <a:ext cx="8172450" cy="440305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2049"/>
                <a:gridCol w="5670401"/>
              </a:tblGrid>
              <a:tr h="716804">
                <a:tc gridSpan="2">
                  <a:txBody>
                    <a:bodyPr/>
                    <a:lstStyle/>
                    <a:p>
                      <a:pPr marL="80963" marR="0" indent="-47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sr-Latn-CS" sz="1800" b="1" kern="1200" baseline="0" dirty="0" smtClean="0">
                          <a:solidFill>
                            <a:srgbClr val="00206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SHPP on existing water supply acumulations that could used for energy generation</a:t>
                      </a:r>
                      <a:endParaRPr kumimoji="0" lang="sr-Cyrl-CS" sz="1800" b="1" kern="1200" baseline="0" dirty="0" smtClean="0">
                        <a:solidFill>
                          <a:srgbClr val="002060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1427" marR="91427" marT="45700" marB="4570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09583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sr-Latn-CS" sz="1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SHPP Ćelije</a:t>
                      </a:r>
                      <a:endParaRPr lang="en-US" sz="18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7" marR="91427" marT="45700" marB="45700" anchor="ctr"/>
                </a:tc>
                <a:tc rowSpan="9"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kumimoji="0" lang="sr-Latn-CS" sz="1800" b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SHPP</a:t>
                      </a:r>
                      <a:r>
                        <a:rPr kumimoji="0" lang="sr-Latn-CS" sz="18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Svračkovo is not part of EBRD loan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Courier New" pitchFamily="49" charset="0"/>
                        <a:buNone/>
                        <a:tabLst/>
                        <a:defRPr/>
                      </a:pPr>
                      <a:endParaRPr kumimoji="0" lang="sr-Latn-CS" sz="1800" b="0" kern="1200" baseline="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kumimoji="0" lang="sr-Latn-CS" sz="1800" b="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Installed power of all other </a:t>
                      </a:r>
                      <a:r>
                        <a:rPr lang="x-none" sz="1800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r>
                        <a:rPr kumimoji="0" lang="x-none" sz="1800" kern="120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,31</a:t>
                      </a:r>
                      <a:r>
                        <a:rPr kumimoji="0" lang="en-GB" sz="18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MW</a:t>
                      </a:r>
                      <a:endParaRPr lang="en-US" sz="1800" b="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endParaRPr kumimoji="0" lang="x-none" sz="80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Clr>
                          <a:srgbClr val="C00000"/>
                        </a:buClr>
                        <a:buFont typeface="Courier New" pitchFamily="49" charset="0"/>
                        <a:buChar char="o"/>
                      </a:pPr>
                      <a:r>
                        <a:rPr lang="sr-Latn-CS" sz="1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Generation capacity ~</a:t>
                      </a:r>
                      <a:r>
                        <a:rPr lang="x-none" sz="180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56 </a:t>
                      </a:r>
                      <a:r>
                        <a:rPr lang="en-US" sz="18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GWh</a:t>
                      </a:r>
                      <a:endParaRPr lang="x-none" sz="18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>
                        <a:buClr>
                          <a:srgbClr val="C00000"/>
                        </a:buClr>
                        <a:buFont typeface="Courier New" pitchFamily="49" charset="0"/>
                        <a:buChar char="o"/>
                      </a:pPr>
                      <a:endParaRPr lang="x-none" sz="8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kumimoji="0" lang="sr-Latn-CS" sz="18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Investment</a:t>
                      </a:r>
                      <a:r>
                        <a:rPr kumimoji="0" lang="sr-Latn-CS" sz="1800" kern="12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x-none" sz="1800" kern="120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18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€</a:t>
                      </a:r>
                      <a:r>
                        <a:rPr kumimoji="0" lang="x-none" sz="18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x-none" sz="1800" kern="120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r>
                        <a:rPr kumimoji="0" lang="en-GB" sz="18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sr-Latn-CS" sz="180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mio</a:t>
                      </a:r>
                      <a:endParaRPr kumimoji="0" lang="x-none" sz="1800" kern="12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endParaRPr kumimoji="0" lang="x-none" sz="80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27" marR="91427" marT="45700" marB="45700" anchor="ctr"/>
                </a:tc>
              </a:tr>
              <a:tr h="409583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2"/>
                      </a:pPr>
                      <a:r>
                        <a:rPr lang="sr-Latn-CS" sz="1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SHPP Bovan</a:t>
                      </a:r>
                      <a:endParaRPr lang="en-US" sz="18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7" marR="91427" marT="45700" marB="45700" anchor="ctr"/>
                </a:tc>
                <a:tc vMerge="1"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endParaRPr kumimoji="0" lang="x-none" sz="180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27" marR="91427" marT="45700" marB="45700" anchor="ctr"/>
                </a:tc>
              </a:tr>
              <a:tr h="409583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3"/>
                      </a:pPr>
                      <a:r>
                        <a:rPr lang="sr-Latn-CS" sz="18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SHPP Barje</a:t>
                      </a:r>
                      <a:endParaRPr lang="en-US" sz="18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7" marR="91427" marT="45700" marB="45700" anchor="ctr"/>
                </a:tc>
                <a:tc vMerge="1"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endParaRPr kumimoji="0" lang="x-none" sz="180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27" marR="91427" marT="45700" marB="45700" anchor="ctr"/>
                </a:tc>
              </a:tr>
              <a:tr h="409583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4"/>
                        <a:tabLst/>
                        <a:defRPr/>
                      </a:pPr>
                      <a:r>
                        <a:rPr lang="sr-Latn-CS" sz="18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SHPP Zlatibor</a:t>
                      </a:r>
                      <a:endParaRPr lang="en-US" sz="18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7" marR="91427" marT="45700" marB="45700" anchor="ctr"/>
                </a:tc>
                <a:tc vMerge="1"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endParaRPr kumimoji="0" lang="x-none" sz="180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27" marR="91427" marT="45700" marB="45700" anchor="ctr"/>
                </a:tc>
              </a:tr>
              <a:tr h="409583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5"/>
                      </a:pPr>
                      <a:r>
                        <a:rPr lang="sr-Latn-CS" sz="18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SHPP Parmenac</a:t>
                      </a:r>
                      <a:endParaRPr lang="en-US" sz="18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7" marR="91427" marT="45700" marB="45700" anchor="ctr"/>
                </a:tc>
                <a:tc vMerge="1"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endParaRPr kumimoji="0" lang="x-none" sz="180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27" marR="91427" marT="45700" marB="45700" anchor="ctr"/>
                </a:tc>
              </a:tr>
              <a:tr h="409583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6"/>
                      </a:pPr>
                      <a:r>
                        <a:rPr lang="sr-Latn-CS" sz="18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SHPP</a:t>
                      </a:r>
                      <a:r>
                        <a:rPr lang="sr-Latn-CS" sz="18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Rovni</a:t>
                      </a:r>
                      <a:endParaRPr lang="en-US" sz="18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7" marR="91427" marT="45700" marB="45700" anchor="ctr"/>
                </a:tc>
                <a:tc vMerge="1"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endParaRPr kumimoji="0" lang="x-none" sz="180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27" marR="91427" marT="45700" marB="45700" anchor="ctr"/>
                </a:tc>
              </a:tr>
              <a:tr h="409583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7"/>
                      </a:pPr>
                      <a:r>
                        <a:rPr lang="sr-Latn-CS" sz="18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SHPP</a:t>
                      </a:r>
                      <a:r>
                        <a:rPr lang="sr-Latn-CS" sz="18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Selova</a:t>
                      </a:r>
                      <a:endParaRPr lang="en-US" sz="18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7" marR="91427" marT="45700" marB="45700" anchor="ctr"/>
                </a:tc>
                <a:tc vMerge="1"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endParaRPr kumimoji="0" lang="x-none" sz="180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27" marR="91427" marT="45700" marB="45700" anchor="ctr"/>
                </a:tc>
              </a:tr>
              <a:tr h="409583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8"/>
                        <a:tabLst/>
                        <a:defRPr/>
                      </a:pPr>
                      <a:r>
                        <a:rPr lang="sr-Latn-CS" sz="18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SHPP Svračkovo</a:t>
                      </a:r>
                      <a:endParaRPr lang="en-US" sz="1800" b="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7" marR="91427" marT="45700" marB="45700" anchor="ctr"/>
                </a:tc>
                <a:tc vMerge="1"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endParaRPr kumimoji="0" lang="x-none" sz="180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27" marR="91427" marT="45700" marB="45700" anchor="ctr"/>
                </a:tc>
              </a:tr>
              <a:tr h="409583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9"/>
                      </a:pPr>
                      <a:r>
                        <a:rPr lang="sr-Latn-CS" sz="18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SHPP Vrutci</a:t>
                      </a:r>
                      <a:endParaRPr lang="en-US" sz="18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7" marR="91427" marT="45700" marB="45700" anchor="ctr"/>
                </a:tc>
                <a:tc vMerge="1"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endParaRPr kumimoji="0" lang="x-none" sz="1800" b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27" marR="91427" marT="45700" marB="4570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6013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90600"/>
          </a:xfrm>
        </p:spPr>
        <p:txBody>
          <a:bodyPr/>
          <a:lstStyle/>
          <a:p>
            <a:r>
              <a:rPr lang="sr-Latn-CS" sz="28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Conclusions</a:t>
            </a:r>
            <a:endParaRPr lang="en-US" sz="2800" b="1" dirty="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8229600" cy="4584700"/>
          </a:xfrm>
        </p:spPr>
        <p:txBody>
          <a:bodyPr/>
          <a:lstStyle/>
          <a:p>
            <a:pPr marL="273050" lvl="1" indent="0">
              <a:spcBef>
                <a:spcPts val="600"/>
              </a:spcBef>
              <a:spcAft>
                <a:spcPts val="1200"/>
              </a:spcAft>
              <a:buClr>
                <a:srgbClr val="000066"/>
              </a:buClr>
              <a:buSzPct val="100000"/>
              <a:buNone/>
              <a:tabLst>
                <a:tab pos="1320800" algn="l"/>
              </a:tabLst>
              <a:defRPr/>
            </a:pPr>
            <a:r>
              <a:rPr lang="en-US" sz="2000" b="1" dirty="0" smtClean="0">
                <a:solidFill>
                  <a:srgbClr val="002060"/>
                </a:solidFill>
              </a:rPr>
              <a:t>Implementation of the planned investment for development and construction of new facilities will enable EPS</a:t>
            </a:r>
            <a:br>
              <a:rPr lang="en-US" sz="2000" b="1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/>
            </a:r>
            <a:br>
              <a:rPr lang="en-US" sz="2000" dirty="0" smtClean="0">
                <a:solidFill>
                  <a:srgbClr val="002060"/>
                </a:solidFill>
              </a:rPr>
            </a:br>
            <a:endParaRPr lang="ru-RU" sz="2000" b="1" dirty="0" smtClean="0">
              <a:solidFill>
                <a:srgbClr val="002060"/>
              </a:solidFill>
            </a:endParaRPr>
          </a:p>
          <a:p>
            <a:pPr marL="627063" lvl="1" indent="-342900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ourier New" pitchFamily="49" charset="0"/>
              <a:buChar char="o"/>
              <a:defRPr/>
            </a:pPr>
            <a:r>
              <a:rPr lang="sr-Latn-C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Continuous and </a:t>
            </a:r>
            <a:r>
              <a:rPr lang="sr-Latn-C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stable </a:t>
            </a:r>
            <a:r>
              <a:rPr lang="sr-Latn-CS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operation</a:t>
            </a:r>
            <a:endParaRPr lang="x-none" sz="20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627063" lvl="1" indent="-342900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ourier New" pitchFamily="49" charset="0"/>
              <a:buChar char="o"/>
              <a:defRPr/>
            </a:pPr>
            <a:r>
              <a:rPr lang="sr-Latn-CS" sz="2000" dirty="0" smtClean="0">
                <a:solidFill>
                  <a:srgbClr val="002060"/>
                </a:solidFill>
              </a:rPr>
              <a:t>R</a:t>
            </a:r>
            <a:r>
              <a:rPr lang="en-US" sz="2000" dirty="0" smtClean="0">
                <a:solidFill>
                  <a:srgbClr val="002060"/>
                </a:solidFill>
              </a:rPr>
              <a:t>eliable supply of electricity to customers in terms of expected growth needs</a:t>
            </a:r>
            <a:endParaRPr lang="sr-Latn-CS" sz="2000" dirty="0" smtClean="0">
              <a:solidFill>
                <a:srgbClr val="002060"/>
              </a:solidFill>
            </a:endParaRPr>
          </a:p>
          <a:p>
            <a:pPr marL="627063" lvl="1" indent="-342900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ourier New" pitchFamily="49" charset="0"/>
              <a:buChar char="o"/>
              <a:defRPr/>
            </a:pPr>
            <a:r>
              <a:rPr lang="sr-Latn-CS" sz="2000" dirty="0" smtClean="0">
                <a:solidFill>
                  <a:srgbClr val="002060"/>
                </a:solidFill>
              </a:rPr>
              <a:t>Activ </a:t>
            </a:r>
            <a:r>
              <a:rPr lang="sr-Latn-CS" sz="2000" dirty="0" smtClean="0">
                <a:solidFill>
                  <a:srgbClr val="002060"/>
                </a:solidFill>
              </a:rPr>
              <a:t>role </a:t>
            </a:r>
            <a:r>
              <a:rPr lang="en-US" sz="2000" dirty="0" smtClean="0">
                <a:solidFill>
                  <a:srgbClr val="002060"/>
                </a:solidFill>
              </a:rPr>
              <a:t>in regional and European energy market </a:t>
            </a:r>
            <a:endParaRPr lang="x-none" sz="2000" dirty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marL="627063" lvl="1" indent="-342900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ourier New" pitchFamily="49" charset="0"/>
              <a:buChar char="o"/>
              <a:defRPr/>
            </a:pPr>
            <a:r>
              <a:rPr lang="sr-Latn-CS" sz="20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Busines development and economic growth</a:t>
            </a:r>
            <a:endParaRPr lang="sr-Cyrl-CS" sz="2000" dirty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marL="342900" lvl="1" indent="-34290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Courier New" pitchFamily="49" charset="0"/>
              <a:buChar char="o"/>
            </a:pPr>
            <a:endParaRPr lang="sr-Cyrl-CS" sz="2000" dirty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marL="342900" lvl="1" indent="-34290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Courier New" pitchFamily="49" charset="0"/>
              <a:buChar char="o"/>
            </a:pPr>
            <a:endParaRPr lang="x-none" sz="2000" dirty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marL="342900" lvl="1" indent="-34290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Courier New" pitchFamily="49" charset="0"/>
              <a:buChar char="o"/>
            </a:pPr>
            <a:endParaRPr lang="x-none" sz="2000" dirty="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Picture 6" descr="vlasinske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30" y="4857760"/>
            <a:ext cx="1296000" cy="1080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tamara\Documents\dokumenti JP EPS\Stratesko planiranje\slike\TE KOLUBARA B PANORAMA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6" y="4857760"/>
            <a:ext cx="1296000" cy="1080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4857760"/>
            <a:ext cx="1296000" cy="1080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9717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642938" y="3857625"/>
          <a:ext cx="1093787" cy="1166813"/>
        </p:xfrm>
        <a:graphic>
          <a:graphicData uri="http://schemas.openxmlformats.org/presentationml/2006/ole">
            <p:oleObj spid="_x0000_s3074" name="Image Document" r:id="rId4" imgW="3876840" imgH="4133880" progId="">
              <p:embed/>
            </p:oleObj>
          </a:graphicData>
        </a:graphic>
      </p:graphicFrame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500063" y="5143500"/>
            <a:ext cx="47148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GB" sz="1600">
                <a:solidFill>
                  <a:srgbClr val="000066"/>
                </a:solidFill>
              </a:rPr>
              <a:t>PE ELECTRIC POWER INDUSTRY OF SERBIA</a:t>
            </a:r>
          </a:p>
          <a:p>
            <a:pPr eaLnBrk="0" hangingPunct="0"/>
            <a:endParaRPr lang="en-GB" sz="1600">
              <a:solidFill>
                <a:srgbClr val="000066"/>
              </a:solidFill>
            </a:endParaRPr>
          </a:p>
          <a:p>
            <a:r>
              <a:rPr lang="en-GB" sz="1600">
                <a:solidFill>
                  <a:srgbClr val="000066"/>
                </a:solidFill>
              </a:rPr>
              <a:t>Balkanska St. № </a:t>
            </a:r>
            <a:r>
              <a:rPr lang="sr-Cyrl-CS" sz="1600">
                <a:solidFill>
                  <a:srgbClr val="000066"/>
                </a:solidFill>
              </a:rPr>
              <a:t>13</a:t>
            </a:r>
            <a:r>
              <a:rPr lang="sr-Latn-CS" sz="1600">
                <a:solidFill>
                  <a:srgbClr val="000066"/>
                </a:solidFill>
              </a:rPr>
              <a:t>, </a:t>
            </a:r>
            <a:r>
              <a:rPr lang="sr-Cyrl-CS" sz="1600">
                <a:solidFill>
                  <a:srgbClr val="000066"/>
                </a:solidFill>
              </a:rPr>
              <a:t>11000</a:t>
            </a:r>
            <a:r>
              <a:rPr lang="sr-Latn-CS" sz="1600">
                <a:solidFill>
                  <a:srgbClr val="000066"/>
                </a:solidFill>
              </a:rPr>
              <a:t> </a:t>
            </a:r>
            <a:r>
              <a:rPr lang="en-GB" sz="1600">
                <a:solidFill>
                  <a:srgbClr val="000066"/>
                </a:solidFill>
              </a:rPr>
              <a:t>Belgrade</a:t>
            </a:r>
            <a:r>
              <a:rPr lang="sr-Latn-CS" sz="1600">
                <a:solidFill>
                  <a:srgbClr val="000066"/>
                </a:solidFill>
              </a:rPr>
              <a:t>, </a:t>
            </a:r>
            <a:r>
              <a:rPr lang="en-GB" sz="1600">
                <a:solidFill>
                  <a:srgbClr val="000066"/>
                </a:solidFill>
              </a:rPr>
              <a:t>Serbia</a:t>
            </a:r>
            <a:endParaRPr lang="sr-Latn-CS" sz="1600">
              <a:solidFill>
                <a:srgbClr val="000066"/>
              </a:solidFill>
            </a:endParaRPr>
          </a:p>
          <a:p>
            <a:r>
              <a:rPr lang="en-GB" sz="1600">
                <a:solidFill>
                  <a:srgbClr val="000066"/>
                </a:solidFill>
              </a:rPr>
              <a:t>Phone</a:t>
            </a:r>
            <a:r>
              <a:rPr lang="sr-Latn-CS" sz="1600">
                <a:solidFill>
                  <a:srgbClr val="000066"/>
                </a:solidFill>
              </a:rPr>
              <a:t>: </a:t>
            </a:r>
            <a:r>
              <a:rPr lang="sr-Cyrl-CS" sz="1600">
                <a:solidFill>
                  <a:srgbClr val="000066"/>
                </a:solidFill>
              </a:rPr>
              <a:t>  </a:t>
            </a:r>
            <a:r>
              <a:rPr lang="sr-Latn-CS" sz="1600">
                <a:solidFill>
                  <a:srgbClr val="000066"/>
                </a:solidFill>
              </a:rPr>
              <a:t>+</a:t>
            </a:r>
            <a:r>
              <a:rPr lang="sr-Cyrl-CS" sz="1600">
                <a:solidFill>
                  <a:srgbClr val="000066"/>
                </a:solidFill>
              </a:rPr>
              <a:t>381 11 3610580</a:t>
            </a:r>
            <a:endParaRPr lang="en-US" sz="1600">
              <a:solidFill>
                <a:srgbClr val="000066"/>
              </a:solidFill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39750" y="6383338"/>
            <a:ext cx="1101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0">
                <a:solidFill>
                  <a:srgbClr val="000066"/>
                </a:solidFill>
              </a:rPr>
              <a:t>www.eps.rs</a:t>
            </a:r>
            <a:endParaRPr lang="sr-Latn-CS" sz="1400" b="0">
              <a:solidFill>
                <a:srgbClr val="000066"/>
              </a:solidFill>
            </a:endParaRPr>
          </a:p>
        </p:txBody>
      </p:sp>
      <p:sp>
        <p:nvSpPr>
          <p:cNvPr id="3077" name="Title 1"/>
          <p:cNvSpPr>
            <a:spLocks/>
          </p:cNvSpPr>
          <p:nvPr/>
        </p:nvSpPr>
        <p:spPr bwMode="auto">
          <a:xfrm>
            <a:off x="539750" y="1916113"/>
            <a:ext cx="446087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4000" dirty="0">
                <a:solidFill>
                  <a:srgbClr val="000066"/>
                </a:solidFill>
              </a:rPr>
              <a:t>THANK </a:t>
            </a:r>
            <a:r>
              <a:rPr lang="sr-Latn-CS" sz="4000" dirty="0" smtClean="0">
                <a:solidFill>
                  <a:srgbClr val="000066"/>
                </a:solidFill>
              </a:rPr>
              <a:t>YOU</a:t>
            </a:r>
            <a:endParaRPr lang="en-US" sz="4000" dirty="0">
              <a:solidFill>
                <a:srgbClr val="000066"/>
              </a:solidFill>
            </a:endParaRPr>
          </a:p>
        </p:txBody>
      </p:sp>
      <p:sp>
        <p:nvSpPr>
          <p:cNvPr id="3078" name="Footer Placeholder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66"/>
                </a:solidFill>
                <a:latin typeface="Arial" charset="0"/>
                <a:cs typeface="Arial" charset="0"/>
              </a:rPr>
              <a:t>PE Electric Power Industry of Serbia</a:t>
            </a:r>
          </a:p>
        </p:txBody>
      </p:sp>
      <p:sp>
        <p:nvSpPr>
          <p:cNvPr id="3079" name="Slide Number Placeholder 3"/>
          <p:cNvSpPr txBox="1">
            <a:spLocks/>
          </p:cNvSpPr>
          <p:nvPr/>
        </p:nvSpPr>
        <p:spPr bwMode="auto">
          <a:xfrm>
            <a:off x="6659563" y="6381750"/>
            <a:ext cx="1981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A63ED4C-1B11-4965-BFB6-944323441F5E}" type="slidenum">
              <a:rPr lang="en-US" sz="1400">
                <a:solidFill>
                  <a:srgbClr val="000066"/>
                </a:solidFill>
              </a:rPr>
              <a:pPr algn="r"/>
              <a:t>16</a:t>
            </a:fld>
            <a:endParaRPr lang="en-US" sz="1400">
              <a:solidFill>
                <a:srgbClr val="000066"/>
              </a:solidFill>
            </a:endParaRPr>
          </a:p>
        </p:txBody>
      </p:sp>
      <p:pic>
        <p:nvPicPr>
          <p:cNvPr id="8" name="Picture 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71592" y="714356"/>
            <a:ext cx="3672408" cy="5639250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 txBox="1">
            <a:spLocks noGrp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 b="0">
                <a:solidFill>
                  <a:srgbClr val="000066"/>
                </a:solidFill>
              </a:rPr>
              <a:t>www.eps.rs</a:t>
            </a: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6643688" y="6357938"/>
            <a:ext cx="1981200" cy="365125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0484" name="Footer Placeholder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66"/>
                </a:solidFill>
                <a:latin typeface="Arial" charset="0"/>
                <a:cs typeface="Arial" charset="0"/>
              </a:rPr>
              <a:t>PE Electric Power Industry of Serbia</a:t>
            </a:r>
          </a:p>
        </p:txBody>
      </p:sp>
      <p:sp>
        <p:nvSpPr>
          <p:cNvPr id="20485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62938" cy="9906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000066"/>
                </a:solidFill>
                <a:latin typeface="Arial" charset="0"/>
              </a:rPr>
              <a:t>    EPS - Structure, Ownership &amp; Activities</a:t>
            </a:r>
          </a:p>
        </p:txBody>
      </p:sp>
      <p:sp>
        <p:nvSpPr>
          <p:cNvPr id="20486" name="Slide Number Placeholder 3"/>
          <p:cNvSpPr txBox="1">
            <a:spLocks/>
          </p:cNvSpPr>
          <p:nvPr/>
        </p:nvSpPr>
        <p:spPr bwMode="auto">
          <a:xfrm>
            <a:off x="6659563" y="6381750"/>
            <a:ext cx="1981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0922DB1-644B-4E97-895D-FBE7AB039ED1}" type="slidenum">
              <a:rPr lang="en-US" sz="1400">
                <a:solidFill>
                  <a:srgbClr val="000066"/>
                </a:solidFill>
              </a:rPr>
              <a:pPr algn="r"/>
              <a:t>2</a:t>
            </a:fld>
            <a:endParaRPr lang="en-US" sz="1400">
              <a:solidFill>
                <a:srgbClr val="000066"/>
              </a:solidFill>
            </a:endParaRPr>
          </a:p>
        </p:txBody>
      </p:sp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611188" y="1789113"/>
            <a:ext cx="7920037" cy="348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66"/>
                </a:solidFill>
              </a:rPr>
              <a:t>Structure</a:t>
            </a:r>
          </a:p>
          <a:p>
            <a:pPr marL="730250" lvl="2" indent="-273050">
              <a:lnSpc>
                <a:spcPct val="90000"/>
              </a:lnSpc>
              <a:spcBef>
                <a:spcPts val="600"/>
              </a:spcBef>
              <a:buClr>
                <a:srgbClr val="000066"/>
              </a:buClr>
              <a:buSzPct val="100000"/>
              <a:buFont typeface="Arial" pitchFamily="34" charset="0"/>
              <a:buChar char="•"/>
              <a:defRPr/>
            </a:pPr>
            <a:r>
              <a:rPr lang="sr-Latn-CS" b="0" dirty="0" err="1">
                <a:solidFill>
                  <a:srgbClr val="002060"/>
                </a:solidFill>
              </a:rPr>
              <a:t>Vertically</a:t>
            </a:r>
            <a:r>
              <a:rPr lang="sr-Latn-CS" b="0" dirty="0">
                <a:solidFill>
                  <a:srgbClr val="002060"/>
                </a:solidFill>
              </a:rPr>
              <a:t> </a:t>
            </a:r>
            <a:r>
              <a:rPr lang="sr-Latn-CS" b="0" dirty="0" err="1">
                <a:solidFill>
                  <a:srgbClr val="002060"/>
                </a:solidFill>
              </a:rPr>
              <a:t>organized</a:t>
            </a:r>
            <a:r>
              <a:rPr lang="sr-Latn-CS" b="0" dirty="0">
                <a:solidFill>
                  <a:srgbClr val="002060"/>
                </a:solidFill>
              </a:rPr>
              <a:t> </a:t>
            </a:r>
            <a:r>
              <a:rPr lang="en-US" b="0" dirty="0">
                <a:solidFill>
                  <a:srgbClr val="002060"/>
                </a:solidFill>
              </a:rPr>
              <a:t>company</a:t>
            </a:r>
            <a:r>
              <a:rPr lang="sr-Cyrl-CS" b="0" dirty="0">
                <a:solidFill>
                  <a:srgbClr val="002060"/>
                </a:solidFill>
              </a:rPr>
              <a:t> </a:t>
            </a:r>
            <a:endParaRPr lang="en-US" b="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 b="0" dirty="0">
                <a:solidFill>
                  <a:srgbClr val="000066"/>
                </a:solidFill>
              </a:rPr>
              <a:t>     </a:t>
            </a:r>
          </a:p>
          <a:p>
            <a:pPr>
              <a:defRPr/>
            </a:pPr>
            <a:r>
              <a:rPr lang="en-US" dirty="0">
                <a:solidFill>
                  <a:srgbClr val="000066"/>
                </a:solidFill>
              </a:rPr>
              <a:t>Ownership</a:t>
            </a:r>
          </a:p>
          <a:p>
            <a:pPr marL="730250" lvl="2" indent="-273050">
              <a:lnSpc>
                <a:spcPct val="90000"/>
              </a:lnSpc>
              <a:spcBef>
                <a:spcPts val="600"/>
              </a:spcBef>
              <a:buClr>
                <a:srgbClr val="000066"/>
              </a:buClr>
              <a:buSzPct val="100000"/>
              <a:buFont typeface="Arial" pitchFamily="34" charset="0"/>
              <a:buChar char="•"/>
              <a:defRPr/>
            </a:pPr>
            <a:r>
              <a:rPr lang="sr-Latn-CS" b="0" dirty="0">
                <a:solidFill>
                  <a:srgbClr val="002060"/>
                </a:solidFill>
              </a:rPr>
              <a:t>100% </a:t>
            </a:r>
            <a:r>
              <a:rPr lang="en-US" b="0" dirty="0">
                <a:solidFill>
                  <a:srgbClr val="002060"/>
                </a:solidFill>
              </a:rPr>
              <a:t>owned</a:t>
            </a:r>
            <a:r>
              <a:rPr lang="sr-Latn-CS" b="0" dirty="0">
                <a:solidFill>
                  <a:srgbClr val="002060"/>
                </a:solidFill>
              </a:rPr>
              <a:t> </a:t>
            </a:r>
            <a:r>
              <a:rPr lang="en-US" b="0" dirty="0">
                <a:solidFill>
                  <a:srgbClr val="002060"/>
                </a:solidFill>
              </a:rPr>
              <a:t>by </a:t>
            </a:r>
            <a:r>
              <a:rPr lang="sr-Latn-CS" b="0" dirty="0">
                <a:solidFill>
                  <a:srgbClr val="002060"/>
                </a:solidFill>
              </a:rPr>
              <a:t>the</a:t>
            </a:r>
            <a:r>
              <a:rPr lang="sr-Cyrl-CS" b="0" dirty="0">
                <a:solidFill>
                  <a:srgbClr val="002060"/>
                </a:solidFill>
              </a:rPr>
              <a:t> </a:t>
            </a:r>
            <a:r>
              <a:rPr lang="sr-Latn-CS" b="0" dirty="0" err="1">
                <a:solidFill>
                  <a:srgbClr val="002060"/>
                </a:solidFill>
              </a:rPr>
              <a:t>Republic</a:t>
            </a:r>
            <a:r>
              <a:rPr lang="sr-Latn-CS" b="0" dirty="0">
                <a:solidFill>
                  <a:srgbClr val="002060"/>
                </a:solidFill>
              </a:rPr>
              <a:t> of </a:t>
            </a:r>
            <a:r>
              <a:rPr lang="sr-Latn-CS" b="0" dirty="0" err="1">
                <a:solidFill>
                  <a:srgbClr val="002060"/>
                </a:solidFill>
              </a:rPr>
              <a:t>Serbia</a:t>
            </a:r>
            <a:endParaRPr lang="sr-Latn-CS" b="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 b="0" dirty="0">
                <a:solidFill>
                  <a:srgbClr val="002060"/>
                </a:solidFill>
              </a:rPr>
              <a:t>  </a:t>
            </a:r>
            <a:r>
              <a:rPr lang="en-US" dirty="0" smtClean="0">
                <a:solidFill>
                  <a:srgbClr val="002060"/>
                </a:solidFill>
              </a:rPr>
              <a:t>Activities</a:t>
            </a:r>
            <a:endParaRPr lang="en-US" dirty="0">
              <a:solidFill>
                <a:srgbClr val="002060"/>
              </a:solidFill>
            </a:endParaRPr>
          </a:p>
          <a:p>
            <a:pPr marL="730250" lvl="2" indent="-273050">
              <a:lnSpc>
                <a:spcPct val="90000"/>
              </a:lnSpc>
              <a:spcBef>
                <a:spcPts val="600"/>
              </a:spcBef>
              <a:buClr>
                <a:srgbClr val="000066"/>
              </a:buClr>
              <a:buSzPct val="100000"/>
              <a:buFont typeface="Arial" pitchFamily="34" charset="0"/>
              <a:buChar char="•"/>
              <a:defRPr/>
            </a:pPr>
            <a:r>
              <a:rPr lang="sr-Latn-CS" b="0" dirty="0">
                <a:solidFill>
                  <a:srgbClr val="002060"/>
                </a:solidFill>
              </a:rPr>
              <a:t>Electricity</a:t>
            </a:r>
            <a:r>
              <a:rPr lang="en-US" b="0" dirty="0">
                <a:solidFill>
                  <a:srgbClr val="002060"/>
                </a:solidFill>
              </a:rPr>
              <a:t> </a:t>
            </a:r>
            <a:r>
              <a:rPr lang="sr-Latn-CS" b="0" dirty="0" err="1">
                <a:solidFill>
                  <a:srgbClr val="002060"/>
                </a:solidFill>
              </a:rPr>
              <a:t>generation</a:t>
            </a:r>
            <a:r>
              <a:rPr lang="sr-Latn-CS" b="0" dirty="0">
                <a:solidFill>
                  <a:srgbClr val="002060"/>
                </a:solidFill>
              </a:rPr>
              <a:t> </a:t>
            </a:r>
          </a:p>
          <a:p>
            <a:pPr marL="730250" lvl="2" indent="-273050">
              <a:lnSpc>
                <a:spcPct val="90000"/>
              </a:lnSpc>
              <a:spcBef>
                <a:spcPts val="600"/>
              </a:spcBef>
              <a:buClr>
                <a:srgbClr val="000066"/>
              </a:buClr>
              <a:buSzPct val="100000"/>
              <a:buFont typeface="Arial" pitchFamily="34" charset="0"/>
              <a:buChar char="•"/>
              <a:defRPr/>
            </a:pPr>
            <a:r>
              <a:rPr lang="en-US" b="0" dirty="0">
                <a:solidFill>
                  <a:srgbClr val="002060"/>
                </a:solidFill>
              </a:rPr>
              <a:t>D</a:t>
            </a:r>
            <a:r>
              <a:rPr lang="sr-Latn-CS" b="0" dirty="0" err="1">
                <a:solidFill>
                  <a:srgbClr val="002060"/>
                </a:solidFill>
              </a:rPr>
              <a:t>istribution</a:t>
            </a:r>
            <a:r>
              <a:rPr lang="sr-Latn-CS" b="0" dirty="0">
                <a:solidFill>
                  <a:srgbClr val="002060"/>
                </a:solidFill>
              </a:rPr>
              <a:t> </a:t>
            </a:r>
            <a:r>
              <a:rPr lang="sr-Latn-CS" b="0" dirty="0" err="1">
                <a:solidFill>
                  <a:srgbClr val="002060"/>
                </a:solidFill>
              </a:rPr>
              <a:t>and</a:t>
            </a:r>
            <a:r>
              <a:rPr lang="sr-Latn-CS" b="0" dirty="0">
                <a:solidFill>
                  <a:srgbClr val="002060"/>
                </a:solidFill>
              </a:rPr>
              <a:t> </a:t>
            </a:r>
            <a:r>
              <a:rPr lang="sr-Latn-CS" b="0" dirty="0" err="1">
                <a:solidFill>
                  <a:srgbClr val="002060"/>
                </a:solidFill>
              </a:rPr>
              <a:t>distribution</a:t>
            </a:r>
            <a:r>
              <a:rPr lang="sr-Cyrl-CS" b="0" dirty="0">
                <a:solidFill>
                  <a:srgbClr val="002060"/>
                </a:solidFill>
              </a:rPr>
              <a:t> </a:t>
            </a:r>
            <a:r>
              <a:rPr lang="sr-Latn-CS" b="0" dirty="0">
                <a:solidFill>
                  <a:srgbClr val="002060"/>
                </a:solidFill>
              </a:rPr>
              <a:t>system </a:t>
            </a:r>
            <a:r>
              <a:rPr lang="sr-Latn-CS" b="0" dirty="0" smtClean="0">
                <a:solidFill>
                  <a:srgbClr val="002060"/>
                </a:solidFill>
              </a:rPr>
              <a:t>operation </a:t>
            </a:r>
            <a:endParaRPr lang="sr-Latn-CS" b="0" dirty="0">
              <a:solidFill>
                <a:srgbClr val="002060"/>
              </a:solidFill>
            </a:endParaRPr>
          </a:p>
          <a:p>
            <a:pPr marL="730250" lvl="2" indent="-273050">
              <a:lnSpc>
                <a:spcPct val="90000"/>
              </a:lnSpc>
              <a:spcBef>
                <a:spcPts val="600"/>
              </a:spcBef>
              <a:buClr>
                <a:srgbClr val="000066"/>
              </a:buClr>
              <a:buSzPct val="100000"/>
              <a:buFont typeface="Arial" pitchFamily="34" charset="0"/>
              <a:buChar char="•"/>
              <a:defRPr/>
            </a:pPr>
            <a:r>
              <a:rPr lang="sr-Latn-CS" b="0" dirty="0">
                <a:solidFill>
                  <a:srgbClr val="002060"/>
                </a:solidFill>
              </a:rPr>
              <a:t>Electricity</a:t>
            </a:r>
            <a:r>
              <a:rPr lang="sr-Cyrl-CS" b="0" dirty="0">
                <a:solidFill>
                  <a:srgbClr val="002060"/>
                </a:solidFill>
              </a:rPr>
              <a:t> </a:t>
            </a:r>
            <a:r>
              <a:rPr lang="sr-Latn-CS" b="0" dirty="0" err="1">
                <a:solidFill>
                  <a:srgbClr val="002060"/>
                </a:solidFill>
              </a:rPr>
              <a:t>trading</a:t>
            </a:r>
            <a:r>
              <a:rPr lang="sr-Latn-CS" b="0" dirty="0">
                <a:solidFill>
                  <a:srgbClr val="002060"/>
                </a:solidFill>
              </a:rPr>
              <a:t> </a:t>
            </a:r>
          </a:p>
          <a:p>
            <a:pPr marL="730250" lvl="2" indent="-273050">
              <a:lnSpc>
                <a:spcPct val="90000"/>
              </a:lnSpc>
              <a:spcBef>
                <a:spcPts val="600"/>
              </a:spcBef>
              <a:buClr>
                <a:srgbClr val="000066"/>
              </a:buClr>
              <a:buSzPct val="100000"/>
              <a:buFont typeface="Arial" pitchFamily="34" charset="0"/>
              <a:buChar char="•"/>
              <a:defRPr/>
            </a:pPr>
            <a:r>
              <a:rPr lang="en-US" b="0" dirty="0">
                <a:solidFill>
                  <a:srgbClr val="002060"/>
                </a:solidFill>
              </a:rPr>
              <a:t>C</a:t>
            </a:r>
            <a:r>
              <a:rPr lang="sr-Latn-CS" b="0" dirty="0" err="1">
                <a:solidFill>
                  <a:srgbClr val="002060"/>
                </a:solidFill>
              </a:rPr>
              <a:t>oal</a:t>
            </a:r>
            <a:r>
              <a:rPr lang="sr-Latn-CS" b="0" dirty="0">
                <a:solidFill>
                  <a:srgbClr val="002060"/>
                </a:solidFill>
              </a:rPr>
              <a:t> </a:t>
            </a:r>
            <a:r>
              <a:rPr lang="sr-Latn-CS" b="0" dirty="0" err="1">
                <a:solidFill>
                  <a:srgbClr val="002060"/>
                </a:solidFill>
              </a:rPr>
              <a:t>production</a:t>
            </a:r>
            <a:r>
              <a:rPr lang="sr-Latn-CS" b="0" dirty="0">
                <a:solidFill>
                  <a:srgbClr val="002060"/>
                </a:solidFill>
              </a:rPr>
              <a:t>,</a:t>
            </a:r>
            <a:r>
              <a:rPr lang="sr-Cyrl-CS" b="0" dirty="0">
                <a:solidFill>
                  <a:srgbClr val="002060"/>
                </a:solidFill>
              </a:rPr>
              <a:t> </a:t>
            </a:r>
            <a:r>
              <a:rPr lang="sr-Latn-CS" b="0" dirty="0" err="1">
                <a:solidFill>
                  <a:srgbClr val="002060"/>
                </a:solidFill>
              </a:rPr>
              <a:t>processing</a:t>
            </a:r>
            <a:r>
              <a:rPr lang="sr-Latn-CS" b="0" dirty="0">
                <a:solidFill>
                  <a:srgbClr val="002060"/>
                </a:solidFill>
              </a:rPr>
              <a:t> </a:t>
            </a:r>
            <a:r>
              <a:rPr lang="sr-Latn-CS" b="0" dirty="0" err="1">
                <a:solidFill>
                  <a:srgbClr val="002060"/>
                </a:solidFill>
              </a:rPr>
              <a:t>and</a:t>
            </a:r>
            <a:r>
              <a:rPr lang="sr-Latn-CS" b="0" dirty="0">
                <a:solidFill>
                  <a:srgbClr val="002060"/>
                </a:solidFill>
              </a:rPr>
              <a:t> transport </a:t>
            </a:r>
          </a:p>
          <a:p>
            <a:pPr marL="730250" lvl="2" indent="-273050">
              <a:lnSpc>
                <a:spcPct val="90000"/>
              </a:lnSpc>
              <a:spcBef>
                <a:spcPts val="600"/>
              </a:spcBef>
              <a:buClr>
                <a:srgbClr val="000066"/>
              </a:buClr>
              <a:buSzPct val="100000"/>
              <a:buFont typeface="Arial" pitchFamily="34" charset="0"/>
              <a:buChar char="•"/>
              <a:defRPr/>
            </a:pPr>
            <a:r>
              <a:rPr lang="en-US" b="0" dirty="0">
                <a:solidFill>
                  <a:srgbClr val="002060"/>
                </a:solidFill>
              </a:rPr>
              <a:t>S</a:t>
            </a:r>
            <a:r>
              <a:rPr lang="sr-Latn-CS" b="0" dirty="0" err="1">
                <a:solidFill>
                  <a:srgbClr val="002060"/>
                </a:solidFill>
              </a:rPr>
              <a:t>team</a:t>
            </a:r>
            <a:r>
              <a:rPr lang="sr-Cyrl-CS" b="0" dirty="0">
                <a:solidFill>
                  <a:srgbClr val="002060"/>
                </a:solidFill>
              </a:rPr>
              <a:t> </a:t>
            </a:r>
            <a:r>
              <a:rPr lang="sr-Latn-CS" b="0" dirty="0" err="1">
                <a:solidFill>
                  <a:srgbClr val="002060"/>
                </a:solidFill>
              </a:rPr>
              <a:t>and</a:t>
            </a:r>
            <a:r>
              <a:rPr lang="sr-Latn-CS" b="0" dirty="0">
                <a:solidFill>
                  <a:srgbClr val="002060"/>
                </a:solidFill>
              </a:rPr>
              <a:t> </a:t>
            </a:r>
            <a:r>
              <a:rPr lang="sr-Latn-CS" b="0" dirty="0" err="1">
                <a:solidFill>
                  <a:srgbClr val="002060"/>
                </a:solidFill>
              </a:rPr>
              <a:t>hot</a:t>
            </a:r>
            <a:r>
              <a:rPr lang="sr-Latn-CS" b="0" dirty="0">
                <a:solidFill>
                  <a:srgbClr val="002060"/>
                </a:solidFill>
              </a:rPr>
              <a:t> </a:t>
            </a:r>
            <a:r>
              <a:rPr lang="sr-Latn-CS" b="0" dirty="0" err="1">
                <a:solidFill>
                  <a:srgbClr val="002060"/>
                </a:solidFill>
              </a:rPr>
              <a:t>water</a:t>
            </a:r>
            <a:r>
              <a:rPr lang="sr-Latn-CS" b="0" dirty="0">
                <a:solidFill>
                  <a:srgbClr val="002060"/>
                </a:solidFill>
              </a:rPr>
              <a:t> </a:t>
            </a:r>
            <a:r>
              <a:rPr lang="sr-Latn-CS" b="0" dirty="0" err="1">
                <a:solidFill>
                  <a:srgbClr val="002060"/>
                </a:solidFill>
              </a:rPr>
              <a:t>generation</a:t>
            </a:r>
            <a:r>
              <a:rPr lang="sr-Latn-CS" b="0" dirty="0">
                <a:solidFill>
                  <a:srgbClr val="002060"/>
                </a:solidFill>
              </a:rPr>
              <a:t> </a:t>
            </a:r>
            <a:r>
              <a:rPr lang="sr-Latn-CS" b="0" dirty="0">
                <a:solidFill>
                  <a:srgbClr val="000066"/>
                </a:solidFill>
              </a:rPr>
              <a:t>in</a:t>
            </a:r>
            <a:r>
              <a:rPr lang="sr-Cyrl-CS" b="0" dirty="0">
                <a:solidFill>
                  <a:srgbClr val="000066"/>
                </a:solidFill>
              </a:rPr>
              <a:t> </a:t>
            </a:r>
            <a:r>
              <a:rPr lang="sr-Latn-CS" b="0" dirty="0" err="1">
                <a:solidFill>
                  <a:srgbClr val="000066"/>
                </a:solidFill>
              </a:rPr>
              <a:t>combined</a:t>
            </a:r>
            <a:r>
              <a:rPr lang="sr-Latn-CS" b="0" dirty="0">
                <a:solidFill>
                  <a:srgbClr val="000066"/>
                </a:solidFill>
              </a:rPr>
              <a:t> </a:t>
            </a:r>
            <a:r>
              <a:rPr lang="sr-Latn-CS" b="0" dirty="0" err="1">
                <a:solidFill>
                  <a:srgbClr val="000066"/>
                </a:solidFill>
              </a:rPr>
              <a:t>processes</a:t>
            </a:r>
            <a:r>
              <a:rPr lang="sr-Latn-CS" b="0" dirty="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20488" name="Rectangle 10"/>
          <p:cNvSpPr>
            <a:spLocks noChangeArrowheads="1"/>
          </p:cNvSpPr>
          <p:nvPr/>
        </p:nvSpPr>
        <p:spPr bwMode="auto">
          <a:xfrm flipV="1">
            <a:off x="323850" y="1179513"/>
            <a:ext cx="68532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rgbClr val="444A62"/>
            </a:prstShdw>
          </a:effectLst>
        </p:spPr>
        <p:txBody>
          <a:bodyPr anchor="ctr">
            <a:spAutoFit/>
          </a:bodyPr>
          <a:lstStyle/>
          <a:p>
            <a:r>
              <a:rPr lang="en-US" sz="1600" dirty="0">
                <a:solidFill>
                  <a:srgbClr val="002C58"/>
                </a:solidFill>
              </a:rPr>
              <a:t>     </a:t>
            </a:r>
          </a:p>
          <a:p>
            <a:r>
              <a:rPr lang="en-US" sz="1600" dirty="0">
                <a:solidFill>
                  <a:srgbClr val="002C58"/>
                </a:solidFill>
              </a:rPr>
              <a:t>     </a:t>
            </a:r>
            <a:endParaRPr lang="sr-Latn-CS" sz="1600" b="0">
              <a:solidFill>
                <a:schemeClr val="accent1"/>
              </a:solidFill>
            </a:endParaRPr>
          </a:p>
        </p:txBody>
      </p:sp>
      <p:pic>
        <p:nvPicPr>
          <p:cNvPr id="9" name="Content Placeholder 8" descr="sl10.jp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229320"/>
            <a:ext cx="1296000" cy="1080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tenta_mala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86" y="5229320"/>
            <a:ext cx="1296144" cy="1080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trafo_polje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464" y="5229320"/>
            <a:ext cx="1296000" cy="1080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EPS - Overview  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sz="quarter" idx="1"/>
          </p:nvPr>
        </p:nvSpPr>
        <p:spPr>
          <a:xfrm>
            <a:off x="5003800" y="1196975"/>
            <a:ext cx="3711575" cy="4895850"/>
          </a:xfrm>
        </p:spPr>
        <p:txBody>
          <a:bodyPr/>
          <a:lstStyle/>
          <a:p>
            <a:pPr algn="just" eaLnBrk="1" hangingPunct="1">
              <a:buClr>
                <a:srgbClr val="002060"/>
              </a:buClr>
              <a:buSzTx/>
              <a:buFont typeface="Wingdings" pitchFamily="2" charset="2"/>
              <a:buNone/>
            </a:pPr>
            <a:endParaRPr lang="sr-Latn-CS" sz="1400" b="1" dirty="0" smtClean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algn="just" eaLnBrk="1" hangingPunct="1">
              <a:buClr>
                <a:srgbClr val="002060"/>
              </a:buClr>
              <a:buSzTx/>
              <a:buFont typeface="Wingdings" pitchFamily="2" charset="2"/>
              <a:buNone/>
            </a:pPr>
            <a:r>
              <a:rPr lang="en-US" sz="14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Installed Capacities</a:t>
            </a:r>
          </a:p>
          <a:p>
            <a:pPr algn="just" eaLnBrk="1" hangingPunct="1">
              <a:buClr>
                <a:srgbClr val="002060"/>
              </a:buClr>
              <a:buSzTx/>
              <a:buFont typeface="Wingdings" pitchFamily="2" charset="2"/>
              <a:buNone/>
            </a:pPr>
            <a:r>
              <a:rPr lang="sr-Latn-CS" sz="12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H</a:t>
            </a:r>
            <a:r>
              <a:rPr lang="en-US" sz="1200" b="1" dirty="0" err="1" smtClean="0">
                <a:solidFill>
                  <a:srgbClr val="000066"/>
                </a:solidFill>
                <a:latin typeface="Arial" charset="0"/>
                <a:cs typeface="Arial" charset="0"/>
              </a:rPr>
              <a:t>ydro</a:t>
            </a:r>
            <a:r>
              <a:rPr lang="en-US" sz="12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 Power Plants	    2,835  MW</a:t>
            </a:r>
          </a:p>
          <a:p>
            <a:pPr algn="just" eaLnBrk="1" hangingPunct="1">
              <a:buClr>
                <a:srgbClr val="002060"/>
              </a:buClr>
              <a:buSzTx/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Thermal Power Plants          5,171MW </a:t>
            </a:r>
            <a:r>
              <a:rPr lang="sr-Latn-CS" sz="12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 3936 MW*</a:t>
            </a:r>
            <a:endParaRPr lang="en-US" sz="1200" b="1" dirty="0" smtClean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algn="just" eaLnBrk="1" hangingPunct="1">
              <a:buClr>
                <a:srgbClr val="002060"/>
              </a:buClr>
              <a:buSzTx/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Combined CH Plants            353  MW</a:t>
            </a:r>
          </a:p>
          <a:p>
            <a:pPr algn="just" eaLnBrk="1" hangingPunct="1">
              <a:buClr>
                <a:srgbClr val="002060"/>
              </a:buClr>
              <a:buSzTx/>
              <a:buFont typeface="Wingdings 3" pitchFamily="18" charset="2"/>
              <a:buNone/>
            </a:pPr>
            <a:r>
              <a:rPr lang="en-US" sz="12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Total                                       8,359 MW </a:t>
            </a:r>
            <a:r>
              <a:rPr lang="sr-Latn-CS" sz="12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7124MW*</a:t>
            </a:r>
            <a:endParaRPr lang="en-US" sz="1200" b="1" dirty="0" smtClean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algn="just" eaLnBrk="1" hangingPunct="1">
              <a:buClr>
                <a:srgbClr val="002060"/>
              </a:buClr>
              <a:buSzTx/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            	 </a:t>
            </a:r>
            <a:r>
              <a:rPr lang="en-US" sz="12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		    </a:t>
            </a:r>
          </a:p>
          <a:p>
            <a:pPr algn="just" eaLnBrk="1" hangingPunct="1">
              <a:buClr>
                <a:srgbClr val="002060"/>
              </a:buClr>
              <a:buSzTx/>
              <a:buFont typeface="Wingdings" pitchFamily="2" charset="2"/>
              <a:buNone/>
            </a:pPr>
            <a:r>
              <a:rPr lang="en-US" sz="14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Production </a:t>
            </a:r>
          </a:p>
          <a:p>
            <a:pPr algn="just" eaLnBrk="1" hangingPunct="1">
              <a:buClr>
                <a:srgbClr val="002060"/>
              </a:buClr>
              <a:buSzTx/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Production 		     36,</a:t>
            </a:r>
            <a:r>
              <a:rPr lang="sr-Latn-CS" sz="12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050</a:t>
            </a:r>
            <a:r>
              <a:rPr lang="en-US" sz="12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 </a:t>
            </a:r>
            <a:r>
              <a:rPr lang="en-US" sz="1200" b="1" dirty="0" err="1" smtClean="0">
                <a:solidFill>
                  <a:srgbClr val="000066"/>
                </a:solidFill>
                <a:latin typeface="Arial" charset="0"/>
                <a:cs typeface="Arial" charset="0"/>
              </a:rPr>
              <a:t>GWh</a:t>
            </a:r>
            <a:endParaRPr lang="en-US" sz="1200" b="1" dirty="0" smtClean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algn="just" eaLnBrk="1" hangingPunct="1">
              <a:buClr>
                <a:srgbClr val="002060"/>
              </a:buClr>
              <a:buSzTx/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Production with K&amp;M	     41,</a:t>
            </a:r>
            <a:r>
              <a:rPr lang="sr-Latn-CS" sz="12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284</a:t>
            </a:r>
            <a:r>
              <a:rPr lang="en-US" sz="12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 </a:t>
            </a:r>
            <a:r>
              <a:rPr lang="en-US" sz="1200" b="1" dirty="0" err="1" smtClean="0">
                <a:solidFill>
                  <a:srgbClr val="000066"/>
                </a:solidFill>
                <a:latin typeface="Arial" charset="0"/>
                <a:cs typeface="Arial" charset="0"/>
              </a:rPr>
              <a:t>GWh</a:t>
            </a:r>
            <a:r>
              <a:rPr lang="en-US" sz="12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buClr>
                <a:srgbClr val="002060"/>
              </a:buClr>
              <a:buSzTx/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Coal Production*                      </a:t>
            </a:r>
            <a:r>
              <a:rPr lang="sr-Latn-CS" sz="12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40</a:t>
            </a:r>
            <a:r>
              <a:rPr lang="en-US" sz="12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.</a:t>
            </a:r>
            <a:r>
              <a:rPr lang="sr-Latn-CS" sz="12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2</a:t>
            </a:r>
            <a:r>
              <a:rPr lang="en-US" sz="12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 milt</a:t>
            </a:r>
          </a:p>
          <a:p>
            <a:pPr algn="just" eaLnBrk="1" hangingPunct="1">
              <a:buClr>
                <a:srgbClr val="002060"/>
              </a:buClr>
              <a:buSzTx/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Gross Consumption*            3</a:t>
            </a:r>
            <a:r>
              <a:rPr lang="sr-Latn-CS" sz="12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4</a:t>
            </a:r>
            <a:r>
              <a:rPr lang="en-US" sz="12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,</a:t>
            </a:r>
            <a:r>
              <a:rPr lang="sr-Latn-CS" sz="12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450</a:t>
            </a:r>
            <a:r>
              <a:rPr lang="en-US" sz="12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 </a:t>
            </a:r>
            <a:r>
              <a:rPr lang="en-US" sz="1200" b="1" dirty="0" err="1" smtClean="0">
                <a:solidFill>
                  <a:srgbClr val="000066"/>
                </a:solidFill>
                <a:latin typeface="Arial" charset="0"/>
                <a:cs typeface="Arial" charset="0"/>
              </a:rPr>
              <a:t>GWh</a:t>
            </a:r>
            <a:endParaRPr lang="en-US" sz="1200" b="1" dirty="0" smtClean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algn="just" eaLnBrk="1" hangingPunct="1">
              <a:buClr>
                <a:srgbClr val="002060"/>
              </a:buClr>
              <a:buSzTx/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Number of Customers*            3.</a:t>
            </a:r>
            <a:r>
              <a:rPr lang="sr-Latn-CS" sz="12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5</a:t>
            </a:r>
            <a:r>
              <a:rPr lang="en-US" sz="12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 million</a:t>
            </a:r>
          </a:p>
          <a:p>
            <a:pPr algn="just" eaLnBrk="1" hangingPunct="1">
              <a:buClr>
                <a:srgbClr val="002060"/>
              </a:buClr>
              <a:buSzTx/>
              <a:buFont typeface="Wingdings" pitchFamily="2" charset="2"/>
              <a:buNone/>
            </a:pPr>
            <a:endParaRPr lang="sr-Latn-CS" sz="1200" b="1" dirty="0" smtClean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algn="just" eaLnBrk="1" hangingPunct="1">
              <a:buClr>
                <a:srgbClr val="002060"/>
              </a:buClr>
              <a:buSzTx/>
              <a:buFont typeface="Wingdings" pitchFamily="2" charset="2"/>
              <a:buNone/>
            </a:pPr>
            <a:endParaRPr lang="en-US" sz="1200" b="1" dirty="0" smtClean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algn="just" eaLnBrk="1" hangingPunct="1">
              <a:buClr>
                <a:srgbClr val="002060"/>
              </a:buClr>
              <a:buSzTx/>
              <a:buFont typeface="Wingdings" pitchFamily="2" charset="2"/>
              <a:buNone/>
            </a:pPr>
            <a:endParaRPr lang="en-US" sz="1200" b="1" dirty="0" smtClean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algn="just" eaLnBrk="1" hangingPunct="1">
              <a:buClr>
                <a:srgbClr val="002060"/>
              </a:buClr>
              <a:buSzTx/>
              <a:buFont typeface="Wingdings" pitchFamily="2" charset="2"/>
              <a:buNone/>
            </a:pPr>
            <a:r>
              <a:rPr lang="en-US" sz="12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*  </a:t>
            </a:r>
            <a:r>
              <a:rPr lang="en-US" sz="10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Excluding </a:t>
            </a:r>
            <a:r>
              <a:rPr lang="en-US" sz="12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K&amp;M</a:t>
            </a:r>
            <a:endParaRPr lang="en-US" sz="1000" b="1" dirty="0" smtClean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algn="ctr" eaLnBrk="1" hangingPunct="1">
              <a:buClr>
                <a:srgbClr val="002060"/>
              </a:buClr>
              <a:buSzTx/>
              <a:buFont typeface="Wingdings" pitchFamily="2" charset="2"/>
              <a:buNone/>
            </a:pPr>
            <a:r>
              <a:rPr lang="sr-Latn-CS" sz="1000" b="1" dirty="0" smtClean="0">
                <a:solidFill>
                  <a:srgbClr val="000066"/>
                </a:solidFill>
                <a:latin typeface="Arial" charset="0"/>
              </a:rPr>
              <a:t>As</a:t>
            </a:r>
            <a:r>
              <a:rPr lang="en-US" sz="1000" b="1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sr-Latn-CS" sz="1000" b="1" dirty="0" smtClean="0">
                <a:solidFill>
                  <a:srgbClr val="000066"/>
                </a:solidFill>
                <a:latin typeface="Arial" charset="0"/>
              </a:rPr>
              <a:t>of June 1999, EPS </a:t>
            </a:r>
            <a:r>
              <a:rPr lang="en-US" sz="1000" b="1" dirty="0" smtClean="0">
                <a:solidFill>
                  <a:srgbClr val="000066"/>
                </a:solidFill>
                <a:latin typeface="Arial" charset="0"/>
              </a:rPr>
              <a:t>cannot manage </a:t>
            </a:r>
            <a:r>
              <a:rPr lang="sr-Latn-CS" sz="1000" b="1" dirty="0" smtClean="0">
                <a:solidFill>
                  <a:srgbClr val="000066"/>
                </a:solidFill>
                <a:latin typeface="Arial" charset="0"/>
              </a:rPr>
              <a:t>its facilities on the</a:t>
            </a:r>
            <a:r>
              <a:rPr lang="en-US" sz="1000" b="1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sr-Latn-CS" sz="1000" b="1" dirty="0" smtClean="0">
                <a:solidFill>
                  <a:srgbClr val="000066"/>
                </a:solidFill>
                <a:latin typeface="Arial" charset="0"/>
              </a:rPr>
              <a:t>territory</a:t>
            </a:r>
            <a:r>
              <a:rPr lang="sr-Cyrl-CS" sz="1000" b="1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sr-Latn-CS" sz="1000" b="1" dirty="0" smtClean="0">
                <a:solidFill>
                  <a:srgbClr val="000066"/>
                </a:solidFill>
                <a:latin typeface="Arial" charset="0"/>
              </a:rPr>
              <a:t>of Kosovo and Metohija </a:t>
            </a:r>
            <a:r>
              <a:rPr lang="en-US" sz="1000" b="1" dirty="0" smtClean="0">
                <a:solidFill>
                  <a:srgbClr val="000066"/>
                </a:solidFill>
                <a:latin typeface="Arial" charset="0"/>
              </a:rPr>
              <a:t>(</a:t>
            </a:r>
            <a:r>
              <a:rPr lang="en-US" sz="10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K&amp;M</a:t>
            </a:r>
            <a:r>
              <a:rPr lang="en-US" sz="1000" b="1" dirty="0" smtClean="0">
                <a:solidFill>
                  <a:srgbClr val="000066"/>
                </a:solidFill>
                <a:latin typeface="Arial" charset="0"/>
              </a:rPr>
              <a:t>)</a:t>
            </a:r>
            <a:endParaRPr lang="en-US" sz="1000" b="1" dirty="0" smtClean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algn="just" eaLnBrk="1" hangingPunct="1">
              <a:buClr>
                <a:srgbClr val="002060"/>
              </a:buClr>
              <a:buSzTx/>
              <a:buFont typeface="Wingdings" pitchFamily="2" charset="2"/>
              <a:buNone/>
            </a:pPr>
            <a:r>
              <a:rPr lang="en-US" sz="1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 </a:t>
            </a:r>
          </a:p>
        </p:txBody>
      </p:sp>
      <p:sp>
        <p:nvSpPr>
          <p:cNvPr id="22531" name="Slide Number Placeholder 3"/>
          <p:cNvSpPr txBox="1">
            <a:spLocks/>
          </p:cNvSpPr>
          <p:nvPr/>
        </p:nvSpPr>
        <p:spPr bwMode="auto">
          <a:xfrm>
            <a:off x="6659563" y="6381750"/>
            <a:ext cx="1981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1DBF899-3E68-41B4-81DC-7DC847D73E53}" type="slidenum">
              <a:rPr lang="en-US" sz="1400">
                <a:solidFill>
                  <a:srgbClr val="000066"/>
                </a:solidFill>
              </a:rPr>
              <a:pPr algn="r"/>
              <a:t>3</a:t>
            </a:fld>
            <a:endParaRPr lang="en-US" sz="1400">
              <a:solidFill>
                <a:srgbClr val="000066"/>
              </a:solidFill>
            </a:endParaRPr>
          </a:p>
        </p:txBody>
      </p:sp>
      <p:pic>
        <p:nvPicPr>
          <p:cNvPr id="2253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196975"/>
            <a:ext cx="446405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Footer Placeholder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66"/>
                </a:solidFill>
                <a:latin typeface="Arial" charset="0"/>
                <a:cs typeface="Arial" charset="0"/>
              </a:rPr>
              <a:t>PE Electric Power Industry of Serbia</a:t>
            </a:r>
          </a:p>
        </p:txBody>
      </p:sp>
      <p:sp>
        <p:nvSpPr>
          <p:cNvPr id="22534" name="Slide Number Placeholder 3"/>
          <p:cNvSpPr txBox="1">
            <a:spLocks noGrp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 b="0">
                <a:solidFill>
                  <a:srgbClr val="000066"/>
                </a:solidFill>
              </a:rPr>
              <a:t>www.eps.rs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000066"/>
                </a:solidFill>
                <a:latin typeface="Arial" charset="0"/>
                <a:cs typeface="Arial" charset="0"/>
              </a:rPr>
              <a:t>EPS – Installed Capacities</a:t>
            </a:r>
          </a:p>
        </p:txBody>
      </p:sp>
      <p:sp>
        <p:nvSpPr>
          <p:cNvPr id="24578" name="Slide Number Placeholder 3"/>
          <p:cNvSpPr txBox="1">
            <a:spLocks/>
          </p:cNvSpPr>
          <p:nvPr/>
        </p:nvSpPr>
        <p:spPr bwMode="auto">
          <a:xfrm>
            <a:off x="6659563" y="6381750"/>
            <a:ext cx="1981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28BC68C-EF00-43C6-9D60-979A8E5FD21E}" type="slidenum">
              <a:rPr lang="en-US" sz="1400">
                <a:solidFill>
                  <a:srgbClr val="000066"/>
                </a:solidFill>
              </a:rPr>
              <a:pPr algn="r"/>
              <a:t>4</a:t>
            </a:fld>
            <a:endParaRPr lang="en-US" sz="1400">
              <a:solidFill>
                <a:srgbClr val="000066"/>
              </a:solidFill>
            </a:endParaRPr>
          </a:p>
        </p:txBody>
      </p:sp>
      <p:sp>
        <p:nvSpPr>
          <p:cNvPr id="24579" name="Footer Placeholder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66"/>
                </a:solidFill>
                <a:latin typeface="Arial" charset="0"/>
                <a:cs typeface="Arial" charset="0"/>
              </a:rPr>
              <a:t>PE Electric Power Industry of Serbia</a:t>
            </a:r>
          </a:p>
        </p:txBody>
      </p:sp>
      <p:sp>
        <p:nvSpPr>
          <p:cNvPr id="24580" name="Slide Number Placeholder 3"/>
          <p:cNvSpPr txBox="1">
            <a:spLocks noGrp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 b="0">
                <a:solidFill>
                  <a:srgbClr val="000066"/>
                </a:solidFill>
              </a:rPr>
              <a:t>www.eps.rs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785786" y="1357298"/>
          <a:ext cx="7196165" cy="4738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4" name="Rectangle 1"/>
          <p:cNvSpPr>
            <a:spLocks noChangeArrowheads="1"/>
          </p:cNvSpPr>
          <p:nvPr/>
        </p:nvSpPr>
        <p:spPr bwMode="auto">
          <a:xfrm>
            <a:off x="289388" y="1487986"/>
            <a:ext cx="7993062" cy="546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730250" lvl="2" indent="-273050" eaLnBrk="0" hangingPunct="0">
              <a:lnSpc>
                <a:spcPct val="90000"/>
              </a:lnSpc>
              <a:spcBef>
                <a:spcPts val="600"/>
              </a:spcBef>
              <a:buSzPct val="100000"/>
            </a:pPr>
            <a:r>
              <a:rPr lang="sr-Latn-CS" dirty="0" smtClean="0">
                <a:solidFill>
                  <a:srgbClr val="002060"/>
                </a:solidFill>
              </a:rPr>
              <a:t> </a:t>
            </a:r>
            <a:endParaRPr lang="sr-Cyrl-CS" dirty="0" smtClean="0">
              <a:solidFill>
                <a:srgbClr val="002060"/>
              </a:solidFill>
            </a:endParaRPr>
          </a:p>
          <a:p>
            <a:pPr marL="742950" lvl="2" indent="-285750" eaLnBrk="0" hangingPunc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Courier New" pitchFamily="49" charset="0"/>
              <a:buChar char="o"/>
            </a:pPr>
            <a:endParaRPr lang="sr-Latn-CS" b="0" dirty="0" smtClean="0">
              <a:solidFill>
                <a:srgbClr val="002060"/>
              </a:solidFill>
            </a:endParaRPr>
          </a:p>
          <a:p>
            <a:pPr marL="742950" lvl="2" indent="-285750" eaLnBrk="0" hangingPunc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Courier New" pitchFamily="49" charset="0"/>
              <a:buChar char="o"/>
            </a:pPr>
            <a:r>
              <a:rPr lang="sr-Latn-CS" b="0" dirty="0" smtClean="0">
                <a:solidFill>
                  <a:srgbClr val="002060"/>
                </a:solidFill>
              </a:rPr>
              <a:t>Safe and secure supply of all customers</a:t>
            </a:r>
          </a:p>
          <a:p>
            <a:pPr marL="742950" lvl="2" indent="-285750" eaLnBrk="0" hangingPunc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Courier New" pitchFamily="49" charset="0"/>
              <a:buChar char="o"/>
            </a:pPr>
            <a:r>
              <a:rPr lang="sr-Latn-CS" b="0" dirty="0" smtClean="0">
                <a:solidFill>
                  <a:srgbClr val="002060"/>
                </a:solidFill>
              </a:rPr>
              <a:t>Building new </a:t>
            </a:r>
            <a:r>
              <a:rPr lang="sr-Latn-CS" b="0" dirty="0" smtClean="0">
                <a:solidFill>
                  <a:srgbClr val="002060"/>
                </a:solidFill>
              </a:rPr>
              <a:t>generation </a:t>
            </a:r>
            <a:r>
              <a:rPr lang="sr-Latn-CS" b="0" dirty="0" smtClean="0">
                <a:solidFill>
                  <a:srgbClr val="002060"/>
                </a:solidFill>
              </a:rPr>
              <a:t>capacities</a:t>
            </a:r>
          </a:p>
          <a:p>
            <a:pPr marL="742950" lvl="2" indent="-285750" eaLnBrk="0" hangingPunc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Courier New" pitchFamily="49" charset="0"/>
              <a:buChar char="o"/>
            </a:pPr>
            <a:r>
              <a:rPr lang="sr-Latn-CS" b="0" dirty="0" smtClean="0">
                <a:solidFill>
                  <a:srgbClr val="002060"/>
                </a:solidFill>
              </a:rPr>
              <a:t>Increasing </a:t>
            </a:r>
            <a:r>
              <a:rPr lang="sr-Latn-CS" b="0" dirty="0" smtClean="0">
                <a:solidFill>
                  <a:srgbClr val="002060"/>
                </a:solidFill>
              </a:rPr>
              <a:t>of RE </a:t>
            </a:r>
            <a:r>
              <a:rPr lang="sr-Latn-CS" b="0" dirty="0" smtClean="0">
                <a:solidFill>
                  <a:srgbClr val="002060"/>
                </a:solidFill>
              </a:rPr>
              <a:t>in EPS genaration</a:t>
            </a:r>
            <a:r>
              <a:rPr lang="en-US" b="0" dirty="0" smtClean="0">
                <a:solidFill>
                  <a:srgbClr val="002060"/>
                </a:solidFill>
              </a:rPr>
              <a:t> </a:t>
            </a:r>
            <a:endParaRPr lang="sr-Cyrl-CS" b="0" dirty="0">
              <a:solidFill>
                <a:srgbClr val="002060"/>
              </a:solidFill>
            </a:endParaRPr>
          </a:p>
          <a:p>
            <a:pPr marL="742950" lvl="2" indent="-285750" eaLnBrk="0" hangingPunc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Courier New" pitchFamily="49" charset="0"/>
              <a:buChar char="o"/>
            </a:pPr>
            <a:r>
              <a:rPr lang="sr-Latn-CS" b="0" dirty="0" smtClean="0">
                <a:solidFill>
                  <a:srgbClr val="002060"/>
                </a:solidFill>
              </a:rPr>
              <a:t>Increasing of energy efficiency</a:t>
            </a:r>
            <a:endParaRPr lang="sr-Cyrl-CS" b="0" dirty="0">
              <a:solidFill>
                <a:srgbClr val="002060"/>
              </a:solidFill>
            </a:endParaRPr>
          </a:p>
          <a:p>
            <a:pPr marL="742950" lvl="2" indent="-285750" eaLnBrk="0" hangingPunc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Courier New" pitchFamily="49" charset="0"/>
              <a:buChar char="o"/>
            </a:pPr>
            <a:r>
              <a:rPr lang="sr-Latn-CS" b="0" dirty="0" smtClean="0">
                <a:solidFill>
                  <a:srgbClr val="002060"/>
                </a:solidFill>
              </a:rPr>
              <a:t>Reduction of GHG emission</a:t>
            </a:r>
          </a:p>
          <a:p>
            <a:pPr marL="742950" lvl="2" indent="-285750" eaLnBrk="0" hangingPunc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Courier New" pitchFamily="49" charset="0"/>
              <a:buChar char="o"/>
            </a:pPr>
            <a:r>
              <a:rPr lang="sr-Latn-CS" b="0" dirty="0" smtClean="0">
                <a:solidFill>
                  <a:srgbClr val="002060"/>
                </a:solidFill>
              </a:rPr>
              <a:t>Sustainable development of the company</a:t>
            </a:r>
          </a:p>
          <a:p>
            <a:pPr marL="742950" lvl="2" indent="-285750" eaLnBrk="0" hangingPunc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Pct val="100000"/>
            </a:pPr>
            <a:endParaRPr lang="sr-Latn-CS" b="0" dirty="0">
              <a:solidFill>
                <a:srgbClr val="002060"/>
              </a:solidFill>
            </a:endParaRPr>
          </a:p>
          <a:p>
            <a:pPr marL="742950" lvl="2" indent="-285750" eaLnBrk="0" hangingPunc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Courier New" pitchFamily="49" charset="0"/>
              <a:buChar char="o"/>
            </a:pPr>
            <a:endParaRPr lang="sr-Latn-CS" b="0" dirty="0" smtClean="0">
              <a:solidFill>
                <a:srgbClr val="002060"/>
              </a:solidFill>
            </a:endParaRPr>
          </a:p>
          <a:p>
            <a:pPr marL="742950" lvl="2" indent="-285750" eaLnBrk="0" hangingPunc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Courier New" pitchFamily="49" charset="0"/>
              <a:buChar char="o"/>
            </a:pPr>
            <a:endParaRPr lang="sr-Latn-CS" b="0" dirty="0" smtClean="0">
              <a:solidFill>
                <a:srgbClr val="002060"/>
              </a:solidFill>
            </a:endParaRPr>
          </a:p>
          <a:p>
            <a:pPr marL="742950" lvl="2" indent="-285750" eaLnBrk="0" hangingPunc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Courier New" pitchFamily="49" charset="0"/>
              <a:buChar char="o"/>
            </a:pPr>
            <a:endParaRPr lang="sr-Cyrl-CS" b="0" dirty="0">
              <a:solidFill>
                <a:srgbClr val="00206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620688"/>
            <a:ext cx="8229600" cy="5223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r>
              <a:rPr lang="sr-Latn-CS" sz="2800" b="1" dirty="0" smtClean="0">
                <a:solidFill>
                  <a:srgbClr val="002060"/>
                </a:solidFill>
              </a:rPr>
              <a:t>EPS Goals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10" name="Picture 8" descr="emissio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4786322"/>
            <a:ext cx="1723371" cy="1189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lampade europ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3143248"/>
            <a:ext cx="1644698" cy="114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eoli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02" y="1571612"/>
            <a:ext cx="1519926" cy="1071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4874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3"/>
          <p:cNvSpPr txBox="1">
            <a:spLocks noGrp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 b="0">
                <a:solidFill>
                  <a:srgbClr val="000066"/>
                </a:solidFill>
              </a:rPr>
              <a:t>www.eps.rs</a:t>
            </a:r>
          </a:p>
        </p:txBody>
      </p:sp>
      <p:sp>
        <p:nvSpPr>
          <p:cNvPr id="31746" name="Title 1"/>
          <p:cNvSpPr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2800">
                <a:solidFill>
                  <a:srgbClr val="000066"/>
                </a:solidFill>
              </a:rPr>
              <a:t>Production &amp; Consumption up to 2020</a:t>
            </a:r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285750" y="1233488"/>
            <a:ext cx="84963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177800" lvl="1" algn="just" eaLnBrk="0" hangingPunct="0">
              <a:spcBef>
                <a:spcPts val="500"/>
              </a:spcBef>
              <a:buClr>
                <a:srgbClr val="000066"/>
              </a:buClr>
              <a:buSzPct val="100000"/>
              <a:defRPr/>
            </a:pPr>
            <a:r>
              <a:rPr lang="en-US" b="0" dirty="0">
                <a:solidFill>
                  <a:srgbClr val="000066"/>
                </a:solidFill>
              </a:rPr>
              <a:t>In the period 2010-2020, EPS forecast indicates </a:t>
            </a:r>
            <a:r>
              <a:rPr lang="sr-Latn-CS" b="0" dirty="0" smtClean="0">
                <a:solidFill>
                  <a:srgbClr val="000066"/>
                </a:solidFill>
              </a:rPr>
              <a:t>up to </a:t>
            </a:r>
            <a:r>
              <a:rPr lang="en-US" b="0" dirty="0" smtClean="0">
                <a:solidFill>
                  <a:srgbClr val="000066"/>
                </a:solidFill>
              </a:rPr>
              <a:t>13</a:t>
            </a:r>
            <a:r>
              <a:rPr lang="en-US" b="0" dirty="0">
                <a:solidFill>
                  <a:srgbClr val="000066"/>
                </a:solidFill>
              </a:rPr>
              <a:t>% increase in overall consumption</a:t>
            </a:r>
            <a:endParaRPr lang="sr-Cyrl-CS" b="0" dirty="0">
              <a:solidFill>
                <a:srgbClr val="000066"/>
              </a:solidFill>
            </a:endParaRPr>
          </a:p>
        </p:txBody>
      </p:sp>
      <p:sp>
        <p:nvSpPr>
          <p:cNvPr id="31748" name="Footer Placeholder 1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66"/>
                </a:solidFill>
                <a:latin typeface="Arial" charset="0"/>
                <a:cs typeface="Arial" charset="0"/>
              </a:rPr>
              <a:t>PE Electric Power Industry of Serbia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500034" y="1785926"/>
          <a:ext cx="8643966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750" name="Slide Number Placeholder 3"/>
          <p:cNvSpPr txBox="1">
            <a:spLocks/>
          </p:cNvSpPr>
          <p:nvPr/>
        </p:nvSpPr>
        <p:spPr bwMode="auto">
          <a:xfrm>
            <a:off x="6659563" y="6381750"/>
            <a:ext cx="1981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8EFB711-441F-46B0-90F3-EF6BB5443EFD}" type="slidenum">
              <a:rPr lang="en-US" sz="1400">
                <a:solidFill>
                  <a:srgbClr val="000066"/>
                </a:solidFill>
              </a:rPr>
              <a:pPr algn="r"/>
              <a:t>6</a:t>
            </a:fld>
            <a:endParaRPr lang="en-US" sz="140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r-Latn-C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EPS Investment activities from 2002 - 2012</a:t>
            </a:r>
            <a:endParaRPr lang="en-US" sz="2800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714348" y="1214422"/>
          <a:ext cx="7929618" cy="5000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05536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r-Latn-C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EPS Investment activities from 2002 - 2012</a:t>
            </a:r>
            <a:endParaRPr lang="en-US" sz="2800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552" y="1268760"/>
            <a:ext cx="8064896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0" hangingPunct="0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SzPct val="100000"/>
              <a:defRPr/>
            </a:pPr>
            <a:r>
              <a:rPr lang="sr-Latn-CS" sz="2000" dirty="0" smtClean="0">
                <a:solidFill>
                  <a:srgbClr val="000066"/>
                </a:solidFill>
              </a:rPr>
              <a:t>From 2002 - 2012 EPS invest over</a:t>
            </a:r>
            <a:r>
              <a:rPr lang="x-none" sz="2000" smtClean="0">
                <a:solidFill>
                  <a:srgbClr val="000066"/>
                </a:solidFill>
              </a:rPr>
              <a:t> </a:t>
            </a:r>
            <a:r>
              <a:rPr lang="x-none" sz="2000">
                <a:solidFill>
                  <a:srgbClr val="000066"/>
                </a:solidFill>
              </a:rPr>
              <a:t>€ </a:t>
            </a:r>
            <a:r>
              <a:rPr lang="sr-Latn-CS" sz="2000" dirty="0" smtClean="0">
                <a:solidFill>
                  <a:srgbClr val="000066"/>
                </a:solidFill>
              </a:rPr>
              <a:t>4 billion</a:t>
            </a:r>
            <a:endParaRPr lang="x-none" sz="2000" dirty="0">
              <a:solidFill>
                <a:srgbClr val="000066"/>
              </a:solidFill>
            </a:endParaRPr>
          </a:p>
          <a:p>
            <a:pPr marL="533400" lvl="1" indent="-342900" eaLnBrk="0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ourier New" pitchFamily="49" charset="0"/>
              <a:buChar char="o"/>
              <a:defRPr/>
            </a:pPr>
            <a:r>
              <a:rPr lang="sr-Latn-CS" sz="2000" b="0" dirty="0" smtClean="0">
                <a:solidFill>
                  <a:srgbClr val="000066"/>
                </a:solidFill>
              </a:rPr>
              <a:t>Generation capacity and mining</a:t>
            </a:r>
            <a:r>
              <a:rPr lang="x-none" sz="2000" b="0" smtClean="0">
                <a:solidFill>
                  <a:srgbClr val="000066"/>
                </a:solidFill>
              </a:rPr>
              <a:t> </a:t>
            </a:r>
            <a:endParaRPr lang="x-none" sz="2000" b="0" dirty="0">
              <a:solidFill>
                <a:srgbClr val="000066"/>
              </a:solidFill>
            </a:endParaRPr>
          </a:p>
          <a:p>
            <a:pPr marL="533400" lvl="1" indent="-342900" eaLnBrk="0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ourier New" pitchFamily="49" charset="0"/>
              <a:buChar char="o"/>
              <a:defRPr/>
            </a:pPr>
            <a:r>
              <a:rPr lang="sr-Latn-CS" sz="2000" b="0" dirty="0" smtClean="0">
                <a:solidFill>
                  <a:srgbClr val="000066"/>
                </a:solidFill>
              </a:rPr>
              <a:t>Enviromental protection</a:t>
            </a:r>
            <a:endParaRPr lang="x-none" sz="2000" b="0" dirty="0">
              <a:solidFill>
                <a:srgbClr val="000066"/>
              </a:solidFill>
            </a:endParaRPr>
          </a:p>
          <a:p>
            <a:endParaRPr lang="x-none" sz="2000" dirty="0">
              <a:solidFill>
                <a:srgbClr val="002060"/>
              </a:solidFill>
            </a:endParaRPr>
          </a:p>
          <a:p>
            <a:pPr marL="0" lvl="1" eaLnBrk="0" hangingPunct="0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SzPct val="100000"/>
              <a:defRPr/>
            </a:pPr>
            <a:r>
              <a:rPr lang="sr-Latn-CS" sz="2000" dirty="0" smtClean="0">
                <a:solidFill>
                  <a:srgbClr val="000066"/>
                </a:solidFill>
              </a:rPr>
              <a:t>From</a:t>
            </a:r>
            <a:r>
              <a:rPr lang="en-US" sz="2000" dirty="0" smtClean="0">
                <a:solidFill>
                  <a:srgbClr val="000066"/>
                </a:solidFill>
              </a:rPr>
              <a:t> 2002</a:t>
            </a:r>
            <a:r>
              <a:rPr lang="x-none" sz="2000" smtClean="0">
                <a:solidFill>
                  <a:srgbClr val="000066"/>
                </a:solidFill>
              </a:rPr>
              <a:t> </a:t>
            </a:r>
            <a:r>
              <a:rPr lang="sr-Latn-CS" sz="2000" dirty="0" smtClean="0">
                <a:solidFill>
                  <a:srgbClr val="000066"/>
                </a:solidFill>
              </a:rPr>
              <a:t>-</a:t>
            </a:r>
            <a:r>
              <a:rPr lang="x-none" sz="2000" smtClean="0">
                <a:solidFill>
                  <a:srgbClr val="000066"/>
                </a:solidFill>
              </a:rPr>
              <a:t> </a:t>
            </a:r>
            <a:r>
              <a:rPr lang="en-US" sz="2000" dirty="0" smtClean="0">
                <a:solidFill>
                  <a:srgbClr val="000066"/>
                </a:solidFill>
              </a:rPr>
              <a:t>2005 </a:t>
            </a:r>
            <a:endParaRPr lang="x-none" sz="2000" dirty="0">
              <a:solidFill>
                <a:srgbClr val="000066"/>
              </a:solidFill>
            </a:endParaRPr>
          </a:p>
          <a:p>
            <a:pPr marL="533400" lvl="1" indent="-342900" eaLnBrk="0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ourier New" pitchFamily="49" charset="0"/>
              <a:buChar char="o"/>
              <a:defRPr/>
            </a:pPr>
            <a:r>
              <a:rPr lang="sr-Latn-CS" sz="2000" b="0" dirty="0" smtClean="0">
                <a:solidFill>
                  <a:srgbClr val="000066"/>
                </a:solidFill>
              </a:rPr>
              <a:t>Average investments are </a:t>
            </a:r>
            <a:r>
              <a:rPr lang="en-US" sz="2000" b="0" dirty="0" smtClean="0">
                <a:solidFill>
                  <a:srgbClr val="000066"/>
                </a:solidFill>
              </a:rPr>
              <a:t>€ </a:t>
            </a:r>
            <a:r>
              <a:rPr lang="x-none" sz="2000" b="0" smtClean="0">
                <a:solidFill>
                  <a:srgbClr val="000066"/>
                </a:solidFill>
              </a:rPr>
              <a:t>248</a:t>
            </a:r>
            <a:r>
              <a:rPr lang="sr-Latn-CS" sz="2000" b="0" dirty="0" smtClean="0">
                <a:solidFill>
                  <a:srgbClr val="000066"/>
                </a:solidFill>
              </a:rPr>
              <a:t> mio per year</a:t>
            </a:r>
            <a:r>
              <a:rPr lang="sr-Cyrl-CS" sz="2000" b="0" dirty="0" smtClean="0">
                <a:solidFill>
                  <a:srgbClr val="000066"/>
                </a:solidFill>
              </a:rPr>
              <a:t> </a:t>
            </a:r>
            <a:endParaRPr lang="sr-Cyrl-CS" sz="2000" b="0" dirty="0">
              <a:solidFill>
                <a:srgbClr val="000066"/>
              </a:solidFill>
            </a:endParaRPr>
          </a:p>
          <a:p>
            <a:endParaRPr lang="sr-Cyrl-CS" sz="2000" dirty="0">
              <a:solidFill>
                <a:srgbClr val="002060"/>
              </a:solidFill>
            </a:endParaRPr>
          </a:p>
          <a:p>
            <a:pPr marL="0" lvl="1" eaLnBrk="0" hangingPunct="0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SzPct val="100000"/>
              <a:defRPr/>
            </a:pPr>
            <a:r>
              <a:rPr lang="sr-Latn-CS" sz="2000" dirty="0" smtClean="0">
                <a:solidFill>
                  <a:srgbClr val="000066"/>
                </a:solidFill>
              </a:rPr>
              <a:t>From </a:t>
            </a:r>
            <a:r>
              <a:rPr lang="en-US" sz="2000" dirty="0" smtClean="0">
                <a:solidFill>
                  <a:srgbClr val="000066"/>
                </a:solidFill>
              </a:rPr>
              <a:t>2006</a:t>
            </a:r>
            <a:r>
              <a:rPr lang="x-none" sz="2000" smtClean="0">
                <a:solidFill>
                  <a:srgbClr val="000066"/>
                </a:solidFill>
              </a:rPr>
              <a:t> </a:t>
            </a:r>
            <a:r>
              <a:rPr lang="sr-Latn-CS" sz="2000" dirty="0" smtClean="0">
                <a:solidFill>
                  <a:srgbClr val="000066"/>
                </a:solidFill>
              </a:rPr>
              <a:t>-</a:t>
            </a:r>
            <a:r>
              <a:rPr lang="x-none" sz="2000" smtClean="0">
                <a:solidFill>
                  <a:srgbClr val="000066"/>
                </a:solidFill>
              </a:rPr>
              <a:t> </a:t>
            </a:r>
            <a:r>
              <a:rPr lang="en-US" sz="2000" dirty="0" smtClean="0">
                <a:solidFill>
                  <a:srgbClr val="000066"/>
                </a:solidFill>
              </a:rPr>
              <a:t>201</a:t>
            </a:r>
            <a:r>
              <a:rPr lang="sr-Latn-CS" sz="2000" dirty="0" smtClean="0">
                <a:solidFill>
                  <a:srgbClr val="000066"/>
                </a:solidFill>
              </a:rPr>
              <a:t>2</a:t>
            </a:r>
            <a:r>
              <a:rPr lang="en-US" sz="2000" dirty="0" smtClean="0">
                <a:solidFill>
                  <a:srgbClr val="000066"/>
                </a:solidFill>
              </a:rPr>
              <a:t>. </a:t>
            </a:r>
            <a:r>
              <a:rPr lang="sr-Latn-CS" sz="2000" dirty="0" smtClean="0">
                <a:solidFill>
                  <a:srgbClr val="000066"/>
                </a:solidFill>
              </a:rPr>
              <a:t>EPS invest over </a:t>
            </a:r>
            <a:r>
              <a:rPr lang="en-US" sz="2000" dirty="0" smtClean="0">
                <a:solidFill>
                  <a:srgbClr val="000066"/>
                </a:solidFill>
              </a:rPr>
              <a:t>€ </a:t>
            </a:r>
            <a:r>
              <a:rPr lang="sr-Latn-CS" sz="2000" dirty="0" smtClean="0">
                <a:solidFill>
                  <a:srgbClr val="000066"/>
                </a:solidFill>
              </a:rPr>
              <a:t>3 billion</a:t>
            </a:r>
            <a:r>
              <a:rPr lang="x-none" sz="2000" smtClean="0">
                <a:solidFill>
                  <a:srgbClr val="000066"/>
                </a:solidFill>
              </a:rPr>
              <a:t> </a:t>
            </a:r>
            <a:endParaRPr lang="x-none" sz="2000" dirty="0">
              <a:solidFill>
                <a:srgbClr val="000066"/>
              </a:solidFill>
            </a:endParaRPr>
          </a:p>
          <a:p>
            <a:pPr marL="533400" lvl="1" indent="-342900" eaLnBrk="0" hangingPunc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ourier New" pitchFamily="49" charset="0"/>
              <a:buChar char="o"/>
              <a:defRPr/>
            </a:pPr>
            <a:r>
              <a:rPr lang="sr-Latn-CS" sz="2000" b="0" dirty="0">
                <a:solidFill>
                  <a:srgbClr val="000066"/>
                </a:solidFill>
              </a:rPr>
              <a:t>Average investments are </a:t>
            </a:r>
            <a:r>
              <a:rPr lang="en-US" sz="2000" b="0" dirty="0">
                <a:solidFill>
                  <a:srgbClr val="000066"/>
                </a:solidFill>
              </a:rPr>
              <a:t>€ </a:t>
            </a:r>
            <a:r>
              <a:rPr lang="sr-Latn-CS" sz="2000" b="0" dirty="0" smtClean="0">
                <a:solidFill>
                  <a:srgbClr val="000066"/>
                </a:solidFill>
              </a:rPr>
              <a:t>450 </a:t>
            </a:r>
            <a:r>
              <a:rPr lang="sr-Latn-CS" sz="2000" b="0" dirty="0">
                <a:solidFill>
                  <a:srgbClr val="000066"/>
                </a:solidFill>
              </a:rPr>
              <a:t>mio per year </a:t>
            </a:r>
            <a:r>
              <a:rPr lang="sr-Cyrl-CS" sz="2000" b="0" dirty="0" smtClean="0">
                <a:solidFill>
                  <a:srgbClr val="000066"/>
                </a:solidFill>
              </a:rPr>
              <a:t> </a:t>
            </a:r>
            <a:endParaRPr lang="x-none" sz="2000" b="0" dirty="0">
              <a:solidFill>
                <a:srgbClr val="000066"/>
              </a:solidFill>
            </a:endParaRPr>
          </a:p>
        </p:txBody>
      </p:sp>
      <p:pic>
        <p:nvPicPr>
          <p:cNvPr id="6" name="Picture 9" descr="C:\Users\tamara\Documents\dokumenti JP EPS\Stratesko planiranje\slike\TENT B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192757"/>
            <a:ext cx="1296000" cy="1080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5" descr="DSCF238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068" y="5192757"/>
            <a:ext cx="1296000" cy="1080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1968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r-Latn-C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Most important projects in EPS up to </a:t>
            </a:r>
            <a:r>
              <a:rPr lang="x-none" sz="28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201</a:t>
            </a:r>
            <a:r>
              <a:rPr lang="sr-Latn-C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2</a:t>
            </a:r>
            <a:endParaRPr lang="en-US" sz="2800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60473621"/>
              </p:ext>
            </p:extLst>
          </p:nvPr>
        </p:nvGraphicFramePr>
        <p:xfrm>
          <a:off x="611560" y="1268764"/>
          <a:ext cx="7992888" cy="4663629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6480720"/>
                <a:gridCol w="1358068"/>
                <a:gridCol w="154100"/>
              </a:tblGrid>
              <a:tr h="331237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x-none" sz="16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600" dirty="0" smtClean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6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mio</a:t>
                      </a:r>
                      <a:r>
                        <a:rPr lang="x-none" sz="160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x-none" sz="16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€</a:t>
                      </a:r>
                      <a:endParaRPr lang="x-none" sz="16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x-none" sz="16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x-none" sz="160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31237">
                <a:tc>
                  <a:txBody>
                    <a:bodyPr/>
                    <a:lstStyle/>
                    <a:p>
                      <a:pPr marL="5143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Courier New" pitchFamily="49" charset="0"/>
                        <a:buChar char="o"/>
                      </a:pPr>
                      <a:r>
                        <a:rPr lang="sr-Latn-CS" sz="16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Rehabilitation TPP TENT units</a:t>
                      </a:r>
                      <a:r>
                        <a:rPr lang="x-none" sz="1600" b="1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x-none" sz="16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А4, А5, А6</a:t>
                      </a:r>
                      <a:endParaRPr lang="x-none" sz="16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6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241</a:t>
                      </a:r>
                      <a:endParaRPr lang="x-none" sz="16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</a:tr>
              <a:tr h="331237">
                <a:tc>
                  <a:txBody>
                    <a:bodyPr/>
                    <a:lstStyle/>
                    <a:p>
                      <a:pPr marL="5143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Courier New" pitchFamily="49" charset="0"/>
                        <a:buChar char="o"/>
                      </a:pPr>
                      <a:r>
                        <a:rPr lang="sr-Latn-CS" sz="16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Reconstruction of distribution network</a:t>
                      </a:r>
                      <a:r>
                        <a:rPr lang="x-none" sz="1600" b="1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x-none" sz="1600" b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– </a:t>
                      </a:r>
                      <a:r>
                        <a:rPr lang="sr-Latn-CS" sz="16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110,35,</a:t>
                      </a:r>
                      <a:r>
                        <a:rPr lang="x-none" sz="1600" b="1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20,10,0,4 </a:t>
                      </a:r>
                      <a:r>
                        <a:rPr lang="x-none" sz="16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kV </a:t>
                      </a:r>
                      <a:endParaRPr lang="x-none" sz="16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6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242</a:t>
                      </a:r>
                      <a:endParaRPr lang="x-none" sz="16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</a:tr>
              <a:tr h="331237">
                <a:tc>
                  <a:txBody>
                    <a:bodyPr/>
                    <a:lstStyle/>
                    <a:p>
                      <a:pPr marL="5143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Courier New" pitchFamily="49" charset="0"/>
                        <a:buChar char="o"/>
                      </a:pPr>
                      <a:r>
                        <a:rPr lang="sr-Latn-CS" sz="16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Reconstruction of ash disposal system on the TPP TENT</a:t>
                      </a:r>
                      <a:r>
                        <a:rPr lang="sr-Latn-CS" sz="1600" b="1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B and TPP Kostolac A , B</a:t>
                      </a:r>
                      <a:endParaRPr lang="x-none" sz="16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6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  <a:endParaRPr lang="x-none" sz="16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</a:tr>
              <a:tr h="331237">
                <a:tc>
                  <a:txBody>
                    <a:bodyPr/>
                    <a:lstStyle/>
                    <a:p>
                      <a:pPr marL="5143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Courier New" pitchFamily="49" charset="0"/>
                        <a:buChar char="o"/>
                      </a:pPr>
                      <a:r>
                        <a:rPr lang="x-none" sz="1600" b="1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  <a:r>
                        <a:rPr lang="sr-Latn-CS" sz="1600" b="1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BTO system in Tamnava West </a:t>
                      </a:r>
                      <a:endParaRPr lang="x-none" sz="16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6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  <a:endParaRPr lang="x-none" sz="16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</a:tr>
              <a:tr h="331237">
                <a:tc>
                  <a:txBody>
                    <a:bodyPr/>
                    <a:lstStyle/>
                    <a:p>
                      <a:pPr marL="5143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Courier New" pitchFamily="49" charset="0"/>
                        <a:buChar char="o"/>
                      </a:pPr>
                      <a:r>
                        <a:rPr lang="sr-Latn-CS" sz="16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Rehabilitation</a:t>
                      </a:r>
                      <a:r>
                        <a:rPr lang="sr-Latn-CS" sz="1600" b="1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of HPP Djerdap</a:t>
                      </a:r>
                      <a:endParaRPr lang="x-none" sz="16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6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  <a:endParaRPr lang="x-none" sz="16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</a:tr>
              <a:tr h="331237">
                <a:tc>
                  <a:txBody>
                    <a:bodyPr/>
                    <a:lstStyle/>
                    <a:p>
                      <a:pPr marL="5143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Courier New" pitchFamily="49" charset="0"/>
                        <a:buChar char="o"/>
                      </a:pPr>
                      <a:r>
                        <a:rPr lang="x-none" sz="1600" b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 </a:t>
                      </a:r>
                      <a:r>
                        <a:rPr lang="sr-Latn-CS" sz="16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BTO</a:t>
                      </a:r>
                      <a:r>
                        <a:rPr lang="x-none" sz="1600" b="1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sr-Latn-CS" sz="16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system in Drmno</a:t>
                      </a:r>
                      <a:endParaRPr lang="x-none" sz="16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6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  <a:endParaRPr lang="x-none" sz="16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</a:tr>
              <a:tr h="331237">
                <a:tc>
                  <a:txBody>
                    <a:bodyPr/>
                    <a:lstStyle/>
                    <a:p>
                      <a:pPr marL="5143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Courier New" pitchFamily="49" charset="0"/>
                        <a:buChar char="o"/>
                      </a:pPr>
                      <a:r>
                        <a:rPr lang="sr-Latn-CS" sz="16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Developement  of telecommunication network</a:t>
                      </a:r>
                      <a:endParaRPr lang="x-none" sz="16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6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endParaRPr lang="x-none" sz="16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</a:tr>
              <a:tr h="331237">
                <a:tc>
                  <a:txBody>
                    <a:bodyPr/>
                    <a:lstStyle/>
                    <a:p>
                      <a:pPr marL="5143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Courier New" pitchFamily="49" charset="0"/>
                        <a:buChar char="o"/>
                      </a:pPr>
                      <a:r>
                        <a:rPr lang="sr-Latn-CS" sz="16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Rehabilitation of HPP Bajina Basta</a:t>
                      </a:r>
                      <a:endParaRPr lang="x-none" sz="16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6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x-none" sz="160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x-none" sz="16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</a:tr>
              <a:tr h="331237">
                <a:tc>
                  <a:txBody>
                    <a:bodyPr/>
                    <a:lstStyle/>
                    <a:p>
                      <a:pPr marL="5143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Courier New" pitchFamily="49" charset="0"/>
                        <a:buChar char="o"/>
                      </a:pPr>
                      <a:r>
                        <a:rPr lang="sr-Latn-CS" sz="16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Electrostatic</a:t>
                      </a:r>
                      <a:r>
                        <a:rPr lang="sr-Latn-CS" sz="1600" b="1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percepitators in</a:t>
                      </a:r>
                      <a:r>
                        <a:rPr lang="x-none" sz="1600" b="1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sr-Latn-CS" sz="16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TPP </a:t>
                      </a:r>
                      <a:r>
                        <a:rPr lang="x-none" sz="1600" b="1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ТЕНТ </a:t>
                      </a:r>
                      <a:r>
                        <a:rPr lang="x-none" sz="16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А1, А2, А4, А5</a:t>
                      </a:r>
                      <a:r>
                        <a:rPr lang="x-none" sz="1600" b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  <a:r>
                        <a:rPr lang="sr-Latn-CS" sz="16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TPP </a:t>
                      </a:r>
                      <a:r>
                        <a:rPr lang="x-none" sz="1600" b="1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Костолац А1</a:t>
                      </a:r>
                      <a:r>
                        <a:rPr lang="sr-Latn-CS" sz="16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x-none" sz="1600" b="1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x-none" sz="1600" b="1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А2</a:t>
                      </a:r>
                      <a:endParaRPr lang="x-none" sz="16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6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x-none" sz="16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</a:tr>
              <a:tr h="331237">
                <a:tc>
                  <a:txBody>
                    <a:bodyPr/>
                    <a:lstStyle/>
                    <a:p>
                      <a:pPr marL="5143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Courier New" pitchFamily="49" charset="0"/>
                        <a:buChar char="o"/>
                      </a:pPr>
                      <a:r>
                        <a:rPr lang="sr-Latn-CS" sz="16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Rehabilitation</a:t>
                      </a:r>
                      <a:r>
                        <a:rPr lang="sr-Latn-CS" sz="1600" b="1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TPP Kostolac, unit B2</a:t>
                      </a:r>
                      <a:endParaRPr lang="x-none" sz="16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6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x-none" sz="16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</a:tr>
              <a:tr h="331237">
                <a:tc>
                  <a:txBody>
                    <a:bodyPr/>
                    <a:lstStyle/>
                    <a:p>
                      <a:pPr marL="5143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Courier New" pitchFamily="49" charset="0"/>
                        <a:buChar char="o"/>
                      </a:pPr>
                      <a:r>
                        <a:rPr lang="sr-Latn-CS" sz="16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Smart metering </a:t>
                      </a:r>
                      <a:endParaRPr lang="x-none" sz="16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6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x-none" sz="16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5248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3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7932</TotalTime>
  <Words>824</Words>
  <Application>Microsoft Office PowerPoint</Application>
  <PresentationFormat>On-screen Show (4:3)</PresentationFormat>
  <Paragraphs>246</Paragraphs>
  <Slides>16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Origin</vt:lpstr>
      <vt:lpstr>Image Document</vt:lpstr>
      <vt:lpstr> CURRENT STATUS AND NEW INVESTMENTS OF THE ELECTRIC POWER INDUSTRY OF SERBIA</vt:lpstr>
      <vt:lpstr>    EPS - Structure, Ownership &amp; Activities</vt:lpstr>
      <vt:lpstr>EPS - Overview  </vt:lpstr>
      <vt:lpstr>EPS – Installed Capacities</vt:lpstr>
      <vt:lpstr>Slide 5</vt:lpstr>
      <vt:lpstr>Slide 6</vt:lpstr>
      <vt:lpstr> EPS Investment activities from 2002 - 2012</vt:lpstr>
      <vt:lpstr>EPS Investment activities from 2002 - 2012</vt:lpstr>
      <vt:lpstr>Most important projects in EPS up to 2012</vt:lpstr>
      <vt:lpstr>Most important projects in EPS from 2012</vt:lpstr>
      <vt:lpstr>Investments in new genaration in EPS </vt:lpstr>
      <vt:lpstr>Investments in RE in EPS</vt:lpstr>
      <vt:lpstr>Slide 13</vt:lpstr>
      <vt:lpstr>Slide 14</vt:lpstr>
      <vt:lpstr>Conclusions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</dc:title>
  <dc:creator>Jasmina Nesic</dc:creator>
  <cp:lastModifiedBy>Dragan</cp:lastModifiedBy>
  <cp:revision>869</cp:revision>
  <dcterms:created xsi:type="dcterms:W3CDTF">2009-01-18T13:54:32Z</dcterms:created>
  <dcterms:modified xsi:type="dcterms:W3CDTF">2013-04-14T07:49:21Z</dcterms:modified>
</cp:coreProperties>
</file>