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90" r:id="rId3"/>
    <p:sldId id="268" r:id="rId4"/>
    <p:sldId id="264" r:id="rId5"/>
    <p:sldId id="260" r:id="rId6"/>
    <p:sldId id="299" r:id="rId7"/>
    <p:sldId id="269" r:id="rId8"/>
    <p:sldId id="278" r:id="rId9"/>
    <p:sldId id="272" r:id="rId10"/>
    <p:sldId id="273" r:id="rId11"/>
    <p:sldId id="297" r:id="rId1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E6"/>
    <a:srgbClr val="CC0099"/>
    <a:srgbClr val="0000FF"/>
    <a:srgbClr val="FFFFCC"/>
    <a:srgbClr val="994D94"/>
    <a:srgbClr val="990099"/>
    <a:srgbClr val="0033CC"/>
    <a:srgbClr val="0000D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1" autoAdjust="0"/>
    <p:restoredTop sz="94660"/>
  </p:normalViewPr>
  <p:slideViewPr>
    <p:cSldViewPr>
      <p:cViewPr>
        <p:scale>
          <a:sx n="107" d="100"/>
          <a:sy n="107" d="100"/>
        </p:scale>
        <p:origin x="-26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88CBB-2DD2-4C1D-A8C7-822E502834A4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6F898-DECF-4267-8D94-4DA753B716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7338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E8CF0-FECE-401D-9803-89126B658237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2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8952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2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509EF-FE05-4D41-9B23-F656CE646A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205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E7EFDD2-2C7C-4DD8-AE72-1BC685ED2DB4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598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587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022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890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70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526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334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0398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808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858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095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484E9-54E7-4316-982F-8B0CACF4A5C3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8706A-FCBB-4084-8CC1-2CB329429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051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www.aers.org.y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7E9A7E-10C9-4750-BD3D-D885A8B155F8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2209800"/>
            <a:ext cx="8991600" cy="1470025"/>
          </a:xfrm>
        </p:spPr>
        <p:txBody>
          <a:bodyPr>
            <a:normAutofit fontScale="90000"/>
          </a:bodyPr>
          <a:lstStyle/>
          <a:p>
            <a:r>
              <a:rPr lang="sr-Latn-RS" sz="4000" b="1" dirty="0" smtClean="0">
                <a:solidFill>
                  <a:srgbClr val="3333FF"/>
                </a:solidFill>
              </a:rPr>
              <a:t>E</a:t>
            </a:r>
            <a:r>
              <a:rPr lang="en-US" sz="4000" b="1" dirty="0" smtClean="0">
                <a:solidFill>
                  <a:srgbClr val="3333FF"/>
                </a:solidFill>
              </a:rPr>
              <a:t>lectricity</a:t>
            </a:r>
            <a:r>
              <a:rPr lang="en-US" sz="4000" b="1" dirty="0" smtClean="0">
                <a:solidFill>
                  <a:srgbClr val="3333FF"/>
                </a:solidFill>
              </a:rPr>
              <a:t> </a:t>
            </a:r>
            <a:r>
              <a:rPr lang="en-US" sz="4000" b="1" dirty="0" smtClean="0">
                <a:solidFill>
                  <a:srgbClr val="3333FF"/>
                </a:solidFill>
              </a:rPr>
              <a:t>and </a:t>
            </a:r>
            <a:r>
              <a:rPr lang="sr-Latn-RS" sz="4000" b="1" dirty="0" smtClean="0">
                <a:solidFill>
                  <a:srgbClr val="3333FF"/>
                </a:solidFill>
              </a:rPr>
              <a:t>N</a:t>
            </a:r>
            <a:r>
              <a:rPr lang="en-US" sz="4000" b="1" dirty="0" smtClean="0">
                <a:solidFill>
                  <a:srgbClr val="3333FF"/>
                </a:solidFill>
              </a:rPr>
              <a:t>atural</a:t>
            </a:r>
            <a:r>
              <a:rPr lang="en-US" sz="4000" b="1" dirty="0" smtClean="0">
                <a:solidFill>
                  <a:srgbClr val="3333FF"/>
                </a:solidFill>
              </a:rPr>
              <a:t> </a:t>
            </a:r>
            <a:r>
              <a:rPr lang="sr-Latn-RS" sz="4000" b="1" dirty="0" smtClean="0">
                <a:solidFill>
                  <a:srgbClr val="3333FF"/>
                </a:solidFill>
              </a:rPr>
              <a:t>G</a:t>
            </a:r>
            <a:r>
              <a:rPr lang="en-US" sz="4000" b="1" dirty="0" smtClean="0">
                <a:solidFill>
                  <a:srgbClr val="3333FF"/>
                </a:solidFill>
              </a:rPr>
              <a:t>as </a:t>
            </a:r>
            <a:r>
              <a:rPr lang="sr-Latn-RS" sz="4000" b="1" dirty="0" smtClean="0">
                <a:solidFill>
                  <a:srgbClr val="3333FF"/>
                </a:solidFill>
              </a:rPr>
              <a:t/>
            </a:r>
            <a:br>
              <a:rPr lang="sr-Latn-RS" sz="4000" b="1" dirty="0" smtClean="0">
                <a:solidFill>
                  <a:srgbClr val="3333FF"/>
                </a:solidFill>
              </a:rPr>
            </a:br>
            <a:r>
              <a:rPr lang="sr-Latn-RS" b="1" dirty="0" smtClean="0">
                <a:solidFill>
                  <a:srgbClr val="3333FF"/>
                </a:solidFill>
              </a:rPr>
              <a:t>Markets </a:t>
            </a:r>
            <a:r>
              <a:rPr lang="en-US" b="1" dirty="0" smtClean="0">
                <a:solidFill>
                  <a:srgbClr val="3333FF"/>
                </a:solidFill>
              </a:rPr>
              <a:t>in </a:t>
            </a:r>
            <a:r>
              <a:rPr lang="en-US" b="1" dirty="0" smtClean="0">
                <a:solidFill>
                  <a:srgbClr val="3333FF"/>
                </a:solidFill>
              </a:rPr>
              <a:t>Serbia</a:t>
            </a:r>
            <a:r>
              <a:rPr lang="sr-Cyrl-CS" sz="3200" b="1" dirty="0" smtClean="0">
                <a:solidFill>
                  <a:srgbClr val="3333FF"/>
                </a:solidFill>
              </a:rPr>
              <a:t/>
            </a:r>
            <a:br>
              <a:rPr lang="sr-Cyrl-CS" sz="3200" b="1" dirty="0" smtClean="0">
                <a:solidFill>
                  <a:srgbClr val="3333FF"/>
                </a:solidFill>
              </a:rPr>
            </a:br>
            <a:endParaRPr lang="en-US" sz="3200" dirty="0" smtClean="0">
              <a:solidFill>
                <a:srgbClr val="3333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715000"/>
            <a:ext cx="64008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sr-Latn-RS" sz="2000" i="1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Belgrade</a:t>
            </a:r>
            <a:r>
              <a:rPr lang="sr-Cyrl-CS" sz="2000" i="1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,</a:t>
            </a:r>
            <a:endParaRPr lang="sr-Cyrl-CS" sz="2000" i="1" dirty="0">
              <a:solidFill>
                <a:srgbClr val="3333FF"/>
              </a:solidFill>
              <a:latin typeface="+mj-lt"/>
              <a:ea typeface="+mj-ea"/>
              <a:cs typeface="+mj-cs"/>
            </a:endParaRPr>
          </a:p>
          <a:p>
            <a:pPr eaLnBrk="1" hangingPunct="1"/>
            <a:r>
              <a:rPr lang="sr-Latn-RS" sz="2000" i="1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15</a:t>
            </a:r>
            <a:r>
              <a:rPr lang="sr-Cyrl-CS" sz="2000" i="1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. </a:t>
            </a:r>
            <a:r>
              <a:rPr lang="sr-Latn-RS" sz="2000" i="1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April</a:t>
            </a:r>
            <a:r>
              <a:rPr lang="sr-Cyrl-CS" sz="2000" i="1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 201</a:t>
            </a:r>
            <a:r>
              <a:rPr lang="sr-Latn-RS" sz="2000" i="1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3</a:t>
            </a:r>
            <a:r>
              <a:rPr lang="sr-Cyrl-CS" sz="2000" i="1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.</a:t>
            </a:r>
            <a:endParaRPr lang="en-US" sz="2000" i="1" dirty="0">
              <a:solidFill>
                <a:srgbClr val="3333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419600" y="4038600"/>
            <a:ext cx="4724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algn="ctr" eaLnBrk="0" hangingPunct="0"/>
            <a:r>
              <a:rPr lang="sr-Latn-RS" sz="2000" i="1" dirty="0" smtClean="0">
                <a:solidFill>
                  <a:srgbClr val="CC0099"/>
                </a:solidFill>
              </a:rPr>
              <a:t>Ljiljana Hadzibabic</a:t>
            </a:r>
          </a:p>
          <a:p>
            <a:pPr marL="342900" algn="ctr" eaLnBrk="0" hangingPunct="0"/>
            <a:r>
              <a:rPr lang="en-US" sz="2000" i="1" dirty="0" smtClean="0">
                <a:solidFill>
                  <a:srgbClr val="CC0099"/>
                </a:solidFill>
              </a:rPr>
              <a:t>Council member</a:t>
            </a:r>
            <a:endParaRPr lang="sr-Latn-RS" sz="2000" i="1" dirty="0" smtClean="0">
              <a:solidFill>
                <a:srgbClr val="CC0099"/>
              </a:solidFill>
            </a:endParaRPr>
          </a:p>
          <a:p>
            <a:pPr marL="342900" algn="ctr" eaLnBrk="0" hangingPunct="0"/>
            <a:r>
              <a:rPr lang="sr-Latn-RS" dirty="0" smtClean="0">
                <a:solidFill>
                  <a:srgbClr val="CC0099"/>
                </a:solidFill>
              </a:rPr>
              <a:t>Energy Agency of the Republic of Serbia</a:t>
            </a:r>
            <a:endParaRPr lang="en-US" dirty="0">
              <a:solidFill>
                <a:srgbClr val="CC0099"/>
              </a:solidFill>
            </a:endParaRPr>
          </a:p>
        </p:txBody>
      </p:sp>
      <p:pic>
        <p:nvPicPr>
          <p:cNvPr id="7" name="Picture 4" descr="E_memo-te_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"/>
            <a:ext cx="1770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6136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762000"/>
          </a:xfrm>
        </p:spPr>
        <p:txBody>
          <a:bodyPr>
            <a:noAutofit/>
          </a:bodyPr>
          <a:lstStyle/>
          <a:p>
            <a:pPr>
              <a:defRPr sz="2200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b="1" dirty="0" smtClean="0">
                <a:solidFill>
                  <a:srgbClr val="0000E6"/>
                </a:solidFill>
                <a:latin typeface="Arial"/>
                <a:ea typeface="Arial"/>
                <a:cs typeface="Arial"/>
              </a:rPr>
              <a:t>Compara</a:t>
            </a:r>
            <a:r>
              <a:rPr lang="sr-Latn-RS" sz="2400" b="1" dirty="0" smtClean="0">
                <a:solidFill>
                  <a:srgbClr val="0000E6"/>
                </a:solidFill>
                <a:latin typeface="Arial"/>
                <a:ea typeface="Arial"/>
                <a:cs typeface="Arial"/>
              </a:rPr>
              <a:t>sion</a:t>
            </a:r>
            <a:r>
              <a:rPr lang="en-US" sz="2400" b="1" dirty="0" smtClean="0">
                <a:solidFill>
                  <a:srgbClr val="0000E6"/>
                </a:solidFill>
                <a:latin typeface="Arial"/>
                <a:ea typeface="Arial"/>
                <a:cs typeface="Arial"/>
              </a:rPr>
              <a:t> </a:t>
            </a:r>
            <a:r>
              <a:rPr lang="sr-Latn-RS" sz="2400" b="1" dirty="0" smtClean="0">
                <a:solidFill>
                  <a:srgbClr val="0000E6"/>
                </a:solidFill>
                <a:latin typeface="Arial"/>
                <a:ea typeface="Arial"/>
                <a:cs typeface="Arial"/>
              </a:rPr>
              <a:t>of the</a:t>
            </a:r>
            <a:r>
              <a:rPr lang="en-US" sz="2400" b="1" dirty="0" smtClean="0">
                <a:solidFill>
                  <a:srgbClr val="0000E6"/>
                </a:solidFill>
                <a:latin typeface="Arial"/>
                <a:ea typeface="Arial"/>
                <a:cs typeface="Arial"/>
              </a:rPr>
              <a:t> </a:t>
            </a:r>
            <a:r>
              <a:rPr lang="sr-Latn-RS" sz="2400" b="1" dirty="0" smtClean="0">
                <a:solidFill>
                  <a:srgbClr val="0000E6"/>
                </a:solidFill>
                <a:latin typeface="Arial"/>
                <a:ea typeface="Arial"/>
                <a:cs typeface="Arial"/>
              </a:rPr>
              <a:t>Natural Gas </a:t>
            </a:r>
            <a:r>
              <a:rPr lang="en-US" sz="2400" b="1" dirty="0" smtClean="0">
                <a:solidFill>
                  <a:srgbClr val="0000E6"/>
                </a:solidFill>
                <a:latin typeface="Arial"/>
                <a:ea typeface="Arial"/>
                <a:cs typeface="Arial"/>
              </a:rPr>
              <a:t>for </a:t>
            </a:r>
            <a:r>
              <a:rPr lang="sr-Latn-RS" sz="2400" b="1" dirty="0" smtClean="0">
                <a:solidFill>
                  <a:srgbClr val="0000E6"/>
                </a:solidFill>
                <a:latin typeface="Arial"/>
                <a:ea typeface="Arial"/>
                <a:cs typeface="Arial"/>
              </a:rPr>
              <a:t>the I</a:t>
            </a:r>
            <a:r>
              <a:rPr lang="en-US" sz="2400" b="1" dirty="0" smtClean="0">
                <a:solidFill>
                  <a:srgbClr val="0000E6"/>
                </a:solidFill>
                <a:latin typeface="Arial"/>
                <a:ea typeface="Arial"/>
                <a:cs typeface="Arial"/>
              </a:rPr>
              <a:t>ndustry</a:t>
            </a:r>
            <a:r>
              <a:rPr lang="sr-Latn-RS" sz="2400" b="1" dirty="0" smtClean="0">
                <a:solidFill>
                  <a:srgbClr val="0000E6"/>
                </a:solidFill>
                <a:latin typeface="Arial"/>
                <a:ea typeface="Arial"/>
                <a:cs typeface="Arial"/>
              </a:rPr>
              <a:t> </a:t>
            </a:r>
            <a:r>
              <a:rPr lang="sr-Latn-RS" sz="2800" b="1" dirty="0" smtClean="0">
                <a:solidFill>
                  <a:srgbClr val="0000FF"/>
                </a:solidFill>
                <a:latin typeface="Arial"/>
                <a:ea typeface="Arial"/>
                <a:cs typeface="Arial"/>
              </a:rPr>
              <a:t/>
            </a:r>
            <a:br>
              <a:rPr lang="sr-Latn-RS" sz="2800" b="1" dirty="0" smtClean="0">
                <a:solidFill>
                  <a:srgbClr val="0000FF"/>
                </a:solidFill>
                <a:latin typeface="Arial"/>
                <a:ea typeface="Arial"/>
                <a:cs typeface="Arial"/>
              </a:rPr>
            </a:br>
            <a:r>
              <a:rPr lang="en-US" sz="1800" dirty="0" smtClean="0">
                <a:solidFill>
                  <a:srgbClr val="0000FF"/>
                </a:solidFill>
                <a:latin typeface="Arial"/>
                <a:ea typeface="Arial"/>
                <a:cs typeface="Arial"/>
              </a:rPr>
              <a:t>- </a:t>
            </a:r>
            <a:r>
              <a:rPr lang="en-US" sz="1800" dirty="0" smtClean="0">
                <a:solidFill>
                  <a:srgbClr val="0000FF"/>
                </a:solidFill>
                <a:latin typeface="Arial"/>
                <a:ea typeface="Arial"/>
                <a:cs typeface="Arial"/>
              </a:rPr>
              <a:t>The first half of 2012 </a:t>
            </a:r>
            <a:r>
              <a:rPr lang="sr-Cyrl-RS" sz="1800" dirty="0" smtClean="0">
                <a:solidFill>
                  <a:srgbClr val="0000FF"/>
                </a:solidFill>
                <a:latin typeface="Arial"/>
                <a:ea typeface="Arial"/>
                <a:cs typeface="Arial"/>
              </a:rPr>
              <a:t>-</a:t>
            </a:r>
            <a:endParaRPr lang="vi-VN" sz="1800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85310" y="1046018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26" y="1130313"/>
            <a:ext cx="8879774" cy="557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914400" y="5791200"/>
            <a:ext cx="609600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14400" y="3505200"/>
            <a:ext cx="609600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240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55624-4DF0-4313-929D-8FA26191CFA6}" type="slidenum">
              <a:rPr lang="sr-Latn-CS"/>
              <a:pPr>
                <a:defRPr/>
              </a:pPr>
              <a:t>11</a:t>
            </a:fld>
            <a:endParaRPr lang="sr-Latn-CS"/>
          </a:p>
        </p:txBody>
      </p:sp>
      <p:pic>
        <p:nvPicPr>
          <p:cNvPr id="21507" name="Picture 4" descr="E_memo-te_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3420" y="76200"/>
            <a:ext cx="1770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755650" y="2205038"/>
            <a:ext cx="712787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4000" i="1" dirty="0" smtClean="0">
                <a:solidFill>
                  <a:srgbClr val="0000E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 </a:t>
            </a:r>
            <a:r>
              <a:rPr lang="en-US" sz="4000" i="1" dirty="0" smtClean="0">
                <a:solidFill>
                  <a:srgbClr val="0000E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 for your attention</a:t>
            </a:r>
            <a:r>
              <a:rPr lang="en-US" sz="4000" i="1" dirty="0" smtClean="0">
                <a:solidFill>
                  <a:srgbClr val="0000E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  <a:endParaRPr lang="sr-Latn-CS" sz="4000" i="1" dirty="0">
              <a:solidFill>
                <a:srgbClr val="0000E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3414" name="Text Box 6"/>
          <p:cNvSpPr txBox="1">
            <a:spLocks noChangeArrowheads="1"/>
          </p:cNvSpPr>
          <p:nvPr/>
        </p:nvSpPr>
        <p:spPr bwMode="auto">
          <a:xfrm>
            <a:off x="3550954" y="4000500"/>
            <a:ext cx="5413790" cy="153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sr-Latn-RS" i="1" dirty="0" smtClean="0">
                <a:solidFill>
                  <a:srgbClr val="CC0099"/>
                </a:solidFill>
              </a:rPr>
              <a:t>Ljiljana Hadzibabic</a:t>
            </a:r>
          </a:p>
          <a:p>
            <a:pPr algn="ctr" eaLnBrk="0" hangingPunct="0"/>
            <a:r>
              <a:rPr lang="en-US" i="1" dirty="0" smtClean="0">
                <a:solidFill>
                  <a:srgbClr val="CC0099"/>
                </a:solidFill>
              </a:rPr>
              <a:t>Council member</a:t>
            </a:r>
            <a:endParaRPr lang="sr-Latn-RS" i="1" dirty="0" smtClean="0">
              <a:solidFill>
                <a:srgbClr val="CC0099"/>
              </a:solidFill>
            </a:endParaRPr>
          </a:p>
          <a:p>
            <a:pPr algn="ctr" eaLnBrk="0" hangingPunct="0"/>
            <a:r>
              <a:rPr lang="sr-Latn-RS" dirty="0" smtClean="0">
                <a:solidFill>
                  <a:srgbClr val="CC0099"/>
                </a:solidFill>
              </a:rPr>
              <a:t>Energy Agency of the Republic of Serbia</a:t>
            </a:r>
            <a:endParaRPr lang="en-US" dirty="0" smtClean="0">
              <a:solidFill>
                <a:srgbClr val="CC0099"/>
              </a:solidFill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66"/>
                </a:solidFill>
              </a:rPr>
              <a:t/>
            </a:r>
            <a:br>
              <a:rPr lang="en-US" dirty="0" smtClean="0">
                <a:solidFill>
                  <a:srgbClr val="000066"/>
                </a:solidFill>
              </a:rPr>
            </a:br>
            <a:r>
              <a:rPr lang="en-US" dirty="0" smtClean="0">
                <a:solidFill>
                  <a:srgbClr val="000066"/>
                </a:solidFill>
                <a:hlinkClick r:id="rId4"/>
              </a:rPr>
              <a:t>www.aers.</a:t>
            </a:r>
            <a:r>
              <a:rPr lang="sr-Latn-RS" dirty="0" smtClean="0">
                <a:solidFill>
                  <a:srgbClr val="000066"/>
                </a:solidFill>
                <a:hlinkClick r:id="rId4"/>
              </a:rPr>
              <a:t>rs</a:t>
            </a:r>
            <a:r>
              <a:rPr lang="en-US" dirty="0" smtClean="0">
                <a:solidFill>
                  <a:srgbClr val="000066"/>
                </a:solidFill>
                <a:hlinkClick r:id="rId4"/>
              </a:rPr>
              <a:t> </a:t>
            </a:r>
          </a:p>
        </p:txBody>
      </p:sp>
      <p:pic>
        <p:nvPicPr>
          <p:cNvPr id="21510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573463"/>
            <a:ext cx="2981325" cy="328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9510" y="12954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7774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152400"/>
            <a:ext cx="7772400" cy="609600"/>
          </a:xfrm>
        </p:spPr>
        <p:txBody>
          <a:bodyPr>
            <a:noAutofit/>
          </a:bodyPr>
          <a:lstStyle/>
          <a:p>
            <a:r>
              <a:rPr lang="sr-Latn-RS" sz="3600" dirty="0" smtClean="0">
                <a:solidFill>
                  <a:srgbClr val="0000FF"/>
                </a:solidFill>
              </a:rPr>
              <a:t>C</a:t>
            </a:r>
            <a:r>
              <a:rPr lang="en-US" sz="3600" dirty="0" smtClean="0">
                <a:solidFill>
                  <a:srgbClr val="0000FF"/>
                </a:solidFill>
              </a:rPr>
              <a:t>ontent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5638800"/>
          </a:xfrm>
        </p:spPr>
        <p:txBody>
          <a:bodyPr>
            <a:normAutofit/>
          </a:bodyPr>
          <a:lstStyle/>
          <a:p>
            <a:pPr marL="914400" lvl="1" indent="-457200" algn="l">
              <a:buFont typeface="Arial" pitchFamily="34" charset="0"/>
              <a:buChar char="•"/>
            </a:pPr>
            <a:r>
              <a:rPr lang="sr-Latn-RS" dirty="0" smtClean="0">
                <a:solidFill>
                  <a:srgbClr val="0000E6"/>
                </a:solidFill>
              </a:rPr>
              <a:t>M</a:t>
            </a:r>
            <a:r>
              <a:rPr lang="en-US" dirty="0" smtClean="0">
                <a:solidFill>
                  <a:srgbClr val="0000E6"/>
                </a:solidFill>
              </a:rPr>
              <a:t>arkets</a:t>
            </a:r>
            <a:r>
              <a:rPr lang="en-US" dirty="0" smtClean="0">
                <a:solidFill>
                  <a:srgbClr val="0000E6"/>
                </a:solidFill>
              </a:rPr>
              <a:t> </a:t>
            </a:r>
            <a:r>
              <a:rPr lang="en-US" dirty="0" smtClean="0">
                <a:solidFill>
                  <a:srgbClr val="0000E6"/>
                </a:solidFill>
              </a:rPr>
              <a:t>Types and </a:t>
            </a:r>
            <a:r>
              <a:rPr lang="sr-Latn-RS" dirty="0" smtClean="0">
                <a:solidFill>
                  <a:srgbClr val="0000E6"/>
                </a:solidFill>
              </a:rPr>
              <a:t>M</a:t>
            </a:r>
            <a:r>
              <a:rPr lang="en-US" dirty="0" smtClean="0">
                <a:solidFill>
                  <a:srgbClr val="0000E6"/>
                </a:solidFill>
              </a:rPr>
              <a:t>arket</a:t>
            </a:r>
            <a:r>
              <a:rPr lang="en-US" dirty="0" smtClean="0">
                <a:solidFill>
                  <a:srgbClr val="0000E6"/>
                </a:solidFill>
              </a:rPr>
              <a:t> </a:t>
            </a:r>
            <a:r>
              <a:rPr lang="sr-Latn-RS" dirty="0" smtClean="0">
                <a:solidFill>
                  <a:srgbClr val="0000E6"/>
                </a:solidFill>
              </a:rPr>
              <a:t>P</a:t>
            </a:r>
            <a:r>
              <a:rPr lang="en-US" dirty="0" smtClean="0">
                <a:solidFill>
                  <a:srgbClr val="0000E6"/>
                </a:solidFill>
              </a:rPr>
              <a:t>articipants</a:t>
            </a:r>
            <a:endParaRPr lang="sr-Latn-RS" dirty="0" smtClean="0">
              <a:solidFill>
                <a:srgbClr val="0000E6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00E6"/>
                </a:solidFill>
              </a:rPr>
              <a:t>The </a:t>
            </a:r>
            <a:r>
              <a:rPr lang="sr-Latn-RS" dirty="0" smtClean="0">
                <a:solidFill>
                  <a:srgbClr val="0000E6"/>
                </a:solidFill>
              </a:rPr>
              <a:t>D</a:t>
            </a:r>
            <a:r>
              <a:rPr lang="en-US" dirty="0" smtClean="0">
                <a:solidFill>
                  <a:srgbClr val="0000E6"/>
                </a:solidFill>
              </a:rPr>
              <a:t>ynamics</a:t>
            </a:r>
            <a:r>
              <a:rPr lang="en-US" dirty="0" smtClean="0">
                <a:solidFill>
                  <a:srgbClr val="0000E6"/>
                </a:solidFill>
              </a:rPr>
              <a:t> </a:t>
            </a:r>
            <a:r>
              <a:rPr lang="en-US" dirty="0" smtClean="0">
                <a:solidFill>
                  <a:srgbClr val="0000E6"/>
                </a:solidFill>
              </a:rPr>
              <a:t>of the </a:t>
            </a:r>
            <a:r>
              <a:rPr lang="sr-Latn-RS" dirty="0" smtClean="0">
                <a:solidFill>
                  <a:srgbClr val="0000E6"/>
                </a:solidFill>
              </a:rPr>
              <a:t>M</a:t>
            </a:r>
            <a:r>
              <a:rPr lang="en-US" dirty="0" smtClean="0">
                <a:solidFill>
                  <a:srgbClr val="0000E6"/>
                </a:solidFill>
              </a:rPr>
              <a:t>arket</a:t>
            </a:r>
            <a:r>
              <a:rPr lang="en-US" dirty="0" smtClean="0">
                <a:solidFill>
                  <a:srgbClr val="0000E6"/>
                </a:solidFill>
              </a:rPr>
              <a:t> </a:t>
            </a:r>
            <a:r>
              <a:rPr lang="sr-Latn-RS" dirty="0" smtClean="0">
                <a:solidFill>
                  <a:srgbClr val="0000E6"/>
                </a:solidFill>
              </a:rPr>
              <a:t>O</a:t>
            </a:r>
            <a:r>
              <a:rPr lang="en-US" dirty="0" smtClean="0">
                <a:solidFill>
                  <a:srgbClr val="0000E6"/>
                </a:solidFill>
              </a:rPr>
              <a:t>pen</a:t>
            </a:r>
            <a:r>
              <a:rPr lang="sr-Latn-RS" dirty="0" smtClean="0">
                <a:solidFill>
                  <a:srgbClr val="0000E6"/>
                </a:solidFill>
              </a:rPr>
              <a:t>n</a:t>
            </a:r>
            <a:r>
              <a:rPr lang="en-US" dirty="0" smtClean="0">
                <a:solidFill>
                  <a:srgbClr val="0000E6"/>
                </a:solidFill>
              </a:rPr>
              <a:t>ing</a:t>
            </a:r>
            <a:endParaRPr lang="sr-Latn-RS" dirty="0" smtClean="0">
              <a:solidFill>
                <a:srgbClr val="0000E6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sr-Latn-RS" dirty="0" smtClean="0">
                <a:solidFill>
                  <a:srgbClr val="0000E6"/>
                </a:solidFill>
              </a:rPr>
              <a:t>E</a:t>
            </a:r>
            <a:r>
              <a:rPr lang="en-US" dirty="0" smtClean="0">
                <a:solidFill>
                  <a:srgbClr val="0000E6"/>
                </a:solidFill>
              </a:rPr>
              <a:t>lectricity and </a:t>
            </a:r>
            <a:r>
              <a:rPr lang="sr-Latn-RS" dirty="0" smtClean="0">
                <a:solidFill>
                  <a:srgbClr val="0000E6"/>
                </a:solidFill>
              </a:rPr>
              <a:t>N</a:t>
            </a:r>
            <a:r>
              <a:rPr lang="en-US" dirty="0" smtClean="0">
                <a:solidFill>
                  <a:srgbClr val="0000E6"/>
                </a:solidFill>
              </a:rPr>
              <a:t>atural </a:t>
            </a:r>
            <a:r>
              <a:rPr lang="sr-Latn-RS" dirty="0" smtClean="0">
                <a:solidFill>
                  <a:srgbClr val="0000E6"/>
                </a:solidFill>
              </a:rPr>
              <a:t>G</a:t>
            </a:r>
            <a:r>
              <a:rPr lang="en-US" dirty="0" smtClean="0">
                <a:solidFill>
                  <a:srgbClr val="0000E6"/>
                </a:solidFill>
              </a:rPr>
              <a:t>as </a:t>
            </a:r>
            <a:r>
              <a:rPr lang="en-US" dirty="0" smtClean="0">
                <a:solidFill>
                  <a:srgbClr val="0000E6"/>
                </a:solidFill>
              </a:rPr>
              <a:t>Market Model</a:t>
            </a:r>
            <a:r>
              <a:rPr lang="sr-Latn-RS" dirty="0" smtClean="0">
                <a:solidFill>
                  <a:srgbClr val="0000E6"/>
                </a:solidFill>
              </a:rPr>
              <a:t>s</a:t>
            </a:r>
            <a:r>
              <a:rPr lang="en-US" dirty="0" smtClean="0">
                <a:solidFill>
                  <a:srgbClr val="0000E6"/>
                </a:solidFill>
              </a:rPr>
              <a:t> </a:t>
            </a:r>
            <a:r>
              <a:rPr lang="en-US" dirty="0" smtClean="0">
                <a:solidFill>
                  <a:srgbClr val="0000E6"/>
                </a:solidFill>
              </a:rPr>
              <a:t>in Serbia</a:t>
            </a:r>
            <a:endParaRPr lang="sr-Latn-RS" dirty="0" smtClean="0">
              <a:solidFill>
                <a:srgbClr val="0000E6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00E6"/>
                </a:solidFill>
              </a:rPr>
              <a:t>The legal framework for the functioning of the </a:t>
            </a:r>
            <a:r>
              <a:rPr lang="sr-Latn-RS" dirty="0" smtClean="0">
                <a:solidFill>
                  <a:srgbClr val="0000E6"/>
                </a:solidFill>
              </a:rPr>
              <a:t>M</a:t>
            </a:r>
            <a:r>
              <a:rPr lang="en-US" dirty="0" smtClean="0">
                <a:solidFill>
                  <a:srgbClr val="0000E6"/>
                </a:solidFill>
              </a:rPr>
              <a:t>arket</a:t>
            </a:r>
            <a:r>
              <a:rPr lang="sr-Latn-RS" dirty="0" smtClean="0">
                <a:solidFill>
                  <a:srgbClr val="0000E6"/>
                </a:solidFill>
              </a:rPr>
              <a:t>s</a:t>
            </a:r>
            <a:endParaRPr lang="sr-Latn-RS" dirty="0" smtClean="0">
              <a:solidFill>
                <a:srgbClr val="0000E6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00E6"/>
                </a:solidFill>
              </a:rPr>
              <a:t>Comparative </a:t>
            </a:r>
            <a:r>
              <a:rPr lang="sr-Latn-RS" dirty="0" smtClean="0">
                <a:solidFill>
                  <a:srgbClr val="0000E6"/>
                </a:solidFill>
              </a:rPr>
              <a:t>Electricity </a:t>
            </a:r>
            <a:r>
              <a:rPr lang="sr-Latn-RS" dirty="0" smtClean="0">
                <a:solidFill>
                  <a:srgbClr val="0000E6"/>
                </a:solidFill>
              </a:rPr>
              <a:t>and </a:t>
            </a:r>
            <a:r>
              <a:rPr lang="sr-Latn-RS" dirty="0" smtClean="0">
                <a:solidFill>
                  <a:srgbClr val="0000E6"/>
                </a:solidFill>
              </a:rPr>
              <a:t>G</a:t>
            </a:r>
            <a:r>
              <a:rPr lang="en-US" dirty="0" smtClean="0">
                <a:solidFill>
                  <a:srgbClr val="0000E6"/>
                </a:solidFill>
              </a:rPr>
              <a:t>as </a:t>
            </a:r>
            <a:r>
              <a:rPr lang="sr-Latn-RS" dirty="0" smtClean="0">
                <a:solidFill>
                  <a:srgbClr val="0000E6"/>
                </a:solidFill>
              </a:rPr>
              <a:t>P</a:t>
            </a:r>
            <a:r>
              <a:rPr lang="en-US" dirty="0" smtClean="0">
                <a:solidFill>
                  <a:srgbClr val="0000E6"/>
                </a:solidFill>
              </a:rPr>
              <a:t>rices</a:t>
            </a:r>
            <a:r>
              <a:rPr lang="en-US" dirty="0" smtClean="0">
                <a:solidFill>
                  <a:srgbClr val="0000E6"/>
                </a:solidFill>
              </a:rPr>
              <a:t> </a:t>
            </a:r>
            <a:r>
              <a:rPr lang="en-US" dirty="0" smtClean="0">
                <a:solidFill>
                  <a:srgbClr val="0000E6"/>
                </a:solidFill>
              </a:rPr>
              <a:t>for the </a:t>
            </a:r>
            <a:r>
              <a:rPr lang="en-US" dirty="0" smtClean="0">
                <a:solidFill>
                  <a:srgbClr val="0000E6"/>
                </a:solidFill>
              </a:rPr>
              <a:t>industry</a:t>
            </a:r>
            <a:r>
              <a:rPr lang="sr-Latn-RS" dirty="0" smtClean="0">
                <a:solidFill>
                  <a:srgbClr val="0000E6"/>
                </a:solidFill>
              </a:rPr>
              <a:t> in some EU </a:t>
            </a:r>
            <a:r>
              <a:rPr lang="en-US" dirty="0" smtClean="0">
                <a:solidFill>
                  <a:srgbClr val="0000E6"/>
                </a:solidFill>
              </a:rPr>
              <a:t>countries</a:t>
            </a:r>
            <a:endParaRPr lang="sr-Latn-RS" dirty="0" smtClean="0">
              <a:solidFill>
                <a:srgbClr val="0000E6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6858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152400"/>
            <a:ext cx="7772400" cy="609600"/>
          </a:xfrm>
        </p:spPr>
        <p:txBody>
          <a:bodyPr>
            <a:noAutofit/>
          </a:bodyPr>
          <a:lstStyle/>
          <a:p>
            <a:r>
              <a:rPr lang="sr-Latn-RS" sz="3600" dirty="0" smtClean="0">
                <a:solidFill>
                  <a:srgbClr val="0000E6"/>
                </a:solidFill>
              </a:rPr>
              <a:t>M</a:t>
            </a:r>
            <a:r>
              <a:rPr lang="en-US" sz="3600" dirty="0" smtClean="0">
                <a:solidFill>
                  <a:srgbClr val="0000E6"/>
                </a:solidFill>
              </a:rPr>
              <a:t>arkets</a:t>
            </a:r>
            <a:r>
              <a:rPr lang="en-US" sz="3600" dirty="0" smtClean="0">
                <a:solidFill>
                  <a:srgbClr val="0000E6"/>
                </a:solidFill>
              </a:rPr>
              <a:t> Types</a:t>
            </a:r>
            <a:endParaRPr lang="en-US" sz="3600" b="1" dirty="0">
              <a:solidFill>
                <a:srgbClr val="0000E6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71055" y="8382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5543157"/>
              </p:ext>
            </p:extLst>
          </p:nvPr>
        </p:nvGraphicFramePr>
        <p:xfrm>
          <a:off x="990600" y="1828800"/>
          <a:ext cx="6757556" cy="2072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57601"/>
                <a:gridCol w="30999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2800" dirty="0" smtClean="0"/>
                        <a:t>E</a:t>
                      </a:r>
                      <a:r>
                        <a:rPr lang="en-US" sz="2800" dirty="0" smtClean="0"/>
                        <a:t>lectricity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dirty="0" smtClean="0"/>
                        <a:t>Natural Gas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800" dirty="0" smtClean="0"/>
                        <a:t>B</a:t>
                      </a:r>
                      <a:r>
                        <a:rPr lang="en-US" sz="2800" dirty="0" smtClean="0"/>
                        <a:t>ilateral</a:t>
                      </a:r>
                      <a:endParaRPr lang="en-US" sz="2800" kern="1200" dirty="0">
                        <a:solidFill>
                          <a:srgbClr val="0000D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800" dirty="0" smtClean="0"/>
                        <a:t>B</a:t>
                      </a:r>
                      <a:r>
                        <a:rPr lang="en-US" sz="2800" dirty="0" smtClean="0"/>
                        <a:t>ilateral</a:t>
                      </a:r>
                      <a:endParaRPr lang="en-US" sz="2800" kern="1200" dirty="0">
                        <a:solidFill>
                          <a:srgbClr val="0000D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800" kern="1200" dirty="0" smtClean="0"/>
                        <a:t>Balancing Market</a:t>
                      </a:r>
                      <a:endParaRPr lang="en-US" sz="2800" kern="1200" dirty="0">
                        <a:solidFill>
                          <a:srgbClr val="0000D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 smtClean="0"/>
                        <a:t>-</a:t>
                      </a:r>
                      <a:endParaRPr lang="en-US" sz="2800" dirty="0">
                        <a:solidFill>
                          <a:srgbClr val="0000D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/>
                        <a:t>Exchange</a:t>
                      </a:r>
                      <a:endParaRPr lang="sr-Latn-CS" sz="2800" kern="1200" dirty="0" smtClean="0">
                        <a:solidFill>
                          <a:srgbClr val="0000D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 smtClean="0"/>
                        <a:t>-</a:t>
                      </a:r>
                      <a:endParaRPr lang="en-US" sz="2800" dirty="0">
                        <a:solidFill>
                          <a:srgbClr val="0000D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5148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152400"/>
            <a:ext cx="7772400" cy="914400"/>
          </a:xfrm>
        </p:spPr>
        <p:txBody>
          <a:bodyPr>
            <a:noAutofit/>
          </a:bodyPr>
          <a:lstStyle/>
          <a:p>
            <a:r>
              <a:rPr lang="sr-Latn-RS" sz="3600" dirty="0" smtClean="0">
                <a:solidFill>
                  <a:srgbClr val="0000FF"/>
                </a:solidFill>
              </a:rPr>
              <a:t>M</a:t>
            </a:r>
            <a:r>
              <a:rPr lang="en-US" sz="3600" dirty="0" smtClean="0">
                <a:solidFill>
                  <a:srgbClr val="0000FF"/>
                </a:solidFill>
              </a:rPr>
              <a:t>arket </a:t>
            </a:r>
            <a:r>
              <a:rPr lang="sr-Latn-RS" sz="3600" dirty="0" smtClean="0">
                <a:solidFill>
                  <a:srgbClr val="0000FF"/>
                </a:solidFill>
              </a:rPr>
              <a:t>P</a:t>
            </a:r>
            <a:r>
              <a:rPr lang="en-US" sz="3600" dirty="0" smtClean="0">
                <a:solidFill>
                  <a:srgbClr val="0000FF"/>
                </a:solidFill>
              </a:rPr>
              <a:t>articipants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24164" y="9144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0567387"/>
              </p:ext>
            </p:extLst>
          </p:nvPr>
        </p:nvGraphicFramePr>
        <p:xfrm>
          <a:off x="304800" y="1397000"/>
          <a:ext cx="8458200" cy="4226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2800" dirty="0" smtClean="0"/>
                        <a:t>E</a:t>
                      </a:r>
                      <a:r>
                        <a:rPr lang="en-US" sz="2800" dirty="0" smtClean="0"/>
                        <a:t>lectricity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dirty="0" smtClean="0"/>
                        <a:t>Natural Gas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70000"/>
                        </a:lnSpc>
                        <a:buNone/>
                      </a:pPr>
                      <a:r>
                        <a:rPr lang="sr-Latn-RS" sz="2000" smtClean="0"/>
                        <a:t>P</a:t>
                      </a:r>
                      <a:r>
                        <a:rPr lang="en-US" sz="2000" dirty="0" smtClean="0"/>
                        <a:t>roducers</a:t>
                      </a:r>
                      <a:endParaRPr lang="sr-Latn-C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70000"/>
                        </a:lnSpc>
                        <a:buNone/>
                      </a:pPr>
                      <a:r>
                        <a:rPr lang="sr-Latn-RS" sz="2000" dirty="0" smtClean="0"/>
                        <a:t>P</a:t>
                      </a:r>
                      <a:r>
                        <a:rPr lang="en-US" sz="2000" dirty="0" smtClean="0"/>
                        <a:t>roducers</a:t>
                      </a:r>
                      <a:endParaRPr lang="sr-Latn-C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70000"/>
                        </a:lnSpc>
                        <a:buNone/>
                      </a:pPr>
                      <a:r>
                        <a:rPr lang="sr-Latn-RS" sz="2000" dirty="0" smtClean="0"/>
                        <a:t>S</a:t>
                      </a:r>
                      <a:r>
                        <a:rPr lang="en-US" sz="2000" dirty="0" smtClean="0"/>
                        <a:t>uppliers</a:t>
                      </a:r>
                      <a:endParaRPr lang="sr-Latn-CS" sz="18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70000"/>
                        </a:lnSpc>
                        <a:buNone/>
                      </a:pPr>
                      <a:r>
                        <a:rPr lang="sr-Latn-RS" sz="2000" dirty="0" smtClean="0"/>
                        <a:t>S</a:t>
                      </a:r>
                      <a:r>
                        <a:rPr lang="en-US" sz="2000" dirty="0" smtClean="0"/>
                        <a:t>uppliers</a:t>
                      </a:r>
                      <a:endParaRPr lang="sr-Latn-CS" sz="18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sr-Latn-RS" sz="2000" kern="1200" dirty="0" smtClean="0"/>
                        <a:t>Public Suppliers (1)</a:t>
                      </a:r>
                      <a:endParaRPr lang="sr-Latn-C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sr-Latn-RS" sz="2000" kern="1200" dirty="0" smtClean="0"/>
                        <a:t>Public Suppliers (34)</a:t>
                      </a:r>
                      <a:endParaRPr lang="sr-Latn-C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90000"/>
                        </a:lnSpc>
                        <a:buNone/>
                      </a:pPr>
                      <a:endParaRPr lang="sr-Latn-C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sr-Latn-RS" sz="2000" kern="1200" dirty="0" smtClean="0"/>
                        <a:t>Suplier of Public Supliers </a:t>
                      </a:r>
                      <a:r>
                        <a:rPr lang="sr-Cyrl-RS" sz="2000" kern="1200" dirty="0" smtClean="0"/>
                        <a:t>(</a:t>
                      </a:r>
                      <a:r>
                        <a:rPr lang="en-US" sz="2000" dirty="0" smtClean="0"/>
                        <a:t>temporarily</a:t>
                      </a:r>
                      <a:r>
                        <a:rPr lang="sr-Latn-RS" sz="2000" dirty="0" smtClean="0"/>
                        <a:t>, </a:t>
                      </a:r>
                      <a:r>
                        <a:rPr lang="en-US" sz="2000" dirty="0" smtClean="0"/>
                        <a:t>on their request</a:t>
                      </a:r>
                      <a:r>
                        <a:rPr lang="sr-Cyrl-RS" sz="2000" kern="1200" dirty="0" smtClean="0"/>
                        <a:t>)</a:t>
                      </a:r>
                      <a:endParaRPr lang="sr-Latn-C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en-US" sz="2000" kern="1200" dirty="0" smtClean="0"/>
                        <a:t>The final buyer</a:t>
                      </a:r>
                      <a:endParaRPr lang="sr-Latn-C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en-US" sz="2000" kern="1200" dirty="0" smtClean="0"/>
                        <a:t>The final buyer</a:t>
                      </a:r>
                      <a:endParaRPr lang="sr-Latn-C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000" dirty="0" smtClean="0"/>
                        <a:t>T</a:t>
                      </a:r>
                      <a:r>
                        <a:rPr lang="en-US" sz="2000" dirty="0" smtClean="0"/>
                        <a:t>ransmission</a:t>
                      </a:r>
                      <a:r>
                        <a:rPr lang="sr-Latn-RS" sz="2000" dirty="0" smtClean="0"/>
                        <a:t> </a:t>
                      </a:r>
                      <a:r>
                        <a:rPr lang="sr-Latn-RS" sz="2000" kern="1200" dirty="0" smtClean="0"/>
                        <a:t>System Operator</a:t>
                      </a:r>
                      <a:endParaRPr lang="en-US" sz="2000" kern="1200" dirty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dirty="0" smtClean="0"/>
                        <a:t>T</a:t>
                      </a:r>
                      <a:r>
                        <a:rPr lang="en-US" sz="2000" dirty="0" smtClean="0"/>
                        <a:t>ransmission</a:t>
                      </a:r>
                      <a:r>
                        <a:rPr lang="sr-Latn-RS" sz="2000" dirty="0" smtClean="0"/>
                        <a:t> </a:t>
                      </a:r>
                      <a:r>
                        <a:rPr lang="sr-Latn-RS" sz="2000" kern="1200" dirty="0" smtClean="0"/>
                        <a:t>System Operator</a:t>
                      </a:r>
                      <a:endParaRPr lang="en-U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000" kern="1200" dirty="0" smtClean="0"/>
                        <a:t>Distribution System Operator</a:t>
                      </a:r>
                      <a:endParaRPr lang="en-US" sz="2000" kern="1200" dirty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000" kern="1200" dirty="0" smtClean="0"/>
                        <a:t>Distribution System Operator</a:t>
                      </a:r>
                      <a:endParaRPr lang="en-US" sz="2000" kern="1200" dirty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dirty="0" smtClean="0"/>
                        <a:t>U</a:t>
                      </a:r>
                      <a:r>
                        <a:rPr lang="en-US" sz="2000" dirty="0" smtClean="0"/>
                        <a:t>nderground </a:t>
                      </a:r>
                      <a:r>
                        <a:rPr lang="sr-Latn-RS" sz="2000" dirty="0" smtClean="0"/>
                        <a:t>S</a:t>
                      </a:r>
                      <a:r>
                        <a:rPr lang="en-US" sz="2000" dirty="0" smtClean="0"/>
                        <a:t>torage</a:t>
                      </a:r>
                      <a:r>
                        <a:rPr lang="sr-Latn-RS" sz="2000" dirty="0" smtClean="0"/>
                        <a:t> </a:t>
                      </a:r>
                      <a:r>
                        <a:rPr lang="sr-Latn-RS" sz="2000" dirty="0" smtClean="0"/>
                        <a:t>O</a:t>
                      </a:r>
                      <a:r>
                        <a:rPr lang="en-US" sz="2000" dirty="0" smtClean="0"/>
                        <a:t>perator </a:t>
                      </a:r>
                      <a:endParaRPr lang="en-U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kern="1200" dirty="0" smtClean="0"/>
                        <a:t>Market Operator</a:t>
                      </a:r>
                      <a:endParaRPr lang="en-U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533400" y="5638800"/>
            <a:ext cx="8382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Latn-RS" sz="2000" dirty="0" smtClean="0">
                <a:solidFill>
                  <a:srgbClr val="FF0000"/>
                </a:solidFill>
              </a:rPr>
              <a:t>B</a:t>
            </a:r>
            <a:r>
              <a:rPr lang="en-US" sz="2000" dirty="0" smtClean="0">
                <a:solidFill>
                  <a:srgbClr val="FF0000"/>
                </a:solidFill>
              </a:rPr>
              <a:t>alancing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responsibilities </a:t>
            </a:r>
            <a:r>
              <a:rPr lang="sr-Latn-RS" sz="2000" dirty="0" smtClean="0">
                <a:solidFill>
                  <a:srgbClr val="0000E6"/>
                </a:solidFill>
              </a:rPr>
              <a:t>of a</a:t>
            </a:r>
            <a:r>
              <a:rPr lang="en-US" sz="2000" dirty="0" smtClean="0">
                <a:solidFill>
                  <a:srgbClr val="0000E6"/>
                </a:solidFill>
              </a:rPr>
              <a:t>ll</a:t>
            </a:r>
            <a:r>
              <a:rPr lang="en-US" sz="2000" dirty="0" smtClean="0">
                <a:solidFill>
                  <a:srgbClr val="0000E6"/>
                </a:solidFill>
              </a:rPr>
              <a:t> </a:t>
            </a:r>
            <a:r>
              <a:rPr lang="en-US" sz="2000" dirty="0" smtClean="0">
                <a:solidFill>
                  <a:srgbClr val="0000E6"/>
                </a:solidFill>
              </a:rPr>
              <a:t>market </a:t>
            </a:r>
            <a:r>
              <a:rPr lang="en-US" sz="2000" dirty="0" smtClean="0">
                <a:solidFill>
                  <a:srgbClr val="0000E6"/>
                </a:solidFill>
              </a:rPr>
              <a:t>participants</a:t>
            </a:r>
            <a:r>
              <a:rPr lang="sr-Latn-RS" sz="2000" dirty="0" smtClean="0">
                <a:solidFill>
                  <a:srgbClr val="0000E6"/>
                </a:solidFill>
              </a:rPr>
              <a:t>;</a:t>
            </a:r>
          </a:p>
          <a:p>
            <a:pPr algn="l"/>
            <a:r>
              <a:rPr lang="sr-Latn-RS" sz="2000" dirty="0" smtClean="0">
                <a:solidFill>
                  <a:srgbClr val="0000E6"/>
                </a:solidFill>
              </a:rPr>
              <a:t>R</a:t>
            </a:r>
            <a:r>
              <a:rPr lang="en-US" sz="2000" dirty="0" smtClean="0">
                <a:solidFill>
                  <a:srgbClr val="0000E6"/>
                </a:solidFill>
              </a:rPr>
              <a:t>elations </a:t>
            </a:r>
            <a:r>
              <a:rPr lang="sr-Latn-RS" sz="2000" dirty="0" smtClean="0">
                <a:solidFill>
                  <a:srgbClr val="0000E6"/>
                </a:solidFill>
              </a:rPr>
              <a:t>of Market participants are </a:t>
            </a:r>
            <a:r>
              <a:rPr lang="en-US" sz="2000" dirty="0" smtClean="0">
                <a:solidFill>
                  <a:srgbClr val="0000E6"/>
                </a:solidFill>
              </a:rPr>
              <a:t>regulat</a:t>
            </a:r>
            <a:r>
              <a:rPr lang="sr-Latn-RS" sz="2000" dirty="0" smtClean="0">
                <a:solidFill>
                  <a:srgbClr val="0000E6"/>
                </a:solidFill>
              </a:rPr>
              <a:t>ed by </a:t>
            </a:r>
            <a:r>
              <a:rPr lang="en-US" sz="2000" dirty="0" smtClean="0">
                <a:solidFill>
                  <a:srgbClr val="0000E6"/>
                </a:solidFill>
              </a:rPr>
              <a:t>agreements</a:t>
            </a:r>
            <a:r>
              <a:rPr lang="en-US" sz="2000" dirty="0" smtClean="0">
                <a:solidFill>
                  <a:srgbClr val="0000E6"/>
                </a:solidFill>
              </a:rPr>
              <a:t>.</a:t>
            </a:r>
            <a:endParaRPr lang="en-US" sz="2400" dirty="0">
              <a:solidFill>
                <a:srgbClr val="0000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946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152400"/>
            <a:ext cx="7772400" cy="533400"/>
          </a:xfrm>
        </p:spPr>
        <p:txBody>
          <a:bodyPr>
            <a:noAutofit/>
          </a:bodyPr>
          <a:lstStyle/>
          <a:p>
            <a:pPr marL="914400" lvl="1" indent="-457200" algn="ctr"/>
            <a:r>
              <a:rPr lang="en-US" sz="2400" dirty="0" smtClean="0">
                <a:solidFill>
                  <a:srgbClr val="0000E6"/>
                </a:solidFill>
              </a:rPr>
              <a:t>The </a:t>
            </a:r>
            <a:r>
              <a:rPr lang="sr-Latn-RS" sz="2400" dirty="0" smtClean="0">
                <a:solidFill>
                  <a:srgbClr val="0000E6"/>
                </a:solidFill>
              </a:rPr>
              <a:t>D</a:t>
            </a:r>
            <a:r>
              <a:rPr lang="en-US" sz="2400" dirty="0" smtClean="0">
                <a:solidFill>
                  <a:srgbClr val="0000E6"/>
                </a:solidFill>
              </a:rPr>
              <a:t>ynamics</a:t>
            </a:r>
            <a:r>
              <a:rPr lang="en-US" sz="2400" dirty="0" smtClean="0">
                <a:solidFill>
                  <a:srgbClr val="0000E6"/>
                </a:solidFill>
              </a:rPr>
              <a:t> of the </a:t>
            </a:r>
            <a:r>
              <a:rPr lang="sr-Latn-RS" sz="2400" dirty="0" smtClean="0">
                <a:solidFill>
                  <a:srgbClr val="0000E6"/>
                </a:solidFill>
              </a:rPr>
              <a:t>M</a:t>
            </a:r>
            <a:r>
              <a:rPr lang="en-US" sz="2400" dirty="0" smtClean="0">
                <a:solidFill>
                  <a:srgbClr val="0000E6"/>
                </a:solidFill>
              </a:rPr>
              <a:t>arket</a:t>
            </a:r>
            <a:r>
              <a:rPr lang="en-US" sz="2400" dirty="0" smtClean="0">
                <a:solidFill>
                  <a:srgbClr val="0000E6"/>
                </a:solidFill>
              </a:rPr>
              <a:t> </a:t>
            </a:r>
            <a:r>
              <a:rPr lang="sr-Latn-RS" sz="2400" dirty="0" smtClean="0">
                <a:solidFill>
                  <a:srgbClr val="0000E6"/>
                </a:solidFill>
              </a:rPr>
              <a:t>O</a:t>
            </a:r>
            <a:r>
              <a:rPr lang="en-US" sz="2400" dirty="0" smtClean="0">
                <a:solidFill>
                  <a:srgbClr val="0000E6"/>
                </a:solidFill>
              </a:rPr>
              <a:t>pening</a:t>
            </a:r>
            <a:endParaRPr lang="sr-Latn-RS" sz="2400" dirty="0" smtClean="0">
              <a:solidFill>
                <a:srgbClr val="0000E6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71054" y="6096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47754" y="1143000"/>
            <a:ext cx="405245" cy="3733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8836" y="51054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dirty="0" smtClean="0"/>
              <a:t>M</a:t>
            </a:r>
            <a:r>
              <a:rPr lang="en-US" dirty="0" smtClean="0"/>
              <a:t>arket</a:t>
            </a:r>
            <a:r>
              <a:rPr lang="en-US" dirty="0" smtClean="0"/>
              <a:t> </a:t>
            </a:r>
            <a:r>
              <a:rPr lang="en-US" dirty="0" smtClean="0"/>
              <a:t>Opening </a:t>
            </a:r>
            <a:r>
              <a:rPr lang="sr-Latn-RS" dirty="0" smtClean="0"/>
              <a:t>- </a:t>
            </a:r>
            <a:r>
              <a:rPr lang="en-US" dirty="0" smtClean="0"/>
              <a:t>realized and planned</a:t>
            </a:r>
            <a:endParaRPr lang="sr-Cyrl-RS" dirty="0" smtClean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499" y="5867400"/>
            <a:ext cx="12836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market</a:t>
            </a:r>
            <a:r>
              <a:rPr lang="sr-Latn-RS" dirty="0" smtClean="0"/>
              <a:t>s</a:t>
            </a:r>
            <a:r>
              <a:rPr lang="en-US" dirty="0" smtClean="0"/>
              <a:t> </a:t>
            </a:r>
            <a:r>
              <a:rPr lang="en-US" dirty="0" smtClean="0"/>
              <a:t>will be 100% </a:t>
            </a:r>
            <a:r>
              <a:rPr lang="en-US" dirty="0" smtClean="0"/>
              <a:t>be</a:t>
            </a:r>
            <a:r>
              <a:rPr lang="sr-Latn-RS" dirty="0" smtClean="0"/>
              <a:t> </a:t>
            </a:r>
            <a:r>
              <a:rPr lang="en-US" dirty="0" smtClean="0"/>
              <a:t>open</a:t>
            </a:r>
            <a:r>
              <a:rPr lang="sr-Latn-RS" dirty="0" smtClean="0"/>
              <a:t> </a:t>
            </a:r>
            <a:r>
              <a:rPr lang="en-US" dirty="0" smtClean="0"/>
              <a:t>from </a:t>
            </a:r>
            <a:r>
              <a:rPr lang="en-US" dirty="0" smtClean="0"/>
              <a:t>1 Jan </a:t>
            </a:r>
            <a:r>
              <a:rPr lang="en-US" dirty="0" smtClean="0"/>
              <a:t>2015, </a:t>
            </a:r>
            <a:endParaRPr lang="sr-Latn-RS" dirty="0" smtClean="0"/>
          </a:p>
          <a:p>
            <a:r>
              <a:rPr lang="en-US" dirty="0" smtClean="0"/>
              <a:t>but </a:t>
            </a:r>
            <a:r>
              <a:rPr lang="sr-Latn-RS" dirty="0" smtClean="0"/>
              <a:t>the </a:t>
            </a:r>
            <a:r>
              <a:rPr lang="en-US" dirty="0" smtClean="0"/>
              <a:t>households and </a:t>
            </a:r>
            <a:r>
              <a:rPr lang="en-US" dirty="0" smtClean="0"/>
              <a:t>small consumers </a:t>
            </a:r>
            <a:r>
              <a:rPr lang="sr-Latn-RS" dirty="0" smtClean="0"/>
              <a:t>may</a:t>
            </a:r>
            <a:r>
              <a:rPr lang="en-US" dirty="0" smtClean="0"/>
              <a:t> </a:t>
            </a:r>
            <a:r>
              <a:rPr lang="en-US" dirty="0" smtClean="0"/>
              <a:t>choose from the market or the public supply</a:t>
            </a:r>
            <a:endParaRPr lang="sr-Cyrl-RS" dirty="0">
              <a:solidFill>
                <a:srgbClr val="0033C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1143000"/>
            <a:ext cx="381000" cy="3581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005" y="990601"/>
            <a:ext cx="8286545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676400" y="914400"/>
            <a:ext cx="6705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Latn-RS" dirty="0" smtClean="0"/>
              <a:t>Electricity                                                      Natural 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661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2A3976-6D1D-400C-8058-3084D9DB7659}" type="slidenum">
              <a:rPr lang="en-US" smtClean="0"/>
              <a:pPr eaLnBrk="1" hangingPunct="1"/>
              <a:t>6</a:t>
            </a:fld>
            <a:endParaRPr lang="en-US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7063" y="0"/>
            <a:ext cx="8229600" cy="639762"/>
          </a:xfrm>
        </p:spPr>
        <p:txBody>
          <a:bodyPr/>
          <a:lstStyle/>
          <a:p>
            <a:r>
              <a:rPr lang="sr-Latn-RS" sz="2800" b="1" dirty="0" smtClean="0">
                <a:solidFill>
                  <a:srgbClr val="0000FF"/>
                </a:solidFill>
              </a:rPr>
              <a:t>E</a:t>
            </a:r>
            <a:r>
              <a:rPr lang="en-US" sz="2800" b="1" dirty="0" smtClean="0">
                <a:solidFill>
                  <a:srgbClr val="0000FF"/>
                </a:solidFill>
              </a:rPr>
              <a:t>lectricity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Market Model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5762" y="5334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30493"/>
            <a:ext cx="7896466" cy="572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5168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2A3976-6D1D-400C-8058-3084D9DB7659}" type="slidenum">
              <a:rPr lang="en-US" smtClean="0"/>
              <a:pPr eaLnBrk="1" hangingPunct="1"/>
              <a:t>7</a:t>
            </a:fld>
            <a:endParaRPr lang="en-US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4891" y="18473"/>
            <a:ext cx="8229600" cy="639762"/>
          </a:xfrm>
        </p:spPr>
        <p:txBody>
          <a:bodyPr/>
          <a:lstStyle/>
          <a:p>
            <a:r>
              <a:rPr lang="sr-Latn-RS" sz="2800" b="1" dirty="0" smtClean="0">
                <a:solidFill>
                  <a:srgbClr val="0000FF"/>
                </a:solidFill>
              </a:rPr>
              <a:t>N</a:t>
            </a:r>
            <a:r>
              <a:rPr lang="en-US" sz="2800" b="1" dirty="0" smtClean="0">
                <a:solidFill>
                  <a:srgbClr val="0000FF"/>
                </a:solidFill>
              </a:rPr>
              <a:t>atural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sr-Latn-RS" sz="2800" b="1" dirty="0" smtClean="0">
                <a:solidFill>
                  <a:srgbClr val="0000FF"/>
                </a:solidFill>
              </a:rPr>
              <a:t>G</a:t>
            </a:r>
            <a:r>
              <a:rPr lang="en-US" sz="2800" b="1" dirty="0" smtClean="0">
                <a:solidFill>
                  <a:srgbClr val="0000FF"/>
                </a:solidFill>
              </a:rPr>
              <a:t>as Market </a:t>
            </a:r>
            <a:r>
              <a:rPr lang="en-US" sz="2800" b="1" dirty="0" smtClean="0">
                <a:solidFill>
                  <a:srgbClr val="0000FF"/>
                </a:solidFill>
              </a:rPr>
              <a:t>Model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71055" y="5334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9" y="609599"/>
            <a:ext cx="8077201" cy="5868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315200" y="762000"/>
            <a:ext cx="1295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86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8915400" cy="762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The </a:t>
            </a:r>
            <a:r>
              <a:rPr lang="sr-Latn-RS" sz="3200" b="1" dirty="0" smtClean="0">
                <a:solidFill>
                  <a:srgbClr val="0000FF"/>
                </a:solidFill>
              </a:rPr>
              <a:t>L</a:t>
            </a:r>
            <a:r>
              <a:rPr lang="en-US" sz="3200" b="1" dirty="0" smtClean="0">
                <a:solidFill>
                  <a:srgbClr val="0000FF"/>
                </a:solidFill>
              </a:rPr>
              <a:t>egal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sr-Latn-RS" sz="3200" b="1" dirty="0" smtClean="0">
                <a:solidFill>
                  <a:srgbClr val="0000FF"/>
                </a:solidFill>
              </a:rPr>
              <a:t>F</a:t>
            </a:r>
            <a:r>
              <a:rPr lang="en-US" sz="3200" b="1" dirty="0" smtClean="0">
                <a:solidFill>
                  <a:srgbClr val="0000FF"/>
                </a:solidFill>
              </a:rPr>
              <a:t>ramework</a:t>
            </a:r>
            <a:r>
              <a:rPr lang="sr-Latn-RS" sz="3200" b="1" dirty="0" smtClean="0">
                <a:solidFill>
                  <a:srgbClr val="0000FF"/>
                </a:solidFill>
              </a:rPr>
              <a:t> </a:t>
            </a:r>
            <a:br>
              <a:rPr lang="sr-Latn-RS" sz="3200" b="1" dirty="0" smtClean="0">
                <a:solidFill>
                  <a:srgbClr val="0000FF"/>
                </a:solidFill>
              </a:rPr>
            </a:br>
            <a:r>
              <a:rPr lang="sr-Latn-RS" sz="2800" b="1" dirty="0" smtClean="0">
                <a:solidFill>
                  <a:srgbClr val="0000FF"/>
                </a:solidFill>
              </a:rPr>
              <a:t>for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sr-Latn-RS" sz="2800" b="1" dirty="0" smtClean="0">
                <a:solidFill>
                  <a:srgbClr val="0000FF"/>
                </a:solidFill>
              </a:rPr>
              <a:t>the M</a:t>
            </a:r>
            <a:r>
              <a:rPr lang="en-US" sz="2800" b="1" dirty="0" smtClean="0">
                <a:solidFill>
                  <a:srgbClr val="0000FF"/>
                </a:solidFill>
              </a:rPr>
              <a:t>arket</a:t>
            </a:r>
            <a:r>
              <a:rPr lang="sr-Latn-RS" sz="2800" b="1" dirty="0" smtClean="0">
                <a:solidFill>
                  <a:srgbClr val="0000FF"/>
                </a:solidFill>
              </a:rPr>
              <a:t> F</a:t>
            </a:r>
            <a:r>
              <a:rPr lang="en-US" sz="2800" b="1" dirty="0" smtClean="0">
                <a:solidFill>
                  <a:srgbClr val="0000FF"/>
                </a:solidFill>
              </a:rPr>
              <a:t>unctioning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9906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5864570"/>
              </p:ext>
            </p:extLst>
          </p:nvPr>
        </p:nvGraphicFramePr>
        <p:xfrm>
          <a:off x="304800" y="1219199"/>
          <a:ext cx="8534400" cy="3825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67200"/>
                <a:gridCol w="152400"/>
                <a:gridCol w="4114800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Electricity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Natural Gas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EU directives </a:t>
                      </a:r>
                      <a:r>
                        <a:rPr lang="en-US" dirty="0" smtClean="0"/>
                        <a:t>- </a:t>
                      </a:r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mandatory baseline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buClr>
                          <a:srgbClr val="0000E6"/>
                        </a:buClr>
                        <a:buFont typeface="Wingdings" pitchFamily="2" charset="2"/>
                        <a:buChar char="ü"/>
                      </a:pPr>
                      <a:r>
                        <a:rPr lang="sr-Latn-RS" sz="2000" b="1" dirty="0" smtClean="0"/>
                        <a:t> </a:t>
                      </a:r>
                      <a:r>
                        <a:rPr lang="en-US" sz="2000" b="1" dirty="0" smtClean="0"/>
                        <a:t>The Energy Law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E6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sr-Latn-R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Transmission and Distribution Grid Codes</a:t>
                      </a:r>
                      <a:endParaRPr lang="sr-Latn-RS" sz="18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RS" sz="1600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E6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sr-Latn-R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Transmission Grid Code</a:t>
                      </a:r>
                      <a:r>
                        <a:rPr lang="sr-Latn-R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(2)</a:t>
                      </a:r>
                      <a:endParaRPr lang="sr-Latn-R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E6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sr-Latn-RS" sz="1600" kern="1200" dirty="0" smtClean="0"/>
                        <a:t> </a:t>
                      </a:r>
                      <a:r>
                        <a:rPr lang="sr-Cyrl-RS" sz="1600" kern="1200" dirty="0" smtClean="0"/>
                        <a:t>(</a:t>
                      </a:r>
                      <a:r>
                        <a:rPr lang="en-US" sz="1400" dirty="0" smtClean="0"/>
                        <a:t>including the rules for the </a:t>
                      </a:r>
                      <a:r>
                        <a:rPr lang="en-US" sz="1400" dirty="0" smtClean="0"/>
                        <a:t>capacity</a:t>
                      </a:r>
                      <a:r>
                        <a:rPr lang="sr-Latn-RS" sz="1400" dirty="0" smtClean="0"/>
                        <a:t> </a:t>
                      </a:r>
                      <a:r>
                        <a:rPr lang="en-US" sz="1400" dirty="0" smtClean="0"/>
                        <a:t>allocation</a:t>
                      </a:r>
                      <a:r>
                        <a:rPr lang="sr-Latn-RS" sz="1400" baseline="0" dirty="0" smtClean="0"/>
                        <a:t> elements of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Code</a:t>
                      </a:r>
                      <a:r>
                        <a:rPr lang="sr-Latn-R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E6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 </a:t>
                      </a:r>
                      <a:r>
                        <a:rPr lang="sr-Latn-RS" sz="1600" dirty="0" smtClean="0"/>
                        <a:t>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Calibri" pitchFamily="34" charset="0"/>
                        <a:buChar char="−"/>
                        <a:tabLst/>
                        <a:defRPr/>
                      </a:pPr>
                      <a:r>
                        <a:rPr lang="sr-Latn-R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6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Distribution Grid Codes</a:t>
                      </a:r>
                      <a:r>
                        <a:rPr lang="sr-Latn-RS" sz="16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(34)</a:t>
                      </a:r>
                      <a:endParaRPr lang="sr-Latn-RS" sz="16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buClr>
                          <a:srgbClr val="0000E6"/>
                        </a:buClr>
                        <a:buFont typeface="Wingdings" pitchFamily="2" charset="2"/>
                        <a:buChar char="ü"/>
                      </a:pPr>
                      <a:r>
                        <a:rPr lang="sr-Latn-R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ules governing the allocation of rights to use cross-border transmission</a:t>
                      </a:r>
                      <a:r>
                        <a:rPr lang="sr-Latn-R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capacities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buClr>
                          <a:srgbClr val="0000E6"/>
                        </a:buClr>
                        <a:buFont typeface="Wingdings" pitchFamily="2" charset="2"/>
                        <a:buChar char="ü"/>
                      </a:pPr>
                      <a:r>
                        <a:rPr lang="sr-Latn-R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Code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E6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dirty="0" smtClean="0"/>
                        <a:t>Rules about </a:t>
                      </a:r>
                      <a:r>
                        <a:rPr lang="en-US" dirty="0" smtClean="0"/>
                        <a:t>supplier</a:t>
                      </a:r>
                      <a:r>
                        <a:rPr lang="sr-Latn-RS" dirty="0" smtClean="0"/>
                        <a:t> c</a:t>
                      </a:r>
                      <a:r>
                        <a:rPr lang="en-US" dirty="0" smtClean="0"/>
                        <a:t>hanging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buClr>
                          <a:srgbClr val="0000E6"/>
                        </a:buClr>
                        <a:buFont typeface="Wingdings" pitchFamily="2" charset="2"/>
                        <a:buChar char="ü"/>
                      </a:pPr>
                      <a:r>
                        <a:rPr lang="sr-Latn-R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ethodologies for the</a:t>
                      </a:r>
                      <a:r>
                        <a:rPr lang="sr-Latn-R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determination of</a:t>
                      </a:r>
                      <a:r>
                        <a:rPr lang="sr-Latn-R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price for access to electricity transmission </a:t>
                      </a:r>
                      <a:r>
                        <a:rPr lang="sr-Latn-R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distribution</a:t>
                      </a:r>
                      <a:r>
                        <a:rPr lang="sr-Latn-R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E6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sr-Latn-R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ethodologies for the</a:t>
                      </a:r>
                      <a:r>
                        <a:rPr lang="sr-Latn-R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determination of</a:t>
                      </a:r>
                      <a:r>
                        <a:rPr lang="sr-Latn-R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price for access to electricity transmission </a:t>
                      </a:r>
                      <a:r>
                        <a:rPr lang="sr-Latn-R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distribution</a:t>
                      </a:r>
                      <a:r>
                        <a:rPr lang="sr-Latn-R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200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381999" cy="762000"/>
          </a:xfrm>
        </p:spPr>
        <p:txBody>
          <a:bodyPr>
            <a:noAutofit/>
          </a:bodyPr>
          <a:lstStyle/>
          <a:p>
            <a:pPr>
              <a:defRPr sz="2200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b="1" dirty="0" smtClean="0">
                <a:solidFill>
                  <a:srgbClr val="0000E6"/>
                </a:solidFill>
                <a:latin typeface="Arial"/>
                <a:ea typeface="Arial"/>
                <a:cs typeface="Arial"/>
              </a:rPr>
              <a:t>Compara</a:t>
            </a:r>
            <a:r>
              <a:rPr lang="sr-Latn-RS" sz="2400" b="1" dirty="0" smtClean="0">
                <a:solidFill>
                  <a:srgbClr val="0000E6"/>
                </a:solidFill>
                <a:latin typeface="Arial"/>
                <a:ea typeface="Arial"/>
                <a:cs typeface="Arial"/>
              </a:rPr>
              <a:t>sion</a:t>
            </a:r>
            <a:r>
              <a:rPr lang="en-US" sz="2400" b="1" dirty="0" smtClean="0">
                <a:solidFill>
                  <a:srgbClr val="0000E6"/>
                </a:solidFill>
                <a:latin typeface="Arial"/>
                <a:ea typeface="Arial"/>
                <a:cs typeface="Arial"/>
              </a:rPr>
              <a:t> </a:t>
            </a:r>
            <a:r>
              <a:rPr lang="sr-Latn-RS" sz="2400" b="1" dirty="0" smtClean="0">
                <a:solidFill>
                  <a:srgbClr val="0000E6"/>
                </a:solidFill>
                <a:latin typeface="Arial"/>
                <a:ea typeface="Arial"/>
                <a:cs typeface="Arial"/>
              </a:rPr>
              <a:t>of the Electricity </a:t>
            </a:r>
            <a:r>
              <a:rPr lang="sr-Latn-RS" sz="2400" b="1" dirty="0" smtClean="0">
                <a:solidFill>
                  <a:srgbClr val="0000E6"/>
                </a:solidFill>
                <a:latin typeface="Arial"/>
                <a:ea typeface="Arial"/>
                <a:cs typeface="Arial"/>
              </a:rPr>
              <a:t>P</a:t>
            </a:r>
            <a:r>
              <a:rPr lang="en-US" sz="2400" b="1" dirty="0" smtClean="0">
                <a:solidFill>
                  <a:srgbClr val="0000E6"/>
                </a:solidFill>
                <a:latin typeface="Arial"/>
                <a:ea typeface="Arial"/>
                <a:cs typeface="Arial"/>
              </a:rPr>
              <a:t>rices for </a:t>
            </a:r>
            <a:r>
              <a:rPr lang="sr-Latn-RS" sz="2400" b="1" dirty="0" smtClean="0">
                <a:solidFill>
                  <a:srgbClr val="0000E6"/>
                </a:solidFill>
                <a:latin typeface="Arial"/>
                <a:ea typeface="Arial"/>
                <a:cs typeface="Arial"/>
              </a:rPr>
              <a:t>the I</a:t>
            </a:r>
            <a:r>
              <a:rPr lang="en-US" sz="2400" b="1" dirty="0" smtClean="0">
                <a:solidFill>
                  <a:srgbClr val="0000E6"/>
                </a:solidFill>
                <a:latin typeface="Arial"/>
                <a:ea typeface="Arial"/>
                <a:cs typeface="Arial"/>
              </a:rPr>
              <a:t>ndustry</a:t>
            </a:r>
            <a:r>
              <a:rPr lang="sr-Latn-RS" sz="2400" b="1" dirty="0" smtClean="0">
                <a:solidFill>
                  <a:srgbClr val="0000E6"/>
                </a:solidFill>
                <a:latin typeface="Arial"/>
                <a:ea typeface="Arial"/>
                <a:cs typeface="Arial"/>
              </a:rPr>
              <a:t> </a:t>
            </a:r>
            <a:br>
              <a:rPr lang="sr-Latn-RS" sz="2400" b="1" dirty="0" smtClean="0">
                <a:solidFill>
                  <a:srgbClr val="0000E6"/>
                </a:solidFill>
                <a:latin typeface="Arial"/>
                <a:ea typeface="Arial"/>
                <a:cs typeface="Arial"/>
              </a:rPr>
            </a:br>
            <a:r>
              <a:rPr lang="en-US" sz="1800" dirty="0" smtClean="0">
                <a:solidFill>
                  <a:srgbClr val="0000FF"/>
                </a:solidFill>
                <a:latin typeface="Arial"/>
                <a:ea typeface="Arial"/>
                <a:cs typeface="Arial"/>
              </a:rPr>
              <a:t>- </a:t>
            </a:r>
            <a:r>
              <a:rPr lang="en-US" sz="1800" dirty="0" smtClean="0">
                <a:solidFill>
                  <a:srgbClr val="0000FF"/>
                </a:solidFill>
                <a:latin typeface="Arial"/>
                <a:ea typeface="Arial"/>
                <a:cs typeface="Arial"/>
              </a:rPr>
              <a:t>The first half of 2012 </a:t>
            </a:r>
            <a:r>
              <a:rPr lang="sr-Cyrl-RS" sz="2000" dirty="0" smtClean="0">
                <a:solidFill>
                  <a:srgbClr val="0000FF"/>
                </a:solidFill>
                <a:latin typeface="Arial"/>
                <a:ea typeface="Arial"/>
                <a:cs typeface="Arial"/>
              </a:rPr>
              <a:t>-</a:t>
            </a:r>
            <a:endParaRPr lang="vi-VN" sz="2800" dirty="0">
              <a:solidFill>
                <a:srgbClr val="0000FF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85310" y="1046018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21061"/>
            <a:ext cx="7553324" cy="5360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990600" y="1295400"/>
            <a:ext cx="609600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90600" y="5867400"/>
            <a:ext cx="609600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950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</TotalTime>
  <Words>394</Words>
  <Application>Microsoft Office PowerPoint</Application>
  <PresentationFormat>On-screen Show (4:3)</PresentationFormat>
  <Paragraphs>75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Electricity and Natural Gas  Markets in Serbia </vt:lpstr>
      <vt:lpstr>Content</vt:lpstr>
      <vt:lpstr>Markets Types</vt:lpstr>
      <vt:lpstr>Market Participants</vt:lpstr>
      <vt:lpstr>The Dynamics of the Market Opening</vt:lpstr>
      <vt:lpstr>Electricity Market Model</vt:lpstr>
      <vt:lpstr>Natural Gas Market Model</vt:lpstr>
      <vt:lpstr>The Legal Framework  for the Market Functioning</vt:lpstr>
      <vt:lpstr>Comparasion of the Electricity Prices for the Industry  - The first half of 2012 -</vt:lpstr>
      <vt:lpstr>Comparasion of the Natural Gas for the Industry  - The first half of 2012 -</vt:lpstr>
      <vt:lpstr>Slide 11</vt:lpstr>
    </vt:vector>
  </TitlesOfParts>
  <Company>aers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 ли је Србија спремна за отварање  тржишта електричне енергије и природног гаса од 1. јан 2013.</dc:title>
  <dc:creator>Ljiljana Hadzibabic</dc:creator>
  <cp:lastModifiedBy>Bora</cp:lastModifiedBy>
  <cp:revision>210</cp:revision>
  <cp:lastPrinted>2012-12-24T09:04:11Z</cp:lastPrinted>
  <dcterms:created xsi:type="dcterms:W3CDTF">2012-12-10T13:13:09Z</dcterms:created>
  <dcterms:modified xsi:type="dcterms:W3CDTF">2013-04-14T20:37:20Z</dcterms:modified>
</cp:coreProperties>
</file>